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560" r:id="rId3"/>
    <p:sldId id="561" r:id="rId4"/>
    <p:sldId id="562" r:id="rId5"/>
    <p:sldId id="563" r:id="rId6"/>
    <p:sldId id="564" r:id="rId7"/>
    <p:sldId id="604" r:id="rId8"/>
    <p:sldId id="574" r:id="rId9"/>
    <p:sldId id="575" r:id="rId10"/>
    <p:sldId id="576" r:id="rId11"/>
    <p:sldId id="577" r:id="rId12"/>
    <p:sldId id="578" r:id="rId13"/>
    <p:sldId id="600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601" r:id="rId22"/>
    <p:sldId id="586" r:id="rId23"/>
    <p:sldId id="587" r:id="rId24"/>
    <p:sldId id="588" r:id="rId25"/>
    <p:sldId id="589" r:id="rId26"/>
    <p:sldId id="590" r:id="rId27"/>
    <p:sldId id="591" r:id="rId28"/>
    <p:sldId id="592" r:id="rId29"/>
    <p:sldId id="593" r:id="rId30"/>
    <p:sldId id="594" r:id="rId31"/>
    <p:sldId id="595" r:id="rId32"/>
    <p:sldId id="596" r:id="rId33"/>
    <p:sldId id="597" r:id="rId34"/>
    <p:sldId id="598" r:id="rId35"/>
    <p:sldId id="603" r:id="rId36"/>
    <p:sldId id="611" r:id="rId37"/>
    <p:sldId id="602" r:id="rId38"/>
    <p:sldId id="296" r:id="rId39"/>
    <p:sldId id="272" r:id="rId40"/>
    <p:sldId id="262" r:id="rId41"/>
    <p:sldId id="531" r:id="rId42"/>
    <p:sldId id="274" r:id="rId43"/>
    <p:sldId id="532" r:id="rId44"/>
    <p:sldId id="533" r:id="rId45"/>
    <p:sldId id="534" r:id="rId46"/>
    <p:sldId id="436" r:id="rId47"/>
    <p:sldId id="539" r:id="rId48"/>
    <p:sldId id="535" r:id="rId49"/>
    <p:sldId id="536" r:id="rId50"/>
    <p:sldId id="537" r:id="rId51"/>
    <p:sldId id="538" r:id="rId52"/>
    <p:sldId id="500" r:id="rId53"/>
    <p:sldId id="437" r:id="rId54"/>
    <p:sldId id="284" r:id="rId55"/>
    <p:sldId id="285" r:id="rId56"/>
    <p:sldId id="395" r:id="rId57"/>
    <p:sldId id="306" r:id="rId58"/>
    <p:sldId id="402" r:id="rId59"/>
    <p:sldId id="307" r:id="rId60"/>
    <p:sldId id="364" r:id="rId61"/>
    <p:sldId id="435" r:id="rId62"/>
    <p:sldId id="439" r:id="rId63"/>
    <p:sldId id="550" r:id="rId64"/>
    <p:sldId id="502" r:id="rId65"/>
    <p:sldId id="548" r:id="rId66"/>
    <p:sldId id="608" r:id="rId67"/>
    <p:sldId id="549" r:id="rId68"/>
    <p:sldId id="551" r:id="rId69"/>
    <p:sldId id="610" r:id="rId70"/>
    <p:sldId id="449" r:id="rId71"/>
    <p:sldId id="451" r:id="rId72"/>
    <p:sldId id="450" r:id="rId73"/>
    <p:sldId id="454" r:id="rId74"/>
    <p:sldId id="458" r:id="rId75"/>
    <p:sldId id="457" r:id="rId76"/>
    <p:sldId id="456" r:id="rId77"/>
    <p:sldId id="476" r:id="rId78"/>
    <p:sldId id="480" r:id="rId79"/>
    <p:sldId id="477" r:id="rId80"/>
    <p:sldId id="478" r:id="rId81"/>
    <p:sldId id="479" r:id="rId82"/>
    <p:sldId id="546" r:id="rId83"/>
    <p:sldId id="493" r:id="rId84"/>
    <p:sldId id="496" r:id="rId85"/>
    <p:sldId id="495" r:id="rId86"/>
    <p:sldId id="499" r:id="rId87"/>
    <p:sldId id="497" r:id="rId88"/>
    <p:sldId id="543" r:id="rId89"/>
    <p:sldId id="498" r:id="rId90"/>
    <p:sldId id="544" r:id="rId91"/>
    <p:sldId id="545" r:id="rId92"/>
    <p:sldId id="540" r:id="rId93"/>
    <p:sldId id="482" r:id="rId94"/>
    <p:sldId id="459" r:id="rId95"/>
    <p:sldId id="481" r:id="rId96"/>
    <p:sldId id="542" r:id="rId97"/>
    <p:sldId id="501" r:id="rId98"/>
    <p:sldId id="606" r:id="rId99"/>
    <p:sldId id="609" r:id="rId100"/>
    <p:sldId id="460" r:id="rId101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FF"/>
    <a:srgbClr val="3333CC"/>
    <a:srgbClr val="3366FF"/>
    <a:srgbClr val="FF00FF"/>
    <a:srgbClr val="FFFEE3"/>
    <a:srgbClr val="FF99FF"/>
    <a:srgbClr val="7DDAE9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0" autoAdjust="0"/>
    <p:restoredTop sz="56675" autoAdjust="0"/>
  </p:normalViewPr>
  <p:slideViewPr>
    <p:cSldViewPr snapToGrid="0">
      <p:cViewPr varScale="1">
        <p:scale>
          <a:sx n="108" d="100"/>
          <a:sy n="108" d="100"/>
        </p:scale>
        <p:origin x="12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3226" y="-86"/>
      </p:cViewPr>
      <p:guideLst>
        <p:guide orient="horz" pos="3224"/>
        <p:guide pos="2236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9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4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9" y="9722884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AFDD13C-9E58-477F-81A4-F7BD4182B5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345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9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2"/>
            <a:ext cx="5206154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4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9" y="9722884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3D6A5E22-5C83-418E-9E9E-64CDCB21A5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6992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2.wmf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9B3C9B8-9A6B-42A8-8C1A-AE79AA91EF3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My name is HORIBE Kazunori.</a:t>
            </a:r>
          </a:p>
          <a:p>
            <a:pPr eaLnBrk="1" hangingPunct="1"/>
            <a:r>
              <a:rPr lang="en-US" altLang="ja-JP" sz="2100" dirty="0"/>
              <a:t>I am a mathematics teacher, at Aichi Prefectural Kasugai-Higashi Senior High School.</a:t>
            </a:r>
          </a:p>
          <a:p>
            <a:pPr eaLnBrk="1" hangingPunct="1"/>
            <a:r>
              <a:rPr lang="en-US" altLang="ja-JP" sz="2100" dirty="0"/>
              <a:t>This is my WEB SITE URL, http://horibe.jp/</a:t>
            </a:r>
          </a:p>
          <a:p>
            <a:pPr eaLnBrk="1" hangingPunct="1"/>
            <a:r>
              <a:rPr lang="en-US" altLang="ja-JP" sz="2100" dirty="0"/>
              <a:t>Mathematical beadwork.</a:t>
            </a:r>
          </a:p>
          <a:p>
            <a:pPr eaLnBrk="1" hangingPunct="1"/>
            <a:r>
              <a:rPr lang="en-US" altLang="ja-JP" sz="2100" dirty="0"/>
              <a:t>Can you hear me ?</a:t>
            </a:r>
          </a:p>
          <a:p>
            <a:pPr eaLnBrk="1" hangingPunct="1"/>
            <a:r>
              <a:rPr lang="en-US" altLang="ja-JP" sz="2100" dirty="0"/>
              <a:t>Can you understand my English ?.</a:t>
            </a:r>
          </a:p>
          <a:p>
            <a:pPr eaLnBrk="1" hangingPunct="1"/>
            <a:r>
              <a:rPr lang="en-US" altLang="ja-JP" sz="2100" dirty="0"/>
              <a:t>I cannot understand my English.</a:t>
            </a:r>
          </a:p>
          <a:p>
            <a:pPr eaLnBrk="1" hangingPunct="1"/>
            <a:r>
              <a:rPr lang="en-US" altLang="ja-JP" sz="2100" dirty="0"/>
              <a:t>Now let me start.</a:t>
            </a:r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407619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The scenes that 3 people are looking at </a:t>
            </a:r>
            <a:r>
              <a:rPr lang="en-US" altLang="ja-JP" sz="2100" i="1" dirty="0"/>
              <a:t>sangaku</a:t>
            </a:r>
            <a:r>
              <a:rPr lang="ja-JP" altLang="en-US" sz="2100" dirty="0"/>
              <a:t> </a:t>
            </a:r>
            <a:r>
              <a:rPr lang="en-US" altLang="ja-JP" sz="2100" dirty="0"/>
              <a:t>in front of Atsuta Shrine.</a:t>
            </a:r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020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It is the genuine tablet, and </a:t>
            </a:r>
            <a:r>
              <a:rPr lang="en-US" altLang="ja-JP" sz="2100" dirty="0" err="1"/>
              <a:t>nuch</a:t>
            </a:r>
            <a:r>
              <a:rPr lang="en-US" altLang="ja-JP" sz="2100" dirty="0"/>
              <a:t> larger.</a:t>
            </a:r>
          </a:p>
          <a:p>
            <a:r>
              <a:rPr lang="en-US" altLang="ja-JP" sz="2100" dirty="0"/>
              <a:t>Colors vanished.</a:t>
            </a:r>
          </a:p>
          <a:p>
            <a:r>
              <a:rPr lang="en-US" altLang="ja-JP" sz="2100" dirty="0"/>
              <a:t>And wood was cracking.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69139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It is the genuine tablet, and </a:t>
            </a:r>
            <a:r>
              <a:rPr lang="en-US" altLang="ja-JP" sz="2100" dirty="0" err="1"/>
              <a:t>nuch</a:t>
            </a:r>
            <a:r>
              <a:rPr lang="en-US" altLang="ja-JP" sz="2100" dirty="0"/>
              <a:t> larger.</a:t>
            </a:r>
          </a:p>
          <a:p>
            <a:r>
              <a:rPr lang="en-US" altLang="ja-JP" sz="2100" dirty="0"/>
              <a:t>Colors vanished.</a:t>
            </a:r>
          </a:p>
          <a:p>
            <a:r>
              <a:rPr lang="en-US" altLang="ja-JP" sz="2100" dirty="0"/>
              <a:t>And wood was cracking.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69139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It is a beautiful genuine tablet.</a:t>
            </a:r>
            <a:endParaRPr lang="ja-JP" altLang="en-US" sz="2100" dirty="0"/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</a:p>
          <a:p>
            <a:r>
              <a:rPr lang="en-US" altLang="ja-JP" sz="2100" dirty="0"/>
              <a:t>This picture shows a spring festival.</a:t>
            </a:r>
          </a:p>
          <a:p>
            <a:r>
              <a:rPr lang="en-US" altLang="ja-JP" sz="2100" dirty="0"/>
              <a:t>You can see men drinking and women eating on the right side. </a:t>
            </a:r>
            <a:endParaRPr lang="ja-JP" altLang="en-US" sz="2100" dirty="0"/>
          </a:p>
          <a:p>
            <a:r>
              <a:rPr lang="en-US" altLang="ja-JP" sz="2100" dirty="0"/>
              <a:t>On the left side, three elementary problems were presented..</a:t>
            </a:r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endParaRPr lang="en-US" altLang="ja-JP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34539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256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D02A7DB-18B6-438F-B8FE-E26A5DBB5CB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ja-JP" altLang="en-US" sz="2100" dirty="0"/>
          </a:p>
          <a:p>
            <a:pPr eaLnBrk="1" hangingPunct="1"/>
            <a:endParaRPr lang="en-US" altLang="ja-JP" sz="2100" dirty="0"/>
          </a:p>
          <a:p>
            <a:pPr eaLnBrk="1" hangingPunct="1"/>
            <a:endParaRPr lang="ja-JP" altLang="ja-JP" sz="21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07535" y="5040587"/>
            <a:ext cx="5206154" cy="46055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5" tIns="49508" rIns="99015" bIns="49508" numCol="1" anchor="t" anchorCtr="0" compatLnSpc="1">
            <a:prstTxWarp prst="textNoShape">
              <a:avLst/>
            </a:prstTxWarp>
          </a:bodyPr>
          <a:lstStyle>
            <a:lvl1pPr marL="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100" dirty="0"/>
              <a:t>【</a:t>
            </a:r>
            <a:r>
              <a:rPr lang="ja-JP" altLang="en-US" sz="2100" dirty="0"/>
              <a:t>少し読んでから・・・</a:t>
            </a:r>
            <a:r>
              <a:rPr lang="en-US" altLang="ja-JP" sz="2100" dirty="0"/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100" dirty="0"/>
              <a:t>Stop to read.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100" dirty="0"/>
              <a:t>And Please watch this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2100" dirty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334257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D02A7DB-18B6-438F-B8FE-E26A5DBB5CB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r>
              <a:rPr lang="ja-JP" altLang="en-US" sz="2100" dirty="0"/>
              <a:t>・・・何秒か待って・・・</a:t>
            </a:r>
            <a:endParaRPr lang="en-US" altLang="ja-JP" sz="2100" dirty="0"/>
          </a:p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大きな木球モデルを実際に見せる</a:t>
            </a:r>
            <a:r>
              <a:rPr lang="en-US" altLang="ja-JP" sz="2100" dirty="0"/>
              <a:t>】</a:t>
            </a:r>
          </a:p>
          <a:p>
            <a:pPr eaLnBrk="1" hangingPunct="1"/>
            <a:endParaRPr lang="ja-JP" altLang="en-US" sz="2100" dirty="0"/>
          </a:p>
          <a:p>
            <a:pPr eaLnBrk="1" hangingPunct="1"/>
            <a:r>
              <a:rPr lang="en-US" altLang="ja-JP" sz="2100" dirty="0"/>
              <a:t>(a)</a:t>
            </a:r>
            <a:r>
              <a:rPr lang="ja-JP" altLang="en-US" sz="2100" dirty="0"/>
              <a:t> </a:t>
            </a:r>
            <a:r>
              <a:rPr lang="en-US" altLang="ja-JP" sz="2100" dirty="0"/>
              <a:t>If the presentation is 30 min. </a:t>
            </a:r>
          </a:p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小さい木球モデルを手渡して</a:t>
            </a:r>
            <a:r>
              <a:rPr lang="en-US" altLang="ja-JP" sz="2100" dirty="0"/>
              <a:t>】</a:t>
            </a:r>
          </a:p>
          <a:p>
            <a:pPr eaLnBrk="1" hangingPunct="1"/>
            <a:r>
              <a:rPr lang="en-US" altLang="ja-JP" sz="2100" dirty="0"/>
              <a:t>Please send around this model.</a:t>
            </a:r>
          </a:p>
          <a:p>
            <a:pPr eaLnBrk="1" hangingPunct="1"/>
            <a:r>
              <a:rPr lang="en-US" altLang="ja-JP" sz="2100" dirty="0"/>
              <a:t>and handle.</a:t>
            </a:r>
          </a:p>
          <a:p>
            <a:pPr eaLnBrk="1" hangingPunct="1"/>
            <a:r>
              <a:rPr lang="en-US" altLang="ja-JP" sz="2100" dirty="0"/>
              <a:t>(b) If the presentation is long.</a:t>
            </a:r>
          </a:p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なし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653620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endParaRPr lang="ja-JP" altLang="en-US" sz="2100" dirty="0"/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本を実際に見せて，そして手渡す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r>
              <a:rPr lang="en-US" altLang="ja-JP" sz="2100" dirty="0"/>
              <a:t>This is </a:t>
            </a:r>
            <a:r>
              <a:rPr lang="en-US" altLang="ja-JP" sz="2100" dirty="0" err="1"/>
              <a:t>Sanpo-Jojutsu</a:t>
            </a:r>
            <a:r>
              <a:rPr lang="en-US" altLang="ja-JP" sz="2100" dirty="0"/>
              <a:t>.</a:t>
            </a:r>
            <a:endParaRPr lang="ja-JP" altLang="en-US" sz="2100" dirty="0"/>
          </a:p>
          <a:p>
            <a:r>
              <a:rPr lang="en-US" altLang="ja-JP" sz="2100" dirty="0"/>
              <a:t>Please send it </a:t>
            </a:r>
            <a:r>
              <a:rPr lang="en-US" altLang="ja-JP" sz="2100" dirty="0" err="1"/>
              <a:t>arround</a:t>
            </a:r>
            <a:r>
              <a:rPr lang="en-US" altLang="ja-JP" sz="2100" dirty="0"/>
              <a:t>.</a:t>
            </a:r>
          </a:p>
          <a:p>
            <a:r>
              <a:rPr lang="en-US" altLang="ja-JP" sz="2100" dirty="0"/>
              <a:t>and look at this book.</a:t>
            </a:r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15395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r>
              <a:rPr lang="en-US" altLang="ja-JP" sz="2100" dirty="0"/>
              <a:t>This problem appeared on 3 pages.</a:t>
            </a:r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5912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This page was edited.</a:t>
            </a:r>
            <a:endParaRPr lang="ja-JP" altLang="en-US" sz="2100" dirty="0"/>
          </a:p>
          <a:p>
            <a:r>
              <a:rPr lang="en-US" altLang="ja-JP" sz="2100" dirty="0"/>
              <a:t>This is Chinese character.</a:t>
            </a:r>
          </a:p>
          <a:p>
            <a:r>
              <a:rPr lang="en-US" altLang="ja-JP" sz="2100" dirty="0"/>
              <a:t>Can you read this sentence?</a:t>
            </a:r>
            <a:endParaRPr lang="ja-JP" altLang="en-US" sz="2100" dirty="0"/>
          </a:p>
          <a:p>
            <a:r>
              <a:rPr lang="ja-JP" altLang="en-US" sz="2100" dirty="0"/>
              <a:t>「・・・」</a:t>
            </a:r>
          </a:p>
          <a:p>
            <a:r>
              <a:rPr lang="en-US" altLang="ja-JP" sz="2100" dirty="0"/>
              <a:t>What your name?</a:t>
            </a:r>
          </a:p>
          <a:p>
            <a:r>
              <a:rPr lang="ja-JP" altLang="en-US" sz="2100" dirty="0"/>
              <a:t>「・・・」</a:t>
            </a:r>
          </a:p>
          <a:p>
            <a:r>
              <a:rPr lang="ja-JP" altLang="en-US" sz="2100" dirty="0"/>
              <a:t>・・・</a:t>
            </a:r>
            <a:r>
              <a:rPr lang="en-US" altLang="ja-JP" sz="2100" dirty="0"/>
              <a:t>san. Please read me this sentence.</a:t>
            </a:r>
          </a:p>
          <a:p>
            <a:r>
              <a:rPr lang="en-US" altLang="ja-JP" sz="2100" dirty="0"/>
              <a:t>Thank you.</a:t>
            </a:r>
          </a:p>
          <a:p>
            <a:r>
              <a:rPr lang="en-US" altLang="ja-JP" sz="2100" dirty="0"/>
              <a:t>Please </a:t>
            </a:r>
            <a:r>
              <a:rPr lang="en-US" altLang="ja-JP" sz="2100" dirty="0" err="1"/>
              <a:t>remenber</a:t>
            </a:r>
            <a:r>
              <a:rPr lang="en-US" altLang="ja-JP" sz="2100" dirty="0"/>
              <a:t> 305 and 682.000.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0963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This is the May. 1998 issue of </a:t>
            </a:r>
            <a:r>
              <a:rPr lang="en-US" altLang="ja-JP" sz="2100" i="1" dirty="0"/>
              <a:t>Scientific American</a:t>
            </a:r>
            <a:r>
              <a:rPr lang="en-US" altLang="ja-JP" sz="2100" dirty="0"/>
              <a:t>.</a:t>
            </a:r>
          </a:p>
          <a:p>
            <a:r>
              <a:rPr lang="en-US" altLang="ja-JP" sz="2100" dirty="0"/>
              <a:t>This issue has an additional cover, which is attached to the magazine.</a:t>
            </a:r>
          </a:p>
          <a:p>
            <a:r>
              <a:rPr lang="en-US" altLang="ja-JP" sz="2100" dirty="0"/>
              <a:t>【CLICK】</a:t>
            </a:r>
            <a:endParaRPr lang="ja-JP" altLang="en-US" sz="2100" dirty="0"/>
          </a:p>
          <a:p>
            <a:r>
              <a:rPr lang="en-US" altLang="ja-JP" sz="2100" dirty="0"/>
              <a:t>CAN YOU SOLVE THIS ?</a:t>
            </a:r>
          </a:p>
          <a:p>
            <a:r>
              <a:rPr lang="en-US" altLang="ja-JP" sz="2100" dirty="0"/>
              <a:t>MATCH WITS AGAINST JAPANESE GEOMETRY</a:t>
            </a:r>
          </a:p>
          <a:p>
            <a:r>
              <a:rPr lang="ja-JP" altLang="en-US" sz="2100" dirty="0"/>
              <a:t>（日本の幾何学と知恵比べ）</a:t>
            </a:r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63708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4519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A0DEEAB-5AE3-4871-86A5-A719848BE5D7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予備的英文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pPr eaLnBrk="1" hangingPunct="1"/>
            <a:r>
              <a:rPr lang="en-US" altLang="ja-JP" sz="2100" dirty="0"/>
              <a:t>There are 30 balls.</a:t>
            </a:r>
          </a:p>
          <a:p>
            <a:pPr eaLnBrk="1" hangingPunct="1"/>
            <a:r>
              <a:rPr lang="en-US" altLang="ja-JP" sz="2100" dirty="0"/>
              <a:t>The center of each ball is the middle point of each edge in an icosahedron.</a:t>
            </a:r>
          </a:p>
          <a:p>
            <a:pPr eaLnBrk="1" hangingPunct="1"/>
            <a:r>
              <a:rPr lang="en-US" altLang="ja-JP" sz="2100" dirty="0"/>
              <a:t>Another </a:t>
            </a:r>
          </a:p>
          <a:p>
            <a:pPr eaLnBrk="1" hangingPunct="1"/>
            <a:r>
              <a:rPr lang="en-US" altLang="ja-JP" sz="2100" dirty="0"/>
              <a:t>The center of each ball is the middle point of each edge in a dodecahedron.</a:t>
            </a:r>
          </a:p>
          <a:p>
            <a:pPr eaLnBrk="1" hangingPunct="1"/>
            <a:r>
              <a:rPr lang="en-US" altLang="ja-JP" sz="2100" dirty="0"/>
              <a:t>Because icosahedron and dodecahedron are dual to each other.  </a:t>
            </a:r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140337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A64B76E-E4D7-4267-A209-8DABBFF5C7F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You find a regular decagon.</a:t>
            </a:r>
          </a:p>
          <a:p>
            <a:pPr eaLnBrk="1" hangingPunct="1"/>
            <a:r>
              <a:rPr lang="en-US" altLang="ja-JP" sz="2100" dirty="0"/>
              <a:t>And additional lines.</a:t>
            </a:r>
          </a:p>
          <a:p>
            <a:pPr eaLnBrk="1" hangingPunct="1"/>
            <a:r>
              <a:rPr lang="en-US" altLang="ja-JP" sz="2100" dirty="0"/>
              <a:t>You find a regular pentagon.</a:t>
            </a:r>
          </a:p>
          <a:p>
            <a:pPr eaLnBrk="1" hangingPunct="1"/>
            <a:r>
              <a:rPr lang="en-US" altLang="ja-JP" sz="2100" dirty="0"/>
              <a:t>Therefore, </a:t>
            </a:r>
          </a:p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3431784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313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65901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This is a big ball picture.</a:t>
            </a:r>
          </a:p>
          <a:p>
            <a:r>
              <a:rPr lang="en-US" altLang="ja-JP" sz="2100" dirty="0"/>
              <a:t>It’s the Planetarium of Nagoya City Science Museum.</a:t>
            </a:r>
          </a:p>
          <a:p>
            <a:r>
              <a:rPr lang="en-US" altLang="ja-JP" sz="2100" dirty="0"/>
              <a:t>The dome has a diameter of 35 m.</a:t>
            </a:r>
          </a:p>
          <a:p>
            <a:r>
              <a:rPr lang="en-US" altLang="ja-JP" sz="2100" dirty="0"/>
              <a:t>20/35 = 60 %</a:t>
            </a:r>
          </a:p>
          <a:p>
            <a:r>
              <a:rPr lang="en-US" altLang="ja-JP" sz="2100" dirty="0"/>
              <a:t>The Model’s diameter is 60% of this planetarium. </a:t>
            </a:r>
          </a:p>
          <a:p>
            <a:r>
              <a:rPr lang="en-US" altLang="ja-JP" sz="2100" dirty="0"/>
              <a:t>Look at the size of humans.</a:t>
            </a:r>
          </a:p>
          <a:p>
            <a:endParaRPr lang="en-US" altLang="ja-JP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49380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7998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r>
              <a:rPr lang="en-US" altLang="ja-JP" sz="2100" dirty="0"/>
              <a:t>Continue.</a:t>
            </a:r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14570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r>
              <a:rPr lang="en-US" altLang="ja-JP" sz="2100" dirty="0"/>
              <a:t>In the Edo period.</a:t>
            </a:r>
          </a:p>
          <a:p>
            <a:endParaRPr lang="en-US" altLang="ja-JP" sz="2100" dirty="0"/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</a:p>
          <a:p>
            <a:r>
              <a:rPr lang="en-US" altLang="ja-JP" sz="2100" dirty="0"/>
              <a:t>  Numerator</a:t>
            </a:r>
          </a:p>
          <a:p>
            <a:r>
              <a:rPr lang="en-US" altLang="ja-JP" sz="2100" dirty="0"/>
              <a:t>--------------- </a:t>
            </a:r>
          </a:p>
          <a:p>
            <a:r>
              <a:rPr lang="en-US" altLang="ja-JP" sz="2100" dirty="0"/>
              <a:t> Denominator</a:t>
            </a:r>
          </a:p>
          <a:p>
            <a:endParaRPr lang="ja-JP" altLang="en-US" sz="2100" dirty="0"/>
          </a:p>
          <a:p>
            <a:r>
              <a:rPr lang="en-US" altLang="ja-JP" sz="2100" dirty="0"/>
              <a:t>And calculate. </a:t>
            </a:r>
          </a:p>
          <a:p>
            <a:r>
              <a:rPr lang="en-US" altLang="ja-JP" sz="2100" dirty="0"/>
              <a:t>We get this approximation.</a:t>
            </a:r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09624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5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882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9116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9B3C9B8-9A6B-42A8-8C1A-AE79AA91EF3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My name is HORIBE Kazunori.</a:t>
            </a:r>
          </a:p>
          <a:p>
            <a:pPr eaLnBrk="1" hangingPunct="1"/>
            <a:r>
              <a:rPr lang="en-US" altLang="ja-JP" sz="2100" dirty="0"/>
              <a:t>I am a mathematics teacher, at Aichi Prefectural Kasugai-Higashi Senior High School.</a:t>
            </a:r>
          </a:p>
          <a:p>
            <a:pPr eaLnBrk="1" hangingPunct="1"/>
            <a:r>
              <a:rPr lang="en-US" altLang="ja-JP" sz="2100" dirty="0"/>
              <a:t>This is my WEB SITE URL, http://horibe.jp/</a:t>
            </a:r>
          </a:p>
          <a:p>
            <a:pPr eaLnBrk="1" hangingPunct="1"/>
            <a:r>
              <a:rPr lang="en-US" altLang="ja-JP" sz="2100" dirty="0"/>
              <a:t>Mathematical beadwork.</a:t>
            </a:r>
          </a:p>
          <a:p>
            <a:pPr eaLnBrk="1" hangingPunct="1"/>
            <a:r>
              <a:rPr lang="en-US" altLang="ja-JP" sz="2100" dirty="0"/>
              <a:t>Can you hear me ?</a:t>
            </a:r>
          </a:p>
          <a:p>
            <a:pPr eaLnBrk="1" hangingPunct="1"/>
            <a:r>
              <a:rPr lang="en-US" altLang="ja-JP" sz="2100" dirty="0"/>
              <a:t>Can you understand my English ?.</a:t>
            </a:r>
          </a:p>
          <a:p>
            <a:pPr eaLnBrk="1" hangingPunct="1"/>
            <a:r>
              <a:rPr lang="en-US" altLang="ja-JP" sz="2100" dirty="0"/>
              <a:t>I cannot understand my English.</a:t>
            </a:r>
          </a:p>
          <a:p>
            <a:pPr eaLnBrk="1" hangingPunct="1"/>
            <a:r>
              <a:rPr lang="en-US" altLang="ja-JP" sz="2100" dirty="0"/>
              <a:t>Now let me start.</a:t>
            </a:r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4076190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69A48FA-39C3-4B5C-B908-3BB89FDB8EEF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pPr eaLnBrk="1" hangingPunct="1"/>
            <a:r>
              <a:rPr lang="en-US" altLang="ja-JP" sz="2100" dirty="0"/>
              <a:t>I circulated these model with similar ratio.</a:t>
            </a:r>
          </a:p>
          <a:p>
            <a:pPr eaLnBrk="1" hangingPunct="1"/>
            <a:endParaRPr lang="en-US" altLang="ja-JP" sz="2100" dirty="0"/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1365593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51B54E-3929-4868-B1FA-9440975A40D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The left model is a 30-ball model.</a:t>
            </a:r>
          </a:p>
          <a:p>
            <a:pPr eaLnBrk="1" hangingPunct="1"/>
            <a:r>
              <a:rPr lang="en-US" altLang="ja-JP" sz="2100" dirty="0"/>
              <a:t>The center one is a 90-ball model.</a:t>
            </a:r>
          </a:p>
          <a:p>
            <a:pPr eaLnBrk="1" hangingPunct="1"/>
            <a:r>
              <a:rPr lang="en-US" altLang="ja-JP" sz="2100" dirty="0"/>
              <a:t>And the right one is a 120-balls model.</a:t>
            </a:r>
          </a:p>
          <a:p>
            <a:pPr eaLnBrk="1" hangingPunct="1"/>
            <a:endParaRPr lang="en-US" altLang="ja-JP" sz="2100" dirty="0"/>
          </a:p>
        </p:txBody>
      </p:sp>
    </p:spTree>
    <p:extLst>
      <p:ext uri="{BB962C8B-B14F-4D97-AF65-F5344CB8AC3E}">
        <p14:creationId xmlns:p14="http://schemas.microsoft.com/office/powerpoint/2010/main" val="40540063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17AE71-735E-4496-B740-A732838B057E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2167709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CB203D-18FF-4832-9E21-D6C745A27B58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2558077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F92EB47-CC64-4410-BBD4-FEA655CC3519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I want 3-dimentional structure.</a:t>
            </a:r>
            <a:br>
              <a:rPr lang="en-US" altLang="ja-JP" sz="2100" dirty="0"/>
            </a:br>
            <a:r>
              <a:rPr lang="en-US" altLang="ja-JP" sz="2100" dirty="0"/>
              <a:t>Oh it is helical.</a:t>
            </a:r>
          </a:p>
          <a:p>
            <a:pPr eaLnBrk="1" hangingPunct="1"/>
            <a:r>
              <a:rPr lang="en-US" altLang="ja-JP" sz="2100" dirty="0"/>
              <a:t>I made it soon.</a:t>
            </a:r>
            <a:endParaRPr lang="ja-JP" altLang="en-US" sz="2100" dirty="0"/>
          </a:p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3533630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2F165F7-ECE1-4BB3-A440-A8488605166A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I want a crossing.</a:t>
            </a:r>
          </a:p>
          <a:p>
            <a:pPr eaLnBrk="1" hangingPunct="1"/>
            <a:r>
              <a:rPr lang="en-US" altLang="ja-JP" sz="2100" dirty="0"/>
              <a:t>Soon I got a Y shape..</a:t>
            </a:r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283049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812422E-EB08-44EA-BA8A-4450FC089D74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100" dirty="0"/>
              <a:t>Another torus.</a:t>
            </a:r>
          </a:p>
          <a:p>
            <a:pPr eaLnBrk="1" hangingPunct="1"/>
            <a:r>
              <a:rPr lang="en-US" altLang="ja-JP" sz="2100" dirty="0"/>
              <a:t>And I can bead more different </a:t>
            </a:r>
            <a:r>
              <a:rPr lang="en-US" altLang="ja-JP" sz="2100" dirty="0" err="1"/>
              <a:t>torii</a:t>
            </a:r>
            <a:r>
              <a:rPr lang="en-US" altLang="ja-JP" sz="2100" dirty="0"/>
              <a:t>.</a:t>
            </a:r>
          </a:p>
          <a:p>
            <a:pPr eaLnBrk="1" hangingPunct="1"/>
            <a:r>
              <a:rPr lang="en-US" altLang="ja-JP" sz="2100" dirty="0"/>
              <a:t>I will show them to you later.</a:t>
            </a:r>
          </a:p>
          <a:p>
            <a:pPr eaLnBrk="1" hangingPunct="1"/>
            <a:r>
              <a:rPr lang="en-US" altLang="ja-JP" sz="2100" dirty="0"/>
              <a:t> </a:t>
            </a:r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25928162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169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650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C5C8AAB-331E-4B13-A45B-A2A78449BB10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407435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3519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98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ADA4346-1EB4-42BA-8601-34D201D4248F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1771765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85" indent="-309378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517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523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530" indent="-247504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53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543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550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556" indent="-247504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855D931-156B-478F-9EA7-9F30F16B5933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ja-JP" altLang="ja-JP" sz="2100" dirty="0"/>
          </a:p>
        </p:txBody>
      </p:sp>
    </p:spTree>
    <p:extLst>
      <p:ext uri="{BB962C8B-B14F-4D97-AF65-F5344CB8AC3E}">
        <p14:creationId xmlns:p14="http://schemas.microsoft.com/office/powerpoint/2010/main" val="37883697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5447258-E799-47C1-ADE3-8B7108F64D5D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661708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B55D45E-5EF3-4D26-BC68-4EDC61F6C509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71081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918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51755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03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r>
              <a:rPr lang="en-US" altLang="ja-JP" sz="2100" dirty="0"/>
              <a:t>Since this talk is not a main subject, the answer is.</a:t>
            </a:r>
            <a:endParaRPr lang="ja-JP" altLang="en-US" sz="2100" dirty="0"/>
          </a:p>
          <a:p>
            <a:r>
              <a:rPr lang="en-US" altLang="ja-JP" sz="2100" dirty="0"/>
              <a:t>【CLICK】</a:t>
            </a:r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884"/>
              </p:ext>
            </p:extLst>
          </p:nvPr>
        </p:nvGraphicFramePr>
        <p:xfrm>
          <a:off x="5534877" y="2635616"/>
          <a:ext cx="281094" cy="4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6400" imgH="431640" progId="Equation.DSMT4">
                  <p:embed/>
                </p:oleObj>
              </mc:Choice>
              <mc:Fallback>
                <p:oleObj name="Equation" r:id="rId3" imgW="266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4877" y="2635616"/>
                        <a:ext cx="281094" cy="4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856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95913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20169" y="4822473"/>
            <a:ext cx="5206154" cy="460557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This picture is the wall paper of the first page.</a:t>
            </a:r>
          </a:p>
          <a:p>
            <a:endParaRPr lang="ja-JP" altLang="en-US" sz="2100" dirty="0"/>
          </a:p>
          <a:p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4628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71039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763" indent="-309524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8098" indent="-24762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3337" indent="-24762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8576" indent="-24762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A7DEA96-4E5F-4D27-9DF3-6CEC078EAB15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</a:p>
          <a:p>
            <a:r>
              <a:rPr lang="en-US" altLang="ja-JP" sz="2100" dirty="0"/>
              <a:t>Let me introduce my WEB site.</a:t>
            </a:r>
          </a:p>
          <a:p>
            <a:r>
              <a:rPr lang="en-US" altLang="ja-JP" sz="2100" dirty="0"/>
              <a:t>Here is, .</a:t>
            </a:r>
          </a:p>
          <a:p>
            <a:r>
              <a:rPr lang="en-US" altLang="ja-JP" sz="2100" dirty="0"/>
              <a:t>【horibe</a:t>
            </a:r>
            <a:r>
              <a:rPr lang="ja-JP" altLang="en-US" sz="2100" dirty="0"/>
              <a:t>．</a:t>
            </a:r>
            <a:r>
              <a:rPr lang="en-US" altLang="ja-JP" sz="2100" dirty="0"/>
              <a:t>jp </a:t>
            </a:r>
            <a:r>
              <a:rPr lang="ja-JP" altLang="en-US" sz="2100" dirty="0"/>
              <a:t>に移動し説明</a:t>
            </a:r>
            <a:r>
              <a:rPr lang="en-US" altLang="ja-JP" sz="2100" dirty="0"/>
              <a:t>】</a:t>
            </a:r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endParaRPr lang="ja-JP" altLang="en-US" sz="2100" dirty="0"/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戻る</a:t>
            </a:r>
            <a:r>
              <a:rPr lang="en-US" altLang="ja-JP" sz="2100" dirty="0"/>
              <a:t>】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88034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This is a wooden tablet.</a:t>
            </a:r>
          </a:p>
          <a:p>
            <a:r>
              <a:rPr lang="en-US" altLang="ja-JP" sz="2100" dirty="0"/>
              <a:t>It is very beautiful, because it is a replica.</a:t>
            </a:r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 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8824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It is in the same shrine.</a:t>
            </a:r>
          </a:p>
          <a:p>
            <a:r>
              <a:rPr lang="en-US" altLang="ja-JP" sz="2100" dirty="0"/>
              <a:t>It is larger, and more beautiful.</a:t>
            </a:r>
          </a:p>
          <a:p>
            <a:endParaRPr lang="en-US" altLang="ja-JP" sz="2100" dirty="0"/>
          </a:p>
          <a:p>
            <a:r>
              <a:rPr lang="en-US" altLang="ja-JP" sz="2100" dirty="0"/>
              <a:t>  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992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The scenes that 3 people are looking at </a:t>
            </a:r>
            <a:r>
              <a:rPr lang="en-US" altLang="ja-JP" sz="2100" i="1" dirty="0"/>
              <a:t>sangaku</a:t>
            </a:r>
            <a:r>
              <a:rPr lang="ja-JP" altLang="en-US" sz="2100" dirty="0"/>
              <a:t> </a:t>
            </a:r>
            <a:r>
              <a:rPr lang="en-US" altLang="ja-JP" sz="2100" dirty="0"/>
              <a:t>in front of Atsuta Shrine.</a:t>
            </a:r>
          </a:p>
          <a:p>
            <a:r>
              <a:rPr lang="en-US" altLang="ja-JP" sz="2100" dirty="0"/>
              <a:t>【</a:t>
            </a:r>
            <a:r>
              <a:rPr lang="ja-JP" altLang="en-US" sz="2100" dirty="0"/>
              <a:t>ママ</a:t>
            </a:r>
            <a:r>
              <a:rPr lang="en-US" altLang="ja-JP" sz="2100" dirty="0"/>
              <a:t>】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020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E97D3-8FC1-4B0C-87CF-267ED35F18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650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7C3B-FDC0-4DC6-BF0F-9A12D40FB9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42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6850-1362-453D-B2E1-8C4BE2F9BA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080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800600" y="19050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838200" y="40386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800600" y="40386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8F18-7BC6-46DF-B9F7-D339C0719C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5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5E044-332F-47D3-905D-19BD9C87B3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738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ED62D-5EB9-4935-B340-D0F31183B4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85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6B516-7E56-468D-B6BF-82A33AE373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231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B4856-8CD8-4D55-AE79-59DA73437B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83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B95-F5F0-4455-BCA5-1EFD501D0D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967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A4F9-2916-47E3-B17A-9EAEA380B7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189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B8004-BB58-4B57-A1CC-7CF6640EBB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67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9D73-81DF-477F-920C-4DA2BD9591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941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D48855-624A-42A5-BD6C-FF3B079B30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Ste_mAni.html" TargetMode="External"/><Relationship Id="rId5" Type="http://schemas.openxmlformats.org/officeDocument/2006/relationships/hyperlink" Target="Ste_mAni.gif" TargetMode="External"/><Relationship Id="rId4" Type="http://schemas.openxmlformats.org/officeDocument/2006/relationships/hyperlink" Target="http://horibe.jp/Ste_mAni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Ste_mAni.html" TargetMode="External"/><Relationship Id="rId4" Type="http://schemas.openxmlformats.org/officeDocument/2006/relationships/hyperlink" Target="http://horibe.jp/Ste_mAni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30ballsL_Ani.gi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39.jpeg"/><Relationship Id="rId7" Type="http://schemas.openxmlformats.org/officeDocument/2006/relationships/image" Target="../media/image41.wmf"/><Relationship Id="rId12" Type="http://schemas.openxmlformats.org/officeDocument/2006/relationships/image" Target="../media/image4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0.wmf"/><Relationship Id="rId10" Type="http://schemas.openxmlformats.org/officeDocument/2006/relationships/image" Target="../media/image4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2.wmf"/><Relationship Id="rId14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0.w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36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20250;&#30000;&#65343;&#23433;&#26126;/sakuma-0135.pdf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20250;&#30000;&#65343;&#23433;&#26126;/sakuma-0138.pdf" TargetMode="External"/><Relationship Id="rId5" Type="http://schemas.openxmlformats.org/officeDocument/2006/relationships/hyperlink" Target="&#20250;&#30000;&#65343;&#23433;&#26126;/sakuma-0137.pdf" TargetMode="External"/><Relationship Id="rId4" Type="http://schemas.openxmlformats.org/officeDocument/2006/relationships/hyperlink" Target="&#20250;&#30000;&#65343;&#23433;&#26126;/sakuma-0136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microsoft.com/office/2007/relationships/hdphoto" Target="../media/hdphoto1.wdp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microsoft.com/office/2007/relationships/hdphoto" Target="../media/hdphoto2.wdp"/><Relationship Id="rId9" Type="http://schemas.openxmlformats.org/officeDocument/2006/relationships/oleObject" Target="../embeddings/oleObject6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hyperlink" Target="http://horibe.j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momath.org/home/math-monday-mathematical-beadwork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0797414@N04/sets/72157642571134005/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bridgesmathart.org/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8" y="1042415"/>
            <a:ext cx="8574750" cy="387557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ja-JP" altLang="en-US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江戸期の数学</a:t>
            </a:r>
            <a:br>
              <a:rPr lang="en-US" altLang="ja-JP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</a:br>
            <a:r>
              <a:rPr lang="ja-JP" altLang="en-US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和算の魅力</a:t>
            </a:r>
            <a:br>
              <a:rPr lang="en-US" altLang="ja-JP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</a:br>
            <a:r>
              <a:rPr lang="ja-JP" altLang="ja-JP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と</a:t>
            </a:r>
            <a:br>
              <a:rPr lang="ja-JP" altLang="en-US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</a:br>
            <a:r>
              <a:rPr lang="ja-JP" altLang="ja-JP" sz="54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ビーズ多面体</a:t>
            </a:r>
            <a:r>
              <a:rPr lang="en-US" altLang="ja-JP" sz="4000" b="1" kern="100" dirty="0">
                <a:solidFill>
                  <a:srgbClr val="3333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 </a:t>
            </a:r>
            <a:endParaRPr lang="ja-JP" altLang="ja-JP" sz="4000" b="1" kern="100" dirty="0">
              <a:solidFill>
                <a:srgbClr val="3333CC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273569" y="5037177"/>
            <a:ext cx="4614323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zh-CN" altLang="en-US" sz="4400" dirty="0">
                <a:latin typeface="Times New Roman" pitchFamily="18" charset="0"/>
              </a:rPr>
              <a:t>堀部和経</a:t>
            </a:r>
            <a:endParaRPr lang="en-US" altLang="zh-CN" sz="4400" dirty="0">
              <a:latin typeface="Times New Roman" pitchFamily="18" charset="0"/>
            </a:endParaRPr>
          </a:p>
          <a:p>
            <a:pPr algn="ctr" eaLnBrk="1" hangingPunct="1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zh-CN" sz="2400" dirty="0">
                <a:latin typeface="Times New Roman" pitchFamily="18" charset="0"/>
              </a:rPr>
              <a:t>(</a:t>
            </a:r>
            <a:r>
              <a:rPr lang="zh-CN" altLang="en-US" sz="2400" dirty="0">
                <a:latin typeface="Times New Roman" pitchFamily="18" charset="0"/>
              </a:rPr>
              <a:t>堀部数学模型研究所</a:t>
            </a:r>
            <a:r>
              <a:rPr lang="en-US" altLang="zh-CN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8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43595" y="248637"/>
            <a:ext cx="1984491" cy="45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ja-JP" altLang="en-US" sz="2000" b="1" dirty="0">
                <a:solidFill>
                  <a:schemeClr val="tx1"/>
                </a:solidFill>
              </a:rPr>
              <a:t>２０２３．６．２６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630" y="248637"/>
            <a:ext cx="52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個人研究会用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613"/>
            <a:ext cx="9144000" cy="605432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1467" y="5892801"/>
            <a:ext cx="2743199" cy="660400"/>
          </a:xfrm>
        </p:spPr>
        <p:txBody>
          <a:bodyPr/>
          <a:lstStyle/>
          <a:p>
            <a:r>
              <a:rPr lang="it-IT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14401" y="6343488"/>
            <a:ext cx="76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左から　園田</a:t>
            </a:r>
            <a:r>
              <a:rPr kumimoji="1" lang="en-US" altLang="ja-JP" dirty="0"/>
              <a:t>, </a:t>
            </a:r>
            <a:r>
              <a:rPr kumimoji="1" lang="ja-JP" altLang="en-US" dirty="0"/>
              <a:t>山内</a:t>
            </a:r>
            <a:r>
              <a:rPr lang="en-US" altLang="ja-JP" dirty="0"/>
              <a:t>, </a:t>
            </a:r>
            <a:r>
              <a:rPr lang="ja-JP" altLang="en-US" dirty="0"/>
              <a:t>金</a:t>
            </a:r>
            <a:r>
              <a:rPr lang="en-US" altLang="ja-JP" dirty="0"/>
              <a:t>, </a:t>
            </a:r>
            <a:r>
              <a:rPr lang="ja-JP" altLang="en-US" dirty="0"/>
              <a:t>深川　と　堀部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219200" y="-10519"/>
            <a:ext cx="73191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算額</a:t>
            </a:r>
            <a:r>
              <a:rPr lang="it-IT" altLang="ja-JP" dirty="0">
                <a:solidFill>
                  <a:srgbClr val="FF0000"/>
                </a:solidFill>
              </a:rPr>
              <a:t>(</a:t>
            </a:r>
            <a:r>
              <a:rPr lang="ja-JP" altLang="en-US" dirty="0">
                <a:solidFill>
                  <a:srgbClr val="FF0000"/>
                </a:solidFill>
              </a:rPr>
              <a:t>複製</a:t>
            </a:r>
            <a:r>
              <a:rPr lang="it-IT" altLang="ja-JP" dirty="0">
                <a:solidFill>
                  <a:srgbClr val="FF0000"/>
                </a:solidFill>
              </a:rPr>
              <a:t>)</a:t>
            </a:r>
            <a:r>
              <a:rPr lang="it-IT" altLang="ja-JP" dirty="0"/>
              <a:t> </a:t>
            </a:r>
            <a:r>
              <a:rPr lang="ja-JP" altLang="en-US" dirty="0"/>
              <a:t>熱田神宮宝物館会議室にて</a:t>
            </a:r>
            <a:r>
              <a:rPr lang="en-US" altLang="ja-JP" dirty="0"/>
              <a:t>     2014-5-11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80585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0529" y="1386348"/>
            <a:ext cx="5420032" cy="4159045"/>
          </a:xfrm>
        </p:spPr>
        <p:txBody>
          <a:bodyPr/>
          <a:lstStyle/>
          <a:p>
            <a:r>
              <a:rPr kumimoji="1" lang="ja-JP" altLang="en-US" sz="20000" dirty="0">
                <a:solidFill>
                  <a:srgbClr val="FFFF00"/>
                </a:solidFill>
              </a:rPr>
              <a:t>終</a:t>
            </a:r>
          </a:p>
        </p:txBody>
      </p:sp>
    </p:spTree>
    <p:extLst>
      <p:ext uri="{BB962C8B-B14F-4D97-AF65-F5344CB8AC3E}">
        <p14:creationId xmlns:p14="http://schemas.microsoft.com/office/powerpoint/2010/main" val="307859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1467" y="5892801"/>
            <a:ext cx="2743199" cy="660400"/>
          </a:xfrm>
        </p:spPr>
        <p:txBody>
          <a:bodyPr/>
          <a:lstStyle/>
          <a:p>
            <a:r>
              <a:rPr lang="it-IT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14401" y="6131543"/>
            <a:ext cx="76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大きくて厚いので，とても重いモノでした。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219200" y="-10519"/>
            <a:ext cx="73191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算額</a:t>
            </a:r>
            <a:r>
              <a:rPr lang="it-IT" altLang="ja-JP" dirty="0">
                <a:solidFill>
                  <a:srgbClr val="FF0000"/>
                </a:solidFill>
              </a:rPr>
              <a:t>(</a:t>
            </a:r>
            <a:r>
              <a:rPr lang="ja-JP" altLang="en-US" dirty="0">
                <a:solidFill>
                  <a:srgbClr val="FF0000"/>
                </a:solidFill>
              </a:rPr>
              <a:t>複製</a:t>
            </a:r>
            <a:r>
              <a:rPr lang="it-IT" altLang="ja-JP" dirty="0">
                <a:solidFill>
                  <a:srgbClr val="FF0000"/>
                </a:solidFill>
              </a:rPr>
              <a:t>)</a:t>
            </a:r>
            <a:r>
              <a:rPr lang="it-IT" altLang="ja-JP" dirty="0"/>
              <a:t> </a:t>
            </a:r>
            <a:r>
              <a:rPr lang="ja-JP" altLang="en-US" dirty="0"/>
              <a:t>熱田神宮宝物館会議室にて</a:t>
            </a:r>
            <a:r>
              <a:rPr lang="en-US" altLang="ja-JP" dirty="0"/>
              <a:t>     2014-5-11</a:t>
            </a:r>
            <a:endParaRPr lang="ja-JP" altLang="en-US" dirty="0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415" y="578630"/>
            <a:ext cx="7403885" cy="55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86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3426" name="Picture 2" descr="F:\発表用\2014_Taiwan\TEMPO\Aututa_Sh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6212"/>
            <a:ext cx="10313507" cy="68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238250" y="571500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78417" y="5697408"/>
            <a:ext cx="4579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solidFill>
                  <a:schemeClr val="bg1"/>
                </a:solidFill>
              </a:rPr>
              <a:t>熱田神宮</a:t>
            </a:r>
            <a:r>
              <a:rPr lang="en-US" altLang="ja-JP" sz="6000" dirty="0">
                <a:solidFill>
                  <a:schemeClr val="bg1"/>
                </a:solidFill>
              </a:rPr>
              <a:t> </a:t>
            </a:r>
            <a:endParaRPr lang="ja-JP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4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400" y="5162549"/>
            <a:ext cx="8466667" cy="1356783"/>
          </a:xfrm>
        </p:spPr>
        <p:txBody>
          <a:bodyPr/>
          <a:lstStyle/>
          <a:p>
            <a:r>
              <a:rPr lang="pt-BR" altLang="ja-JP" sz="3200" dirty="0" err="1">
                <a:solidFill>
                  <a:srgbClr val="FF0000"/>
                </a:solidFill>
              </a:rPr>
              <a:t>Sangaku</a:t>
            </a:r>
            <a:r>
              <a:rPr lang="pt-BR" altLang="ja-JP" sz="3200" dirty="0"/>
              <a:t> W330cm-H132cm</a:t>
            </a:r>
            <a:r>
              <a:rPr lang="ja-JP" altLang="en-US" sz="3200" dirty="0"/>
              <a:t>　</a:t>
            </a:r>
            <a:r>
              <a:rPr lang="pt-BR" altLang="ja-JP" sz="3200" dirty="0"/>
              <a:t> </a:t>
            </a:r>
            <a:br>
              <a:rPr lang="pt-BR" altLang="ja-JP" sz="3200" dirty="0"/>
            </a:br>
            <a:r>
              <a:rPr lang="pt-BR" altLang="ja-JP" sz="3200" dirty="0"/>
              <a:t>1830  (the genuine tablet)</a:t>
            </a:r>
            <a:br>
              <a:rPr lang="pt-BR" altLang="ja-JP" sz="3200" dirty="0"/>
            </a:br>
            <a:r>
              <a:rPr lang="pt-BR" altLang="ja-JP" sz="3200" dirty="0"/>
              <a:t> Iwaifudou </a:t>
            </a:r>
            <a:r>
              <a:rPr lang="pt-BR" altLang="ja-JP" sz="3200" dirty="0" err="1"/>
              <a:t>Temple</a:t>
            </a:r>
            <a:r>
              <a:rPr lang="pt-BR" altLang="ja-JP" sz="3200" dirty="0"/>
              <a:t> in Chiba Pref.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883971"/>
          </a:xfrm>
        </p:spPr>
      </p:pic>
      <p:sp>
        <p:nvSpPr>
          <p:cNvPr id="3" name="テキスト ボックス 2">
            <a:hlinkClick r:id="rId4"/>
          </p:cNvPr>
          <p:cNvSpPr txBox="1"/>
          <p:nvPr/>
        </p:nvSpPr>
        <p:spPr>
          <a:xfrm>
            <a:off x="8000998" y="6173626"/>
            <a:ext cx="962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3366FF"/>
                </a:solidFill>
                <a:hlinkClick r:id="rId5" action="ppaction://hlinkfile"/>
              </a:rPr>
              <a:t>Steiner Chain</a:t>
            </a:r>
            <a:endParaRPr kumimoji="1" lang="ja-JP" altLang="en-US" sz="1000" dirty="0">
              <a:solidFill>
                <a:srgbClr val="3366FF"/>
              </a:solidFill>
            </a:endParaRPr>
          </a:p>
        </p:txBody>
      </p:sp>
      <p:sp>
        <p:nvSpPr>
          <p:cNvPr id="5" name="テキスト ボックス 4">
            <a:hlinkClick r:id="rId6" action="ppaction://hlinkfile"/>
          </p:cNvPr>
          <p:cNvSpPr txBox="1"/>
          <p:nvPr/>
        </p:nvSpPr>
        <p:spPr>
          <a:xfrm>
            <a:off x="8134349" y="6456520"/>
            <a:ext cx="657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3366FF"/>
                </a:solidFill>
                <a:hlinkClick r:id="rId5" action="ppaction://hlinkfile"/>
              </a:rPr>
              <a:t>HD</a:t>
            </a:r>
            <a:endParaRPr kumimoji="1" lang="ja-JP" alt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68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400" y="5162549"/>
            <a:ext cx="8466667" cy="1356783"/>
          </a:xfrm>
        </p:spPr>
        <p:txBody>
          <a:bodyPr/>
          <a:lstStyle/>
          <a:p>
            <a:r>
              <a:rPr lang="ja-JP" altLang="en-US" sz="3200" dirty="0">
                <a:solidFill>
                  <a:srgbClr val="FF0000"/>
                </a:solidFill>
              </a:rPr>
              <a:t>算額</a:t>
            </a:r>
            <a:r>
              <a:rPr lang="pt-BR" altLang="ja-JP" sz="3200" dirty="0"/>
              <a:t> </a:t>
            </a:r>
            <a:r>
              <a:rPr lang="ja-JP" altLang="en-US" sz="3200" dirty="0"/>
              <a:t>幅３３０</a:t>
            </a:r>
            <a:r>
              <a:rPr lang="pt-BR" altLang="ja-JP" sz="3200" dirty="0"/>
              <a:t>cm-</a:t>
            </a:r>
            <a:r>
              <a:rPr lang="ja-JP" altLang="en-US" sz="3200" dirty="0"/>
              <a:t>高さ１３２</a:t>
            </a:r>
            <a:r>
              <a:rPr lang="pt-BR" altLang="ja-JP" sz="3200" dirty="0"/>
              <a:t>cm</a:t>
            </a:r>
            <a:r>
              <a:rPr lang="ja-JP" altLang="en-US" sz="3200" dirty="0"/>
              <a:t>　</a:t>
            </a:r>
            <a:r>
              <a:rPr lang="pt-BR" altLang="ja-JP" sz="3200" dirty="0"/>
              <a:t> </a:t>
            </a:r>
            <a:br>
              <a:rPr lang="pt-BR" altLang="ja-JP" sz="3200" dirty="0"/>
            </a:br>
            <a:r>
              <a:rPr lang="ja-JP" altLang="en-US" sz="3200" dirty="0"/>
              <a:t>１８３０年</a:t>
            </a:r>
            <a:r>
              <a:rPr lang="pt-BR" altLang="ja-JP" sz="3200" dirty="0"/>
              <a:t>  (</a:t>
            </a:r>
            <a:r>
              <a:rPr lang="ja-JP" altLang="en-US" sz="3200" dirty="0"/>
              <a:t>実物の算額</a:t>
            </a:r>
            <a:r>
              <a:rPr lang="pt-BR" altLang="ja-JP" sz="3200" dirty="0"/>
              <a:t>)</a:t>
            </a:r>
            <a:br>
              <a:rPr lang="pt-BR" altLang="ja-JP" sz="3200" dirty="0"/>
            </a:br>
            <a:r>
              <a:rPr lang="ja-JP" altLang="en-US" sz="3200" dirty="0"/>
              <a:t>千葉県にある　岩井不動寺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883971"/>
          </a:xfrm>
        </p:spPr>
      </p:pic>
      <p:sp>
        <p:nvSpPr>
          <p:cNvPr id="3" name="テキスト ボックス 2">
            <a:hlinkClick r:id="rId4"/>
          </p:cNvPr>
          <p:cNvSpPr txBox="1"/>
          <p:nvPr/>
        </p:nvSpPr>
        <p:spPr>
          <a:xfrm>
            <a:off x="7981949" y="6210299"/>
            <a:ext cx="962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3366FF"/>
                </a:solidFill>
              </a:rPr>
              <a:t>Steiner Chain</a:t>
            </a:r>
            <a:endParaRPr kumimoji="1" lang="ja-JP" altLang="en-US" sz="1000" dirty="0">
              <a:solidFill>
                <a:srgbClr val="3366FF"/>
              </a:solidFill>
            </a:endParaRPr>
          </a:p>
        </p:txBody>
      </p:sp>
      <p:sp>
        <p:nvSpPr>
          <p:cNvPr id="5" name="テキスト ボックス 4">
            <a:hlinkClick r:id="rId5" action="ppaction://hlinkfile"/>
          </p:cNvPr>
          <p:cNvSpPr txBox="1"/>
          <p:nvPr/>
        </p:nvSpPr>
        <p:spPr>
          <a:xfrm>
            <a:off x="8134349" y="6456520"/>
            <a:ext cx="657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3366FF"/>
                </a:solidFill>
              </a:rPr>
              <a:t>HD</a:t>
            </a:r>
            <a:endParaRPr kumimoji="1" lang="ja-JP" alt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60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03" name="Picture 3" descr="E:\HP_BOX\ballstructure\Japanese_Math\PHOTOBOX\ChibaIwaifudo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9"/>
            <a:ext cx="9144000" cy="68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90600" y="6124575"/>
            <a:ext cx="718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千葉県にある岩井不動寺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116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05475" y="4998660"/>
            <a:ext cx="3235323" cy="1724025"/>
          </a:xfrm>
        </p:spPr>
        <p:txBody>
          <a:bodyPr/>
          <a:lstStyle/>
          <a:p>
            <a:r>
              <a:rPr lang="ja-JP" altLang="en-US" sz="2800" dirty="0"/>
              <a:t>幅</a:t>
            </a:r>
            <a:r>
              <a:rPr lang="en-US" altLang="ja-JP" sz="2800" dirty="0"/>
              <a:t>119cm-</a:t>
            </a:r>
            <a:r>
              <a:rPr lang="ja-JP" altLang="en-US" sz="2800" dirty="0"/>
              <a:t>高さ</a:t>
            </a:r>
            <a:r>
              <a:rPr lang="en-US" altLang="ja-JP" sz="2800" dirty="0"/>
              <a:t>37cm</a:t>
            </a:r>
            <a:br>
              <a:rPr lang="en-US" altLang="ja-JP" sz="2800" dirty="0"/>
            </a:br>
            <a:r>
              <a:rPr lang="en-US" altLang="ja-JP" sz="2800" dirty="0"/>
              <a:t>1877</a:t>
            </a:r>
            <a:r>
              <a:rPr lang="ja-JP" altLang="en-US" sz="2800" dirty="0"/>
              <a:t>　　</a:t>
            </a:r>
            <a:br>
              <a:rPr lang="ja-JP" altLang="en-US" sz="2800" dirty="0"/>
            </a:br>
            <a:r>
              <a:rPr lang="ja-JP" altLang="en-US" sz="2800" dirty="0"/>
              <a:t>福井県の</a:t>
            </a:r>
            <a:br>
              <a:rPr lang="ja-JP" altLang="en-US" sz="2800" dirty="0"/>
            </a:br>
            <a:r>
              <a:rPr lang="ja-JP" altLang="en-US" sz="2800" dirty="0"/>
              <a:t>石部神社にて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54" y="-1391995"/>
            <a:ext cx="9871329" cy="573698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78339" y="5000625"/>
            <a:ext cx="532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生徒は，武士階級だけでなく，子供や女性，そして商店主など多岐であった。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598" y="4348533"/>
            <a:ext cx="88392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b="1" dirty="0">
                <a:solidFill>
                  <a:srgbClr val="FF0000"/>
                </a:solidFill>
              </a:rPr>
              <a:t>数学を教える私塾（和算塾）の春の花見の様子</a:t>
            </a:r>
            <a:endParaRPr kumimoji="1" lang="ja-JP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39598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"/>
            <a:ext cx="9144000" cy="6863379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2532183" y="336547"/>
            <a:ext cx="469258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数学塾の様子</a:t>
            </a:r>
            <a:r>
              <a:rPr lang="en-US" altLang="ja-JP" sz="2800" dirty="0"/>
              <a:t> </a:t>
            </a:r>
            <a:endParaRPr kumimoji="1" lang="ja-JP" altLang="en-US" sz="2800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582804" y="1210825"/>
            <a:ext cx="2436622" cy="854110"/>
          </a:xfrm>
          <a:prstGeom prst="wedgeRoundRectCallout">
            <a:avLst>
              <a:gd name="adj1" fmla="val 136893"/>
              <a:gd name="adj2" fmla="val 238495"/>
              <a:gd name="adj3" fmla="val 16667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方程式の解法を学んでいる</a:t>
            </a:r>
          </a:p>
        </p:txBody>
      </p:sp>
      <p:sp>
        <p:nvSpPr>
          <p:cNvPr id="10" name="角丸四角形吹き出し 9"/>
          <p:cNvSpPr/>
          <p:nvPr/>
        </p:nvSpPr>
        <p:spPr>
          <a:xfrm>
            <a:off x="683286" y="5924550"/>
            <a:ext cx="2879063" cy="707362"/>
          </a:xfrm>
          <a:prstGeom prst="wedgeRoundRectCallout">
            <a:avLst>
              <a:gd name="adj1" fmla="val 31251"/>
              <a:gd name="adj2" fmla="val -153986"/>
              <a:gd name="adj3" fmla="val 16667"/>
            </a:avLst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算数を学んでいる</a:t>
            </a:r>
          </a:p>
        </p:txBody>
      </p:sp>
      <p:sp>
        <p:nvSpPr>
          <p:cNvPr id="11" name="角丸四角形吹き出し 10"/>
          <p:cNvSpPr/>
          <p:nvPr/>
        </p:nvSpPr>
        <p:spPr>
          <a:xfrm>
            <a:off x="5448300" y="5829300"/>
            <a:ext cx="3233476" cy="862901"/>
          </a:xfrm>
          <a:prstGeom prst="wedgeRoundRectCallout">
            <a:avLst>
              <a:gd name="adj1" fmla="val -54598"/>
              <a:gd name="adj2" fmla="val -116823"/>
              <a:gd name="adj3" fmla="val 16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そろばん</a:t>
            </a:r>
            <a:r>
              <a:rPr lang="ja-JP" altLang="en-US" dirty="0">
                <a:solidFill>
                  <a:schemeClr val="tx1"/>
                </a:solidFill>
              </a:rPr>
              <a:t>を学んでいる</a:t>
            </a:r>
          </a:p>
        </p:txBody>
      </p:sp>
    </p:spTree>
    <p:extLst>
      <p:ext uri="{BB962C8B-B14F-4D97-AF65-F5344CB8AC3E}">
        <p14:creationId xmlns:p14="http://schemas.microsoft.com/office/powerpoint/2010/main" val="42779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26" y="793852"/>
            <a:ext cx="4515674" cy="4515674"/>
          </a:xfrm>
          <a:prstGeom prst="rect">
            <a:avLst/>
          </a:prstGeom>
        </p:spPr>
      </p:pic>
      <p:sp>
        <p:nvSpPr>
          <p:cNvPr id="6148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7760" y="399969"/>
            <a:ext cx="5613230" cy="647781"/>
          </a:xfrm>
        </p:spPr>
        <p:txBody>
          <a:bodyPr lIns="92075" tIns="46038" rIns="92075" bIns="46038"/>
          <a:lstStyle/>
          <a:p>
            <a:pPr marL="0" indent="0" eaLnBrk="1" hangingPunct="1">
              <a:buFont typeface="Arial" charset="0"/>
              <a:buNone/>
            </a:pPr>
            <a:r>
              <a:rPr lang="ja-JP" altLang="en-US" sz="3600" b="1" dirty="0">
                <a:solidFill>
                  <a:srgbClr val="FF0000"/>
                </a:solidFill>
              </a:rPr>
              <a:t>今日紹介する問題</a:t>
            </a:r>
            <a:r>
              <a:rPr lang="en-US" altLang="ja-JP" sz="3600" b="1" dirty="0">
                <a:solidFill>
                  <a:srgbClr val="FF0000"/>
                </a:solidFill>
              </a:rPr>
              <a:t> 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0432" y="5351727"/>
            <a:ext cx="8430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+mn-lt"/>
              </a:rPr>
              <a:t>小球はそれぞれ他の４つの小球と接していて，かつすべての小球は大球と接している。</a:t>
            </a:r>
            <a:r>
              <a:rPr kumimoji="1" lang="en-US" altLang="ja-JP" sz="3600" dirty="0">
                <a:latin typeface="+mn-lt"/>
              </a:rPr>
              <a:t> </a:t>
            </a:r>
            <a:endParaRPr kumimoji="1" lang="ja-JP" altLang="en-US" sz="3600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432" y="1436138"/>
            <a:ext cx="41629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+mn-lt"/>
              </a:rPr>
              <a:t>２つの球の</a:t>
            </a:r>
            <a:r>
              <a:rPr lang="ja-JP" altLang="en-US" sz="3200" dirty="0">
                <a:solidFill>
                  <a:srgbClr val="FF0000"/>
                </a:solidFill>
                <a:latin typeface="+mn-lt"/>
              </a:rPr>
              <a:t>半径の比</a:t>
            </a:r>
            <a:r>
              <a:rPr lang="ja-JP" altLang="en-US" sz="3200" dirty="0">
                <a:latin typeface="+mn-lt"/>
              </a:rPr>
              <a:t>を求める問題です。</a:t>
            </a:r>
          </a:p>
          <a:p>
            <a:r>
              <a:rPr lang="ja-JP" altLang="en-US" sz="3200" dirty="0">
                <a:latin typeface="+mn-lt"/>
              </a:rPr>
              <a:t>　外側の３０個の小球の半径と，その小球に包まれるように内側に入っている大球の</a:t>
            </a:r>
            <a:r>
              <a:rPr lang="ja-JP" altLang="en-US" sz="3200" dirty="0">
                <a:solidFill>
                  <a:srgbClr val="FF0000"/>
                </a:solidFill>
                <a:latin typeface="+mn-lt"/>
              </a:rPr>
              <a:t>半径の比</a:t>
            </a:r>
            <a:r>
              <a:rPr lang="ja-JP" altLang="en-US" sz="3200" dirty="0">
                <a:latin typeface="+mn-lt"/>
              </a:rPr>
              <a:t>をもとめよ。</a:t>
            </a:r>
          </a:p>
        </p:txBody>
      </p:sp>
    </p:spTree>
    <p:extLst>
      <p:ext uri="{BB962C8B-B14F-4D97-AF65-F5344CB8AC3E}">
        <p14:creationId xmlns:p14="http://schemas.microsoft.com/office/powerpoint/2010/main" val="398051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H:\発表用\2014_Taiwan\30ballsL_Ani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07" y="152740"/>
            <a:ext cx="5376191" cy="53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77270" y="5096526"/>
            <a:ext cx="6575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少しの間</a:t>
            </a:r>
          </a:p>
          <a:p>
            <a:r>
              <a:rPr lang="ja-JP" altLang="en-US" sz="3200" dirty="0">
                <a:solidFill>
                  <a:srgbClr val="FF0000"/>
                </a:solidFill>
              </a:rPr>
              <a:t>この動く画像を見ていてください。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en-US" altLang="ja-JP" sz="3200" dirty="0">
                <a:solidFill>
                  <a:srgbClr val="FF0000"/>
                </a:solidFill>
              </a:rPr>
              <a:t>(gif </a:t>
            </a:r>
            <a:r>
              <a:rPr lang="ja-JP" altLang="en-US" sz="3200" dirty="0">
                <a:solidFill>
                  <a:srgbClr val="FF0000"/>
                </a:solidFill>
              </a:rPr>
              <a:t>アニメファイル</a:t>
            </a:r>
            <a:r>
              <a:rPr lang="en-US" altLang="ja-JP" sz="3200" dirty="0">
                <a:solidFill>
                  <a:srgbClr val="FF0000"/>
                </a:solidFill>
              </a:rPr>
              <a:t>)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6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3285" y="785654"/>
            <a:ext cx="4398435" cy="2919070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この問題解けますか？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日本の幾何学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　　　　と　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　　　　知恵くらべ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9" y="785654"/>
            <a:ext cx="3844271" cy="513580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03285" y="5283997"/>
            <a:ext cx="4277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+mn-lt"/>
              </a:rPr>
              <a:t>サイエンス（英語版）</a:t>
            </a:r>
            <a:endParaRPr lang="en-US" altLang="ja-JP" sz="3200" b="1" dirty="0">
              <a:latin typeface="+mn-lt"/>
            </a:endParaRPr>
          </a:p>
          <a:p>
            <a:pPr algn="ctr"/>
            <a:r>
              <a:rPr lang="ja-JP" altLang="en-US" sz="3200" b="1" dirty="0">
                <a:latin typeface="+mn-lt"/>
              </a:rPr>
              <a:t>１９９８年　５月</a:t>
            </a:r>
            <a:endParaRPr lang="en-US" altLang="ja-JP" sz="3200" b="1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9" y="785654"/>
            <a:ext cx="1719393" cy="51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93520" y="249355"/>
            <a:ext cx="8326606" cy="1169870"/>
          </a:xfrm>
        </p:spPr>
        <p:txBody>
          <a:bodyPr/>
          <a:lstStyle/>
          <a:p>
            <a:pPr algn="l" eaLnBrk="1" hangingPunct="1"/>
            <a:r>
              <a:rPr lang="ja-JP" altLang="en-US" sz="4800" dirty="0">
                <a:solidFill>
                  <a:srgbClr val="FF0000"/>
                </a:solidFill>
                <a:latin typeface="+mn-lt"/>
              </a:rPr>
              <a:t>算法助術</a:t>
            </a:r>
            <a:r>
              <a:rPr lang="en-US" altLang="ja-JP" sz="4800" dirty="0">
                <a:solidFill>
                  <a:srgbClr val="FF0000"/>
                </a:solidFill>
                <a:latin typeface="+mn-lt"/>
              </a:rPr>
              <a:t> </a:t>
            </a:r>
            <a:br>
              <a:rPr lang="ja-JP" altLang="en-US" sz="3600" dirty="0">
                <a:solidFill>
                  <a:srgbClr val="FF0000"/>
                </a:solidFill>
                <a:latin typeface="+mn-lt"/>
              </a:rPr>
            </a:br>
            <a:r>
              <a:rPr lang="ja-JP" altLang="en-US" sz="3600" dirty="0">
                <a:latin typeface="+mn-lt"/>
              </a:rPr>
              <a:t>   </a:t>
            </a:r>
            <a:r>
              <a:rPr lang="en-US" altLang="ja-JP" sz="3600" dirty="0">
                <a:latin typeface="+mn-lt"/>
              </a:rPr>
              <a:t>                   </a:t>
            </a:r>
            <a:r>
              <a:rPr lang="ja-JP" altLang="en-US" sz="3600" dirty="0">
                <a:latin typeface="+mn-lt"/>
              </a:rPr>
              <a:t>１８４１年</a:t>
            </a:r>
            <a:r>
              <a:rPr lang="en-US" altLang="ja-JP" sz="3600" dirty="0">
                <a:latin typeface="+mn-lt"/>
              </a:rPr>
              <a:t>    </a:t>
            </a:r>
            <a:r>
              <a:rPr lang="ja-JP" altLang="en-US" sz="3600" dirty="0">
                <a:latin typeface="+mn-lt"/>
              </a:rPr>
              <a:t>長谷川　弘　著</a:t>
            </a:r>
            <a:r>
              <a:rPr lang="en-US" altLang="ja-JP" sz="3600" dirty="0">
                <a:latin typeface="+mn-lt"/>
              </a:rPr>
              <a:t>  </a:t>
            </a:r>
            <a:endParaRPr lang="ja-JP" altLang="en-US" sz="3600" dirty="0">
              <a:latin typeface="+mn-lt"/>
            </a:endParaRPr>
          </a:p>
        </p:txBody>
      </p:sp>
      <p:sp>
        <p:nvSpPr>
          <p:cNvPr id="3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9272" y="1907923"/>
            <a:ext cx="4147953" cy="34457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ja-JP" altLang="en-US" sz="3600" dirty="0"/>
              <a:t>算法助術は，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約１００個の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数学公式を掲載した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江戸時代の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数学公式集です。</a:t>
            </a:r>
          </a:p>
        </p:txBody>
      </p:sp>
      <p:pic>
        <p:nvPicPr>
          <p:cNvPr id="3077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4" y="1517833"/>
            <a:ext cx="4185179" cy="46215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48199" y="6196404"/>
            <a:ext cx="42894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２００５年（朝日新聞による）再版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566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6604" y="4736757"/>
            <a:ext cx="3764693" cy="1441622"/>
          </a:xfrm>
          <a:noFill/>
        </p:spPr>
        <p:txBody>
          <a:bodyPr/>
          <a:lstStyle/>
          <a:p>
            <a:r>
              <a:rPr lang="ja-JP" altLang="en-US" sz="4000" dirty="0"/>
              <a:t>数学公式集</a:t>
            </a:r>
            <a:br>
              <a:rPr lang="ja-JP" altLang="en-US" sz="4000" dirty="0"/>
            </a:br>
            <a:r>
              <a:rPr lang="en-US" altLang="ja-JP" sz="4000" dirty="0"/>
              <a:t> </a:t>
            </a:r>
            <a:r>
              <a:rPr lang="ja-JP" altLang="en-US" sz="4000" dirty="0"/>
              <a:t>（ハンドブック）</a:t>
            </a:r>
            <a:endParaRPr kumimoji="1" lang="ja-JP" altLang="en-US" sz="40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 bwMode="auto">
          <a:xfrm>
            <a:off x="321275" y="1133458"/>
            <a:ext cx="4011828" cy="19907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3600" dirty="0"/>
              <a:t>「算法助術」</a:t>
            </a:r>
            <a:endParaRPr lang="en-US" altLang="ja-JP" sz="3600" dirty="0"/>
          </a:p>
          <a:p>
            <a:endParaRPr lang="en-US" altLang="ja-JP" sz="3600" dirty="0"/>
          </a:p>
          <a:p>
            <a:r>
              <a:rPr lang="ja-JP" altLang="en-US" sz="3600" dirty="0"/>
              <a:t>天保１２年</a:t>
            </a:r>
            <a:r>
              <a:rPr lang="en-US" altLang="ja-JP" sz="3600" dirty="0"/>
              <a:t> </a:t>
            </a:r>
            <a:r>
              <a:rPr lang="ja-JP" altLang="en-US" sz="3600" dirty="0"/>
              <a:t>（１８４１）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19" y="263609"/>
            <a:ext cx="4487687" cy="63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3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1265" y="348916"/>
            <a:ext cx="8176960" cy="1227220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3600" dirty="0"/>
              <a:t>この３０球の問題は，この本の巻末にある応用問題の例題として掲載されている。</a:t>
            </a:r>
            <a:r>
              <a:rPr lang="en-US" altLang="ja-JP" sz="3600" dirty="0"/>
              <a:t> </a:t>
            </a:r>
            <a:endParaRPr kumimoji="1" lang="ja-JP" altLang="en-US" sz="3600" dirty="0"/>
          </a:p>
        </p:txBody>
      </p:sp>
      <p:pic>
        <p:nvPicPr>
          <p:cNvPr id="4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42" y="1563201"/>
            <a:ext cx="6622118" cy="487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1479884" y="1672388"/>
            <a:ext cx="1660357" cy="4572001"/>
          </a:xfrm>
          <a:prstGeom prst="roundRect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114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457200"/>
            <a:ext cx="7941924" cy="61817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43075" y="76199"/>
            <a:ext cx="6076950" cy="476250"/>
          </a:xfr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/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+mn-lt"/>
              </a:rPr>
              <a:t>30</a:t>
            </a:r>
            <a:r>
              <a:rPr kumimoji="1" lang="ja-JP" altLang="en-US" sz="2800" b="1" dirty="0">
                <a:solidFill>
                  <a:srgbClr val="FF0000"/>
                </a:solidFill>
                <a:latin typeface="+mn-lt"/>
              </a:rPr>
              <a:t>球の問題　（算法助術の再編集図）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6791325" y="2105025"/>
            <a:ext cx="1485900" cy="4457700"/>
          </a:xfrm>
          <a:prstGeom prst="roundRect">
            <a:avLst>
              <a:gd name="adj" fmla="val 10257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6372226" y="2105025"/>
            <a:ext cx="419100" cy="4457700"/>
          </a:xfrm>
          <a:prstGeom prst="roundRect">
            <a:avLst>
              <a:gd name="adj" fmla="val 25758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1419225" y="609600"/>
            <a:ext cx="4953000" cy="5953125"/>
          </a:xfrm>
          <a:prstGeom prst="roundRect">
            <a:avLst>
              <a:gd name="adj" fmla="val 3918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4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90697"/>
            <a:ext cx="3862638" cy="34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335556" y="668476"/>
            <a:ext cx="5575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問：　小球の直径を</a:t>
            </a:r>
          </a:p>
          <a:p>
            <a:r>
              <a:rPr lang="ja-JP" altLang="en-US" sz="4000" dirty="0"/>
              <a:t>３０５寸とするならば，</a:t>
            </a:r>
          </a:p>
          <a:p>
            <a:r>
              <a:rPr lang="ja-JP" altLang="en-US" sz="4000" dirty="0"/>
              <a:t>大球の直径は</a:t>
            </a:r>
          </a:p>
          <a:p>
            <a:r>
              <a:rPr lang="ja-JP" altLang="en-US" sz="4000" dirty="0"/>
              <a:t>いくらになるか。</a:t>
            </a:r>
            <a:endParaRPr lang="en-US" altLang="ja-JP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556" y="5398302"/>
            <a:ext cx="844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注）　寸とは，以前の日本の長さの単位である。</a:t>
            </a:r>
            <a:endParaRPr lang="en-US" altLang="ja-JP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5556" y="4424505"/>
            <a:ext cx="844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答：　大球の直径は</a:t>
            </a:r>
            <a:r>
              <a:rPr lang="en-US" altLang="ja-JP" sz="4000" dirty="0"/>
              <a:t>682.000</a:t>
            </a:r>
            <a:r>
              <a:rPr lang="ja-JP" altLang="en-US" sz="4000" dirty="0"/>
              <a:t>寸である。</a:t>
            </a:r>
          </a:p>
        </p:txBody>
      </p:sp>
    </p:spTree>
    <p:extLst>
      <p:ext uri="{BB962C8B-B14F-4D97-AF65-F5344CB8AC3E}">
        <p14:creationId xmlns:p14="http://schemas.microsoft.com/office/powerpoint/2010/main" val="196716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300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37" y="0"/>
            <a:ext cx="96774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1" y="284163"/>
            <a:ext cx="2474594" cy="914400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模型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flipV="1">
            <a:off x="1874520" y="2368296"/>
            <a:ext cx="5312664" cy="2377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20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8" y="14309"/>
                </a:moveTo>
                <a:cubicBezTo>
                  <a:pt x="1372" y="13191"/>
                  <a:pt x="1148" y="12000"/>
                  <a:pt x="1148" y="10800"/>
                </a:cubicBezTo>
                <a:cubicBezTo>
                  <a:pt x="1148" y="5469"/>
                  <a:pt x="5469" y="1148"/>
                  <a:pt x="10800" y="1148"/>
                </a:cubicBezTo>
                <a:cubicBezTo>
                  <a:pt x="16130" y="1148"/>
                  <a:pt x="20452" y="5469"/>
                  <a:pt x="20452" y="10800"/>
                </a:cubicBezTo>
                <a:cubicBezTo>
                  <a:pt x="20452" y="12000"/>
                  <a:pt x="20227" y="13191"/>
                  <a:pt x="19791" y="14309"/>
                </a:cubicBezTo>
                <a:lnTo>
                  <a:pt x="20860" y="14727"/>
                </a:lnTo>
                <a:cubicBezTo>
                  <a:pt x="21349" y="13475"/>
                  <a:pt x="21600" y="1214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143"/>
                  <a:pt x="250" y="13475"/>
                  <a:pt x="739" y="14727"/>
                </a:cubicBezTo>
                <a:lnTo>
                  <a:pt x="1808" y="14309"/>
                </a:lnTo>
                <a:close/>
              </a:path>
            </a:pathLst>
          </a:cu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89825" y="5879752"/>
            <a:ext cx="728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</a:rPr>
              <a:t>赤道面で切断した断面を考える</a:t>
            </a:r>
            <a:endParaRPr lang="en-US" altLang="ja-JP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1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47675" y="277813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/>
              <a:t>断面図</a:t>
            </a:r>
          </a:p>
        </p:txBody>
      </p:sp>
      <p:graphicFrame>
        <p:nvGraphicFramePr>
          <p:cNvPr id="8195" name="Rectangle 17"/>
          <p:cNvGraphicFramePr>
            <a:graphicFrameLocks noGrp="1"/>
          </p:cNvGraphicFramePr>
          <p:nvPr>
            <p:ph sz="quarter" idx="2"/>
          </p:nvPr>
        </p:nvGraphicFramePr>
        <p:xfrm>
          <a:off x="6356350" y="2546350"/>
          <a:ext cx="698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0" imgH="0" progId="Equation.3">
                  <p:embed/>
                </p:oleObj>
              </mc:Choice>
              <mc:Fallback>
                <p:oleObj name="数式" r:id="rId3" imgW="0" imgH="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350" y="2546350"/>
                        <a:ext cx="6985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2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057650" y="3173413"/>
          <a:ext cx="82391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75262" imgH="175176" progId="Equation.3">
                  <p:embed/>
                </p:oleObj>
              </mc:Choice>
              <mc:Fallback>
                <p:oleObj name="数式" r:id="rId4" imgW="175262" imgH="175176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3173413"/>
                        <a:ext cx="82391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9" descr="danme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57" y="-177421"/>
            <a:ext cx="60483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1116013" y="620713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ja-JP" sz="2400" dirty="0">
              <a:latin typeface="Times New Roman" pitchFamily="18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87811"/>
              </p:ext>
            </p:extLst>
          </p:nvPr>
        </p:nvGraphicFramePr>
        <p:xfrm>
          <a:off x="365125" y="4625664"/>
          <a:ext cx="4025900" cy="122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640" imgH="431640" progId="Equation.DSMT4">
                  <p:embed/>
                </p:oleObj>
              </mc:Choice>
              <mc:Fallback>
                <p:oleObj name="Equation" r:id="rId8" imgW="1358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4625664"/>
                        <a:ext cx="4025900" cy="122427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65125" y="477748"/>
            <a:ext cx="3989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Tahoma" pitchFamily="34" charset="0"/>
              </a:rPr>
              <a:t>正１０角形</a:t>
            </a:r>
            <a:endParaRPr lang="en-US" altLang="ja-JP" sz="3600" dirty="0">
              <a:latin typeface="Tahoma" pitchFamily="34" charset="0"/>
            </a:endParaRP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365125" y="2040700"/>
            <a:ext cx="3875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rgbClr val="3366FF"/>
                </a:solidFill>
                <a:latin typeface="Tahoma" pitchFamily="34" charset="0"/>
              </a:rPr>
              <a:t>正５角形</a:t>
            </a:r>
            <a:endParaRPr lang="en-US" altLang="ja-JP" sz="3600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>
            <a:off x="4497168" y="2355141"/>
            <a:ext cx="1831276" cy="2491104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>
            <a:off x="5135406" y="1345173"/>
            <a:ext cx="3055938" cy="928752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V="1">
            <a:off x="4497168" y="2881365"/>
            <a:ext cx="1831275" cy="719328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8" name="五角形 7"/>
          <p:cNvSpPr/>
          <p:nvPr/>
        </p:nvSpPr>
        <p:spPr>
          <a:xfrm rot="20376089">
            <a:off x="4599313" y="1394704"/>
            <a:ext cx="1693277" cy="1707531"/>
          </a:xfrm>
          <a:prstGeom prst="pentagon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81674" y="5758441"/>
            <a:ext cx="272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３本の補助線を引く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  <p:bldP spid="13" grpId="0" animBg="1"/>
      <p:bldP spid="14" grpId="0" animBg="1"/>
      <p:bldP spid="8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518159" y="243358"/>
            <a:ext cx="4101466" cy="625321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</a:rPr>
              <a:t>算法助術の解法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76" y="414571"/>
            <a:ext cx="3858849" cy="3444094"/>
          </a:xfrm>
        </p:spPr>
      </p:pic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216217"/>
              </p:ext>
            </p:extLst>
          </p:nvPr>
        </p:nvGraphicFramePr>
        <p:xfrm>
          <a:off x="196850" y="841375"/>
          <a:ext cx="4383088" cy="13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20" imgH="685800" progId="Equation.DSMT4">
                  <p:embed/>
                </p:oleObj>
              </mc:Choice>
              <mc:Fallback>
                <p:oleObj name="Equation" r:id="rId4" imgW="218412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50" y="841375"/>
                        <a:ext cx="4383088" cy="1379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932334"/>
              </p:ext>
            </p:extLst>
          </p:nvPr>
        </p:nvGraphicFramePr>
        <p:xfrm>
          <a:off x="1598613" y="3094038"/>
          <a:ext cx="2386012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41120" imgH="469800" progId="Equation.DSMT4">
                  <p:embed/>
                </p:oleObj>
              </mc:Choice>
              <mc:Fallback>
                <p:oleObj name="Equation" r:id="rId6" imgW="10411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3094038"/>
                        <a:ext cx="2386012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75464"/>
              </p:ext>
            </p:extLst>
          </p:nvPr>
        </p:nvGraphicFramePr>
        <p:xfrm>
          <a:off x="1471613" y="2274888"/>
          <a:ext cx="23701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80800" imgH="431640" progId="Equation.DSMT4">
                  <p:embed/>
                </p:oleObj>
              </mc:Choice>
              <mc:Fallback>
                <p:oleObj name="Equation" r:id="rId8" imgW="1180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2274888"/>
                        <a:ext cx="2370137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025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43359"/>
            <a:ext cx="3374136" cy="311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39" y="3733962"/>
            <a:ext cx="3232543" cy="298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12896"/>
              </p:ext>
            </p:extLst>
          </p:nvPr>
        </p:nvGraphicFramePr>
        <p:xfrm>
          <a:off x="1608392" y="4093337"/>
          <a:ext cx="215423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393480" progId="Equation.DSMT4">
                  <p:embed/>
                </p:oleObj>
              </mc:Choice>
              <mc:Fallback>
                <p:oleObj name="Equation" r:id="rId11" imgW="9396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392" y="4093337"/>
                        <a:ext cx="2154237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五角形 10"/>
          <p:cNvSpPr/>
          <p:nvPr/>
        </p:nvSpPr>
        <p:spPr>
          <a:xfrm rot="20461035">
            <a:off x="5496221" y="726794"/>
            <a:ext cx="1642719" cy="1609687"/>
          </a:xfrm>
          <a:prstGeom prst="pentagon">
            <a:avLst/>
          </a:prstGeom>
          <a:noFill/>
          <a:ln w="889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81440"/>
              </p:ext>
            </p:extLst>
          </p:nvPr>
        </p:nvGraphicFramePr>
        <p:xfrm>
          <a:off x="865700" y="5122037"/>
          <a:ext cx="250348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91880" imgH="393480" progId="Equation.DSMT4">
                  <p:embed/>
                </p:oleObj>
              </mc:Choice>
              <mc:Fallback>
                <p:oleObj name="Equation" r:id="rId13" imgW="1091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700" y="5122037"/>
                        <a:ext cx="2503487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0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4419600" cy="819150"/>
          </a:xfrm>
        </p:spPr>
        <p:txBody>
          <a:bodyPr/>
          <a:lstStyle/>
          <a:p>
            <a:pPr eaLnBrk="1" hangingPunct="1"/>
            <a:r>
              <a:rPr lang="ja-JP" altLang="en-US" sz="4800" b="1" dirty="0">
                <a:solidFill>
                  <a:srgbClr val="FF0000"/>
                </a:solidFill>
              </a:rPr>
              <a:t>この値は変？！</a:t>
            </a:r>
            <a:r>
              <a:rPr lang="en-US" altLang="ja-JP" sz="4800" b="1" dirty="0">
                <a:solidFill>
                  <a:srgbClr val="FF0000"/>
                </a:solidFill>
              </a:rPr>
              <a:t> 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63430"/>
              </p:ext>
            </p:extLst>
          </p:nvPr>
        </p:nvGraphicFramePr>
        <p:xfrm>
          <a:off x="3092450" y="4092575"/>
          <a:ext cx="4341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203040" progId="Equation.DSMT4">
                  <p:embed/>
                </p:oleObj>
              </mc:Choice>
              <mc:Fallback>
                <p:oleObj name="Equation" r:id="rId3" imgW="1054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4092575"/>
                        <a:ext cx="43418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536760"/>
              </p:ext>
            </p:extLst>
          </p:nvPr>
        </p:nvGraphicFramePr>
        <p:xfrm>
          <a:off x="525463" y="2149475"/>
          <a:ext cx="8161337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215640" progId="Equation.DSMT4">
                  <p:embed/>
                </p:oleObj>
              </mc:Choice>
              <mc:Fallback>
                <p:oleObj name="Equation" r:id="rId5" imgW="1981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2149475"/>
                        <a:ext cx="8161337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18179"/>
              </p:ext>
            </p:extLst>
          </p:nvPr>
        </p:nvGraphicFramePr>
        <p:xfrm>
          <a:off x="2189163" y="3114675"/>
          <a:ext cx="56403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38000" imgH="215640" progId="Equation.DSMT4">
                  <p:embed/>
                </p:oleObj>
              </mc:Choice>
              <mc:Fallback>
                <p:oleObj name="Equation" r:id="rId7" imgW="16380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163" y="3114675"/>
                        <a:ext cx="5640387" cy="742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739552"/>
              </p:ext>
            </p:extLst>
          </p:nvPr>
        </p:nvGraphicFramePr>
        <p:xfrm>
          <a:off x="547688" y="1336675"/>
          <a:ext cx="638175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49080" imgH="215640" progId="Equation.DSMT4">
                  <p:embed/>
                </p:oleObj>
              </mc:Choice>
              <mc:Fallback>
                <p:oleObj name="Equation" r:id="rId9" imgW="1549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1336675"/>
                        <a:ext cx="638175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620515"/>
              </p:ext>
            </p:extLst>
          </p:nvPr>
        </p:nvGraphicFramePr>
        <p:xfrm>
          <a:off x="3018917" y="4786694"/>
          <a:ext cx="45497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4840" imgH="203040" progId="Equation.DSMT4">
                  <p:embed/>
                </p:oleObj>
              </mc:Choice>
              <mc:Fallback>
                <p:oleObj name="Equation" r:id="rId11" imgW="1104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8917" y="4786694"/>
                        <a:ext cx="454977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621470"/>
              </p:ext>
            </p:extLst>
          </p:nvPr>
        </p:nvGraphicFramePr>
        <p:xfrm>
          <a:off x="915988" y="5694363"/>
          <a:ext cx="7874000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86000" imgH="203040" progId="Equation.DSMT4">
                  <p:embed/>
                </p:oleObj>
              </mc:Choice>
              <mc:Fallback>
                <p:oleObj name="Equation" r:id="rId13" imgW="2286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5694363"/>
                        <a:ext cx="7874000" cy="7000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144596"/>
              </p:ext>
            </p:extLst>
          </p:nvPr>
        </p:nvGraphicFramePr>
        <p:xfrm>
          <a:off x="5224463" y="276225"/>
          <a:ext cx="3429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47560" imgH="457200" progId="Equation.DSMT4">
                  <p:embed/>
                </p:oleObj>
              </mc:Choice>
              <mc:Fallback>
                <p:oleObj name="Equation" r:id="rId15" imgW="1447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24463" y="276225"/>
                        <a:ext cx="3429000" cy="120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98" y="-65343"/>
            <a:ext cx="9420762" cy="695613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34442" y="106879"/>
            <a:ext cx="4117083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名古屋市科学館外観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90675" y="110341"/>
            <a:ext cx="61817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このプラネタリウムの直径は，</a:t>
            </a:r>
            <a:r>
              <a:rPr lang="en-US" altLang="ja-JP" sz="2800" dirty="0"/>
              <a:t>35 m.</a:t>
            </a:r>
            <a:endParaRPr kumimoji="1" lang="ja-JP" altLang="en-US" sz="2800" dirty="0"/>
          </a:p>
        </p:txBody>
      </p:sp>
      <p:sp>
        <p:nvSpPr>
          <p:cNvPr id="7" name="円/楕円 6"/>
          <p:cNvSpPr/>
          <p:nvPr/>
        </p:nvSpPr>
        <p:spPr>
          <a:xfrm>
            <a:off x="3371614" y="1320155"/>
            <a:ext cx="2540669" cy="24096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6953250" y="5305298"/>
            <a:ext cx="2190750" cy="926277"/>
          </a:xfrm>
          <a:prstGeom prst="wedgeRoundRectCallout">
            <a:avLst>
              <a:gd name="adj1" fmla="val -151725"/>
              <a:gd name="adj2" fmla="val 66235"/>
              <a:gd name="adj3" fmla="val 16667"/>
            </a:avLst>
          </a:prstGeom>
          <a:solidFill>
            <a:schemeClr val="bg1"/>
          </a:solidFill>
          <a:ln w="317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金</a:t>
            </a:r>
            <a:r>
              <a:rPr lang="en-US" altLang="ja-JP" dirty="0">
                <a:solidFill>
                  <a:schemeClr val="tx1"/>
                </a:solidFill>
              </a:rPr>
              <a:t> &amp; </a:t>
            </a:r>
            <a:r>
              <a:rPr lang="ja-JP" altLang="en-US" dirty="0">
                <a:solidFill>
                  <a:schemeClr val="tx1"/>
                </a:solidFill>
              </a:rPr>
              <a:t>堀部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2014-5-</a:t>
            </a:r>
            <a:r>
              <a:rPr kumimoji="1" lang="en-US" altLang="ja-JP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円/楕円 9"/>
          <p:cNvSpPr/>
          <p:nvPr/>
        </p:nvSpPr>
        <p:spPr>
          <a:xfrm>
            <a:off x="4077841" y="271130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2974905" y="665679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2349469" y="1574352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2350242" y="2661745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3063935" y="3476604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4103118" y="3771346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5142301" y="3412727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5854925" y="2556847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5770162" y="1468473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5180778" y="596636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2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8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4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6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2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8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4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15615" y="324443"/>
            <a:ext cx="4331821" cy="627730"/>
          </a:xfrm>
        </p:spPr>
        <p:txBody>
          <a:bodyPr/>
          <a:lstStyle/>
          <a:p>
            <a:r>
              <a:rPr lang="ja-JP" altLang="en-US" sz="3200" dirty="0">
                <a:solidFill>
                  <a:srgbClr val="FF0000"/>
                </a:solidFill>
              </a:rPr>
              <a:t>記事の冒頭部分</a:t>
            </a:r>
            <a:r>
              <a:rPr lang="en-US" altLang="ja-JP" sz="3200" dirty="0">
                <a:solidFill>
                  <a:srgbClr val="FF0000"/>
                </a:solidFill>
              </a:rPr>
              <a:t>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429" y="5223289"/>
            <a:ext cx="8675772" cy="1425161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b="1" dirty="0"/>
              <a:t>Of the world’s countless customs and traditions, perhaps none is as elegant, nor as beautiful, as the tradition of </a:t>
            </a:r>
            <a:r>
              <a:rPr lang="en-US" altLang="ja-JP" sz="2800" b="1" i="1" dirty="0" err="1">
                <a:solidFill>
                  <a:srgbClr val="FF0000"/>
                </a:solidFill>
              </a:rPr>
              <a:t>sangaku</a:t>
            </a:r>
            <a:r>
              <a:rPr lang="en-US" altLang="ja-JP" sz="2800" b="1" dirty="0"/>
              <a:t>, Japanese temple geometry.</a:t>
            </a:r>
            <a:endParaRPr kumimoji="1" lang="ja-JP" altLang="en-US" sz="28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6700" y="1068305"/>
            <a:ext cx="87153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世界中の数え切れない習慣や伝統の中で、日本独自の幾何学を記した　　　</a:t>
            </a:r>
          </a:p>
          <a:p>
            <a:r>
              <a:rPr lang="ja-JP" altLang="en-US" sz="4400" b="1" dirty="0"/>
              <a:t>　　　　　　　　「</a:t>
            </a:r>
            <a:r>
              <a:rPr lang="ja-JP" altLang="en-US" sz="4400" b="1" dirty="0">
                <a:solidFill>
                  <a:srgbClr val="FF0000"/>
                </a:solidFill>
              </a:rPr>
              <a:t>算額</a:t>
            </a:r>
            <a:r>
              <a:rPr lang="ja-JP" altLang="en-US" sz="4400" b="1" dirty="0"/>
              <a:t>」</a:t>
            </a:r>
          </a:p>
          <a:p>
            <a:r>
              <a:rPr lang="ja-JP" altLang="en-US" sz="4400" b="1" dirty="0" err="1"/>
              <a:t>ほど</a:t>
            </a:r>
            <a:r>
              <a:rPr lang="ja-JP" altLang="en-US" sz="4400" b="1" dirty="0"/>
              <a:t>優雅で美しいものは他に見当たらない。　　</a:t>
            </a:r>
            <a:r>
              <a:rPr lang="ja-JP" altLang="en-US" sz="2000" b="1" dirty="0"/>
              <a:t>　　　　　　　　　　　　　サイエンス日本語版より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56936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862215"/>
              </p:ext>
            </p:extLst>
          </p:nvPr>
        </p:nvGraphicFramePr>
        <p:xfrm>
          <a:off x="617538" y="2335053"/>
          <a:ext cx="2132012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431640" progId="Equation.DSMT4">
                  <p:embed/>
                </p:oleObj>
              </mc:Choice>
              <mc:Fallback>
                <p:oleObj name="Equation" r:id="rId3" imgW="7743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2335053"/>
                        <a:ext cx="2132012" cy="1189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887538"/>
              </p:ext>
            </p:extLst>
          </p:nvPr>
        </p:nvGraphicFramePr>
        <p:xfrm>
          <a:off x="976796" y="3661058"/>
          <a:ext cx="7490548" cy="1014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38280" imgH="330120" progId="Equation.DSMT4">
                  <p:embed/>
                </p:oleObj>
              </mc:Choice>
              <mc:Fallback>
                <p:oleObj name="Equation" r:id="rId5" imgW="24382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796" y="3661058"/>
                        <a:ext cx="7490548" cy="1014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724671"/>
              </p:ext>
            </p:extLst>
          </p:nvPr>
        </p:nvGraphicFramePr>
        <p:xfrm>
          <a:off x="838200" y="4489450"/>
          <a:ext cx="75803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00120" imgH="330120" progId="Equation.DSMT4">
                  <p:embed/>
                </p:oleObj>
              </mc:Choice>
              <mc:Fallback>
                <p:oleObj name="Equation" r:id="rId7" imgW="24001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489450"/>
                        <a:ext cx="75803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643789"/>
              </p:ext>
            </p:extLst>
          </p:nvPr>
        </p:nvGraphicFramePr>
        <p:xfrm>
          <a:off x="2152650" y="5456238"/>
          <a:ext cx="481806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11280" imgH="253800" progId="Equation.DSMT4">
                  <p:embed/>
                </p:oleObj>
              </mc:Choice>
              <mc:Fallback>
                <p:oleObj name="Equation" r:id="rId9" imgW="1511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5456238"/>
                        <a:ext cx="4818063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154229"/>
              </p:ext>
            </p:extLst>
          </p:nvPr>
        </p:nvGraphicFramePr>
        <p:xfrm>
          <a:off x="3295650" y="2611438"/>
          <a:ext cx="51736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79560" imgH="253800" progId="Equation.DSMT4">
                  <p:embed/>
                </p:oleObj>
              </mc:Choice>
              <mc:Fallback>
                <p:oleObj name="Equation" r:id="rId11" imgW="1879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2611438"/>
                        <a:ext cx="5173663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806629"/>
              </p:ext>
            </p:extLst>
          </p:nvPr>
        </p:nvGraphicFramePr>
        <p:xfrm>
          <a:off x="757238" y="212725"/>
          <a:ext cx="7456487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19160" imgH="393480" progId="Equation.DSMT4">
                  <p:embed/>
                </p:oleObj>
              </mc:Choice>
              <mc:Fallback>
                <p:oleObj name="Equation" r:id="rId13" imgW="281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238" y="212725"/>
                        <a:ext cx="7456487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55320" y="1122037"/>
            <a:ext cx="861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n-lt"/>
              </a:rPr>
              <a:t>大きな整数の３０５と６８２を選んだ</a:t>
            </a: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n-lt"/>
              </a:rPr>
              <a:t>理由は何なのだろうか？</a:t>
            </a:r>
            <a:endParaRPr kumimoji="1" lang="ja-JP" alt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2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 sz="quarter"/>
          </p:nvPr>
        </p:nvSpPr>
        <p:spPr>
          <a:xfrm>
            <a:off x="400495" y="493395"/>
            <a:ext cx="3723830" cy="728663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rgbClr val="FF0000"/>
                </a:solidFill>
              </a:rPr>
              <a:t>次なる疑問？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126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812644"/>
              </p:ext>
            </p:extLst>
          </p:nvPr>
        </p:nvGraphicFramePr>
        <p:xfrm>
          <a:off x="4114800" y="263525"/>
          <a:ext cx="4432300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88760" imgH="660240" progId="Equation.DSMT4">
                  <p:embed/>
                </p:oleObj>
              </mc:Choice>
              <mc:Fallback>
                <p:oleObj name="Equation" r:id="rId3" imgW="168876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63525"/>
                        <a:ext cx="4432300" cy="1733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126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489663"/>
              </p:ext>
            </p:extLst>
          </p:nvPr>
        </p:nvGraphicFramePr>
        <p:xfrm>
          <a:off x="666750" y="1878013"/>
          <a:ext cx="7038975" cy="191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01640" imgH="685800" progId="Equation.DSMT4">
                  <p:embed/>
                </p:oleObj>
              </mc:Choice>
              <mc:Fallback>
                <p:oleObj name="Equation" r:id="rId5" imgW="25016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878013"/>
                        <a:ext cx="7038975" cy="191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127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305470"/>
              </p:ext>
            </p:extLst>
          </p:nvPr>
        </p:nvGraphicFramePr>
        <p:xfrm>
          <a:off x="768350" y="3690938"/>
          <a:ext cx="2328863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12520" imgH="634680" progId="Equation.DSMT4">
                  <p:embed/>
                </p:oleObj>
              </mc:Choice>
              <mc:Fallback>
                <p:oleObj name="Equation" r:id="rId7" imgW="81252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3690938"/>
                        <a:ext cx="2328863" cy="182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736763"/>
              </p:ext>
            </p:extLst>
          </p:nvPr>
        </p:nvGraphicFramePr>
        <p:xfrm>
          <a:off x="3109913" y="4375150"/>
          <a:ext cx="4986337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39880" imgH="622080" progId="Equation.DSMT4">
                  <p:embed/>
                </p:oleObj>
              </mc:Choice>
              <mc:Fallback>
                <p:oleObj name="Equation" r:id="rId9" imgW="173988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4375150"/>
                        <a:ext cx="4986337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6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229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004639"/>
              </p:ext>
            </p:extLst>
          </p:nvPr>
        </p:nvGraphicFramePr>
        <p:xfrm>
          <a:off x="889000" y="3059113"/>
          <a:ext cx="6562725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371600" progId="Equation.DSMT4">
                  <p:embed/>
                </p:oleObj>
              </mc:Choice>
              <mc:Fallback>
                <p:oleObj name="Equation" r:id="rId3" imgW="3060360" imgH="137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3059113"/>
                        <a:ext cx="6562725" cy="294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259321"/>
              </p:ext>
            </p:extLst>
          </p:nvPr>
        </p:nvGraphicFramePr>
        <p:xfrm>
          <a:off x="841375" y="362585"/>
          <a:ext cx="746125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52200" progId="Equation.DSMT4">
                  <p:embed/>
                </p:oleObj>
              </mc:Choice>
              <mc:Fallback>
                <p:oleObj name="Equation" r:id="rId5" imgW="34797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362585"/>
                        <a:ext cx="746125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490699"/>
              </p:ext>
            </p:extLst>
          </p:nvPr>
        </p:nvGraphicFramePr>
        <p:xfrm>
          <a:off x="533400" y="1878013"/>
          <a:ext cx="504825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68480" imgH="431640" progId="Equation.DSMT4">
                  <p:embed/>
                </p:oleObj>
              </mc:Choice>
              <mc:Fallback>
                <p:oleObj name="Equation" r:id="rId7" imgW="1968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78013"/>
                        <a:ext cx="5048250" cy="10556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903515"/>
              </p:ext>
            </p:extLst>
          </p:nvPr>
        </p:nvGraphicFramePr>
        <p:xfrm>
          <a:off x="7801547" y="2054607"/>
          <a:ext cx="376237" cy="40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03040" progId="Equation.DSMT4">
                  <p:embed/>
                </p:oleObj>
              </mc:Choice>
              <mc:Fallback>
                <p:oleObj name="Equation" r:id="rId9" imgW="164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1547" y="2054607"/>
                        <a:ext cx="376237" cy="40513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37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04775" y="159588"/>
            <a:ext cx="1997583" cy="383969"/>
          </a:xfrm>
        </p:spPr>
        <p:txBody>
          <a:bodyPr/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注釈：</a:t>
            </a:r>
            <a:r>
              <a:rPr lang="en-US" altLang="ja-JP" sz="3200" b="1" dirty="0">
                <a:solidFill>
                  <a:srgbClr val="FF0000"/>
                </a:solidFill>
              </a:rPr>
              <a:t>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3909" y="695956"/>
            <a:ext cx="85233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　この問題は</a:t>
            </a:r>
            <a:r>
              <a:rPr lang="en-US" altLang="ja-JP" sz="3600" dirty="0"/>
              <a:t>1798</a:t>
            </a:r>
            <a:r>
              <a:rPr lang="ja-JP" altLang="en-US" sz="3600" dirty="0"/>
              <a:t>年に石川永政が，江戸の牛頭</a:t>
            </a:r>
            <a:r>
              <a:rPr lang="en-US" altLang="ja-JP" sz="3600" dirty="0"/>
              <a:t>(</a:t>
            </a:r>
            <a:r>
              <a:rPr lang="ja-JP" altLang="en-US" sz="3600" dirty="0" err="1"/>
              <a:t>ごず</a:t>
            </a:r>
            <a:r>
              <a:rPr lang="en-US" altLang="ja-JP" sz="3600" dirty="0"/>
              <a:t>)</a:t>
            </a:r>
            <a:r>
              <a:rPr lang="ja-JP" altLang="en-US" sz="3600" dirty="0"/>
              <a:t>天王社に掲げた問題である。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石川永政は馬場正統の生徒であった。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馬場正統の息子の馬場正督</a:t>
            </a:r>
            <a:r>
              <a:rPr lang="en-US" altLang="ja-JP" sz="3600" dirty="0"/>
              <a:t>(1801-1860)</a:t>
            </a:r>
            <a:r>
              <a:rPr lang="ja-JP" altLang="en-US" sz="3600" dirty="0"/>
              <a:t>は「算法奇賞」（１８３０年）を著した。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「算法奇賞」は，江戸の神社に掲げられていた３６編の算額の収集本である。</a:t>
            </a:r>
          </a:p>
        </p:txBody>
      </p:sp>
    </p:spTree>
    <p:extLst>
      <p:ext uri="{BB962C8B-B14F-4D97-AF65-F5344CB8AC3E}">
        <p14:creationId xmlns:p14="http://schemas.microsoft.com/office/powerpoint/2010/main" val="4039854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64597" y="2095500"/>
            <a:ext cx="8678752" cy="414337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b="1" dirty="0"/>
              <a:t>①</a:t>
            </a:r>
            <a:r>
              <a:rPr kumimoji="1" lang="ja-JP" altLang="en-US" sz="2800" b="1" dirty="0"/>
              <a:t>算額（</a:t>
            </a:r>
            <a:r>
              <a:rPr lang="en-US" altLang="ja-JP" sz="2800" b="1" dirty="0" err="1"/>
              <a:t>S</a:t>
            </a:r>
            <a:r>
              <a:rPr kumimoji="1" lang="en-US" altLang="ja-JP" sz="2800" b="1" dirty="0" err="1"/>
              <a:t>angaku</a:t>
            </a:r>
            <a:r>
              <a:rPr kumimoji="1" lang="ja-JP" altLang="en-US" sz="2800" b="1" dirty="0"/>
              <a:t>）</a:t>
            </a:r>
            <a:r>
              <a:rPr lang="en-US" altLang="ja-JP" sz="2800" b="1" dirty="0"/>
              <a:t> 1798</a:t>
            </a:r>
          </a:p>
          <a:p>
            <a:pPr marL="0" indent="0">
              <a:buNone/>
            </a:pPr>
            <a:r>
              <a:rPr lang="ja-JP" altLang="en-US" sz="2800" b="1" dirty="0"/>
              <a:t>東京都四谷区牛頭天王社　馬場正督の門人・石川永政</a:t>
            </a:r>
          </a:p>
          <a:p>
            <a:pPr marL="0" indent="0">
              <a:buNone/>
            </a:pPr>
            <a:endParaRPr kumimoji="1" lang="en-US" altLang="ja-JP" sz="2800" b="1" dirty="0"/>
          </a:p>
          <a:p>
            <a:pPr marL="0" indent="0">
              <a:buNone/>
            </a:pPr>
            <a:r>
              <a:rPr lang="ja-JP" altLang="en-US" sz="2800" b="1" dirty="0"/>
              <a:t>②算法奇賞</a:t>
            </a:r>
            <a:r>
              <a:rPr kumimoji="1" lang="en-US" altLang="ja-JP" sz="2800" b="1" dirty="0"/>
              <a:t>(</a:t>
            </a:r>
            <a:r>
              <a:rPr kumimoji="1" lang="en-US" altLang="ja-JP" sz="2800" b="1" dirty="0" err="1"/>
              <a:t>Sanpo-kishyo</a:t>
            </a:r>
            <a:r>
              <a:rPr kumimoji="1" lang="en-US" altLang="ja-JP" sz="2800" b="1" dirty="0"/>
              <a:t>)1830</a:t>
            </a:r>
          </a:p>
          <a:p>
            <a:pPr marL="0" indent="0">
              <a:buNone/>
            </a:pPr>
            <a:r>
              <a:rPr lang="ja-JP" altLang="en-US" sz="2800" b="1" dirty="0"/>
              <a:t>正督の息子・</a:t>
            </a:r>
            <a:r>
              <a:rPr kumimoji="1" lang="ja-JP" altLang="en-US" sz="2800" b="1" dirty="0"/>
              <a:t>馬場正統</a:t>
            </a:r>
            <a:r>
              <a:rPr lang="ja-JP" altLang="en-US" sz="2800" b="1" dirty="0"/>
              <a:t> 　　　　　　</a:t>
            </a:r>
            <a:r>
              <a:rPr lang="ja-JP" altLang="en-US" sz="2800" b="1" dirty="0">
                <a:solidFill>
                  <a:srgbClr val="FF0000"/>
                </a:solidFill>
              </a:rPr>
              <a:t>①②は，問と答えのみ</a:t>
            </a:r>
            <a:endParaRPr kumimoji="1" lang="ja-JP" alt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2800" b="1" dirty="0"/>
          </a:p>
          <a:p>
            <a:pPr marL="0" indent="0">
              <a:buNone/>
            </a:pPr>
            <a:r>
              <a:rPr lang="ja-JP" altLang="en-US" sz="2800" b="1" dirty="0"/>
              <a:t>③算法助術</a:t>
            </a:r>
            <a:r>
              <a:rPr lang="en-US" altLang="ja-JP" sz="2800" b="1" dirty="0"/>
              <a:t>(</a:t>
            </a:r>
            <a:r>
              <a:rPr lang="en-US" altLang="ja-JP" sz="2800" b="1" dirty="0" err="1"/>
              <a:t>Sanpo-jyojutsu</a:t>
            </a:r>
            <a:r>
              <a:rPr lang="en-US" altLang="ja-JP" sz="2800" b="1" dirty="0"/>
              <a:t>)1841</a:t>
            </a:r>
          </a:p>
          <a:p>
            <a:pPr marL="0" indent="0">
              <a:buNone/>
            </a:pPr>
            <a:r>
              <a:rPr lang="ja-JP" altLang="en-US" sz="2800" b="1" dirty="0"/>
              <a:t>長谷川弘閲　　　　　　　　　　　　　</a:t>
            </a:r>
            <a:r>
              <a:rPr lang="ja-JP" altLang="en-US" sz="2800" b="1" dirty="0">
                <a:solidFill>
                  <a:srgbClr val="FF0000"/>
                </a:solidFill>
              </a:rPr>
              <a:t>③は，解答の解説あり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0050" y="581656"/>
            <a:ext cx="830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</a:rPr>
              <a:t>したがって，この問題は，１７９８年に数学の問題として存在していた。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9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7786" cy="6858000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32" y="0"/>
            <a:ext cx="6425514" cy="69130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48280" y="211096"/>
            <a:ext cx="2677297" cy="382029"/>
          </a:xfrm>
        </p:spPr>
        <p:txBody>
          <a:bodyPr/>
          <a:lstStyle/>
          <a:p>
            <a:r>
              <a:rPr kumimoji="1" lang="en-US" altLang="ja-JP" dirty="0"/>
              <a:t>2005/4/29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43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3" y="116017"/>
            <a:ext cx="6954108" cy="6299694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450" y="6079696"/>
            <a:ext cx="6508750" cy="486033"/>
          </a:xfrm>
        </p:spPr>
        <p:txBody>
          <a:bodyPr/>
          <a:lstStyle/>
          <a:p>
            <a:r>
              <a:rPr lang="en-US" altLang="ja-JP" sz="1800" dirty="0"/>
              <a:t>『</a:t>
            </a:r>
            <a:r>
              <a:rPr lang="ja-JP" altLang="en-US" sz="1800" dirty="0"/>
              <a:t>算法切籠集</a:t>
            </a:r>
            <a:r>
              <a:rPr lang="en-US" altLang="ja-JP" sz="1800" dirty="0"/>
              <a:t>』</a:t>
            </a:r>
            <a:r>
              <a:rPr lang="ja-JP" altLang="en-US" sz="1800" dirty="0"/>
              <a:t>の図　「多面体百科」宮崎興二　著より　</a:t>
            </a:r>
            <a:r>
              <a:rPr lang="en-US" altLang="ja-JP" sz="1800" dirty="0"/>
              <a:t>p.300</a:t>
            </a:r>
            <a:endParaRPr kumimoji="1" lang="ja-JP" altLang="en-US" sz="1800" dirty="0"/>
          </a:p>
        </p:txBody>
      </p:sp>
      <p:sp>
        <p:nvSpPr>
          <p:cNvPr id="3" name="テキスト ボックス 2">
            <a:hlinkClick r:id="rId3" action="ppaction://hlinkfile"/>
            <a:extLst>
              <a:ext uri="{FF2B5EF4-FFF2-40B4-BE49-F238E27FC236}">
                <a16:creationId xmlns:a16="http://schemas.microsoft.com/office/drawing/2014/main" id="{345F9613-E227-4480-B2BF-BA0BC4348CCA}"/>
              </a:ext>
            </a:extLst>
          </p:cNvPr>
          <p:cNvSpPr txBox="1"/>
          <p:nvPr/>
        </p:nvSpPr>
        <p:spPr>
          <a:xfrm>
            <a:off x="7013576" y="2387769"/>
            <a:ext cx="1655462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算法切籠集　東</a:t>
            </a:r>
          </a:p>
        </p:txBody>
      </p:sp>
      <p:sp>
        <p:nvSpPr>
          <p:cNvPr id="5" name="テキスト ボックス 4">
            <a:hlinkClick r:id="rId4" action="ppaction://hlinkfile"/>
            <a:extLst>
              <a:ext uri="{FF2B5EF4-FFF2-40B4-BE49-F238E27FC236}">
                <a16:creationId xmlns:a16="http://schemas.microsoft.com/office/drawing/2014/main" id="{D82302F6-0847-4BAB-98FF-3CCD113989B6}"/>
              </a:ext>
            </a:extLst>
          </p:cNvPr>
          <p:cNvSpPr txBox="1"/>
          <p:nvPr/>
        </p:nvSpPr>
        <p:spPr>
          <a:xfrm>
            <a:off x="7013576" y="3051259"/>
            <a:ext cx="1655462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算法切籠集　西</a:t>
            </a:r>
          </a:p>
        </p:txBody>
      </p:sp>
      <p:sp>
        <p:nvSpPr>
          <p:cNvPr id="6" name="テキスト ボックス 5">
            <a:hlinkClick r:id="rId5" action="ppaction://hlinkfile"/>
            <a:extLst>
              <a:ext uri="{FF2B5EF4-FFF2-40B4-BE49-F238E27FC236}">
                <a16:creationId xmlns:a16="http://schemas.microsoft.com/office/drawing/2014/main" id="{FAA74513-7D35-429B-A472-5EF00DAFCBDB}"/>
              </a:ext>
            </a:extLst>
          </p:cNvPr>
          <p:cNvSpPr txBox="1"/>
          <p:nvPr/>
        </p:nvSpPr>
        <p:spPr>
          <a:xfrm>
            <a:off x="7013576" y="3714749"/>
            <a:ext cx="1655462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算法切籠集　南</a:t>
            </a:r>
          </a:p>
        </p:txBody>
      </p:sp>
      <p:sp>
        <p:nvSpPr>
          <p:cNvPr id="7" name="テキスト ボックス 6">
            <a:hlinkClick r:id="rId6" action="ppaction://hlinkfile"/>
            <a:extLst>
              <a:ext uri="{FF2B5EF4-FFF2-40B4-BE49-F238E27FC236}">
                <a16:creationId xmlns:a16="http://schemas.microsoft.com/office/drawing/2014/main" id="{D1E190C3-4DC9-4EE4-BDAA-4B72D6427CC2}"/>
              </a:ext>
            </a:extLst>
          </p:cNvPr>
          <p:cNvSpPr txBox="1"/>
          <p:nvPr/>
        </p:nvSpPr>
        <p:spPr>
          <a:xfrm>
            <a:off x="7013576" y="4316912"/>
            <a:ext cx="1655462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算法切籠集　北</a:t>
            </a:r>
          </a:p>
        </p:txBody>
      </p:sp>
    </p:spTree>
    <p:extLst>
      <p:ext uri="{BB962C8B-B14F-4D97-AF65-F5344CB8AC3E}">
        <p14:creationId xmlns:p14="http://schemas.microsoft.com/office/powerpoint/2010/main" val="3412045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588201" y="351051"/>
            <a:ext cx="8259238" cy="3077949"/>
          </a:xfrm>
        </p:spPr>
        <p:txBody>
          <a:bodyPr/>
          <a:lstStyle/>
          <a:p>
            <a:pPr eaLnBrk="1" hangingPunct="1"/>
            <a:r>
              <a:rPr lang="ja-JP" altLang="en-US" sz="8800" dirty="0">
                <a:solidFill>
                  <a:srgbClr val="0000FF"/>
                </a:solidFill>
              </a:rPr>
              <a:t>ビーズ多面体</a:t>
            </a:r>
            <a:r>
              <a:rPr lang="ja-JP" altLang="en-US" sz="3200" dirty="0">
                <a:solidFill>
                  <a:srgbClr val="0000FF"/>
                </a:solidFill>
              </a:rPr>
              <a:t>　　</a:t>
            </a:r>
            <a:br>
              <a:rPr lang="ja-JP" altLang="en-US" sz="3200" dirty="0">
                <a:solidFill>
                  <a:srgbClr val="0000FF"/>
                </a:solidFill>
              </a:rPr>
            </a:br>
            <a:r>
              <a:rPr lang="en-US" altLang="ja-JP" sz="4800" dirty="0">
                <a:solidFill>
                  <a:srgbClr val="0000FF"/>
                </a:solidFill>
              </a:rPr>
              <a:t>Mathematical Beadwork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8200" y="4564904"/>
            <a:ext cx="798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AR PハイカラＰＯＰ体H" panose="020B0600010101010101" pitchFamily="50" charset="-128"/>
                <a:ea typeface="AR PハイカラＰＯＰ体H" panose="020B0600010101010101" pitchFamily="50" charset="-128"/>
              </a:rPr>
              <a:t>３０個の球に関する数学の問題から発想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25362" y="5462034"/>
            <a:ext cx="533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ビーズ多面体は、</a:t>
            </a:r>
            <a:r>
              <a:rPr kumimoji="1" lang="ja-JP" altLang="en-US" b="1" dirty="0">
                <a:solidFill>
                  <a:srgbClr val="FF0000"/>
                </a:solidFill>
              </a:rPr>
              <a:t>和算ではありません</a:t>
            </a:r>
          </a:p>
        </p:txBody>
      </p:sp>
    </p:spTree>
    <p:extLst>
      <p:ext uri="{BB962C8B-B14F-4D97-AF65-F5344CB8AC3E}">
        <p14:creationId xmlns:p14="http://schemas.microsoft.com/office/powerpoint/2010/main" val="215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IMG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2"/>
          <p:cNvSpPr txBox="1">
            <a:spLocks/>
          </p:cNvSpPr>
          <p:nvPr/>
        </p:nvSpPr>
        <p:spPr bwMode="auto">
          <a:xfrm>
            <a:off x="1085850" y="5295899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N=6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タイトル 2"/>
          <p:cNvSpPr txBox="1">
            <a:spLocks/>
          </p:cNvSpPr>
          <p:nvPr/>
        </p:nvSpPr>
        <p:spPr bwMode="auto">
          <a:xfrm>
            <a:off x="3505200" y="4791074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N=12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タイトル 2"/>
          <p:cNvSpPr txBox="1">
            <a:spLocks/>
          </p:cNvSpPr>
          <p:nvPr/>
        </p:nvSpPr>
        <p:spPr bwMode="auto">
          <a:xfrm>
            <a:off x="6067425" y="4286249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N=30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IMG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09675" y="576262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N=30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71887" y="509587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N=90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19800" y="456247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N=120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  <a14:imgEffect>
                      <a14:brightnessContrast bright="2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2" y="120773"/>
            <a:ext cx="4148666" cy="551803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068" y="237067"/>
            <a:ext cx="4521200" cy="1115483"/>
          </a:xfrm>
        </p:spPr>
        <p:txBody>
          <a:bodyPr/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「サイエンス」の表紙カバーの問題の全体図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5775" y="5135007"/>
            <a:ext cx="8296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i="1" dirty="0">
                <a:solidFill>
                  <a:srgbClr val="FF0000"/>
                </a:solidFill>
              </a:rPr>
              <a:t>算額とは</a:t>
            </a:r>
          </a:p>
          <a:p>
            <a:r>
              <a:rPr kumimoji="1" lang="en-US" altLang="ja-JP" sz="3200" i="1" dirty="0">
                <a:solidFill>
                  <a:srgbClr val="FF0000"/>
                </a:solidFill>
              </a:rPr>
              <a:t> </a:t>
            </a:r>
            <a:r>
              <a:rPr lang="ja-JP" altLang="en-US" sz="3200" dirty="0"/>
              <a:t>数学の問題が書かれた木製の板のことです。</a:t>
            </a:r>
            <a:endParaRPr lang="en-US" altLang="ja-JP" sz="3200" dirty="0"/>
          </a:p>
          <a:p>
            <a:r>
              <a:rPr lang="ja-JP" altLang="en-US" sz="3200" dirty="0"/>
              <a:t>この問題は，</a:t>
            </a:r>
            <a:r>
              <a:rPr lang="en-US" altLang="ja-JP" sz="3200" dirty="0"/>
              <a:t>1788</a:t>
            </a:r>
            <a:r>
              <a:rPr lang="ja-JP" altLang="en-US" sz="3200" dirty="0"/>
              <a:t>年江戸にて掲げられていた。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597" y="2449173"/>
            <a:ext cx="4497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この図の中の大きい方から数えて　　番目</a:t>
            </a:r>
            <a:r>
              <a:rPr lang="ja-JP" altLang="en-US" sz="3200" dirty="0"/>
              <a:t>の青い円の</a:t>
            </a:r>
            <a:r>
              <a:rPr kumimoji="1" lang="ja-JP" altLang="en-US" sz="3200" dirty="0"/>
              <a:t>半径を　　で答えよ。</a:t>
            </a:r>
            <a:r>
              <a:rPr lang="ja-JP" altLang="en-US" sz="3200" dirty="0"/>
              <a:t>但し，　　は，緑の円の半径とする。</a:t>
            </a:r>
            <a:endParaRPr kumimoji="1" lang="ja-JP" altLang="en-US" sz="3200" dirty="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098179"/>
              </p:ext>
            </p:extLst>
          </p:nvPr>
        </p:nvGraphicFramePr>
        <p:xfrm>
          <a:off x="1879110" y="2944496"/>
          <a:ext cx="477798" cy="55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26720" imgH="139680" progId="Equation.3">
                  <p:embed/>
                </p:oleObj>
              </mc:Choice>
              <mc:Fallback>
                <p:oleObj name="数式" r:id="rId5" imgW="1267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9110" y="2944496"/>
                        <a:ext cx="477798" cy="55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29808"/>
              </p:ext>
            </p:extLst>
          </p:nvPr>
        </p:nvGraphicFramePr>
        <p:xfrm>
          <a:off x="2424455" y="3465116"/>
          <a:ext cx="491783" cy="522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26720" progId="Equation.DSMT4">
                  <p:embed/>
                </p:oleObj>
              </mc:Choice>
              <mc:Fallback>
                <p:oleObj name="Equation" r:id="rId7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455" y="3465116"/>
                        <a:ext cx="491783" cy="522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64597" y="177914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算額の問題</a:t>
            </a: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493758"/>
              </p:ext>
            </p:extLst>
          </p:nvPr>
        </p:nvGraphicFramePr>
        <p:xfrm>
          <a:off x="1289189" y="3944092"/>
          <a:ext cx="4921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189" y="3944092"/>
                        <a:ext cx="49212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1807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6275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chemeClr val="bg1"/>
              </a:solidFill>
            </a:endParaRPr>
          </a:p>
        </p:txBody>
      </p:sp>
      <p:sp>
        <p:nvSpPr>
          <p:cNvPr id="1536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chemeClr val="bg1"/>
                </a:solidFill>
              </a:rPr>
              <a:t>Semiregular polyhedron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512886" cy="69088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6067424"/>
            <a:ext cx="1999957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N=30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99957" y="5467350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N=90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362157" y="5000626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N=120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581481" y="847726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N=210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09407" y="304800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N=270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IMG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Straight shape 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028208" y="5335978"/>
            <a:ext cx="5179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ja-JP" sz="4800" dirty="0">
                <a:solidFill>
                  <a:schemeClr val="bg1"/>
                </a:solidFill>
                <a:latin typeface="+mn-ea"/>
                <a:ea typeface="+mn-ea"/>
              </a:rPr>
              <a:t>Too simple</a:t>
            </a:r>
            <a:r>
              <a:rPr lang="ja-JP" altLang="en-US" sz="48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ja-JP" sz="4800" dirty="0">
                <a:solidFill>
                  <a:schemeClr val="bg1"/>
                </a:solidFill>
                <a:latin typeface="+mn-ea"/>
                <a:ea typeface="+mn-ea"/>
              </a:rPr>
              <a:t>!</a:t>
            </a:r>
            <a:endParaRPr lang="ja-JP" altLang="en-US" sz="4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94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IMG0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Helical shape 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mitu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536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" y="182563"/>
            <a:ext cx="8229600" cy="887412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Y shape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98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IMG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8337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Torus shape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29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690" y="0"/>
            <a:ext cx="9814669" cy="68580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2238"/>
            <a:ext cx="3305175" cy="706437"/>
          </a:xfrm>
        </p:spPr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Other Torus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9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25" y="-76200"/>
            <a:ext cx="10413550" cy="6934200"/>
          </a:xfrm>
        </p:spPr>
      </p:pic>
    </p:spTree>
    <p:extLst>
      <p:ext uri="{BB962C8B-B14F-4D97-AF65-F5344CB8AC3E}">
        <p14:creationId xmlns:p14="http://schemas.microsoft.com/office/powerpoint/2010/main" val="4134441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S336sa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0"/>
            <a:ext cx="10044113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7325"/>
            <a:ext cx="2852738" cy="708025"/>
          </a:xfrm>
        </p:spPr>
        <p:txBody>
          <a:bodyPr/>
          <a:lstStyle/>
          <a:p>
            <a:pPr eaLnBrk="1" hangingPunct="1"/>
            <a:r>
              <a:rPr lang="en-US" altLang="ja-JP" b="1" dirty="0">
                <a:solidFill>
                  <a:schemeClr val="bg1"/>
                </a:solidFill>
              </a:rPr>
              <a:t>Red coral 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6" y="0"/>
            <a:ext cx="10299117" cy="6858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-1" y="356889"/>
            <a:ext cx="41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</a:rPr>
              <a:t>Tricolor ring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08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6301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88931" y="187888"/>
            <a:ext cx="7728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Orthogonal coordinate system</a:t>
            </a:r>
            <a:r>
              <a:rPr lang="ja-JP" altLang="en-US" sz="3600" dirty="0">
                <a:solidFill>
                  <a:schemeClr val="bg1"/>
                </a:solidFill>
              </a:rPr>
              <a:t> </a:t>
            </a:r>
            <a:r>
              <a:rPr lang="en-US" altLang="ja-JP" sz="3600" dirty="0">
                <a:solidFill>
                  <a:schemeClr val="bg1"/>
                </a:solidFill>
              </a:rPr>
              <a:t>shape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8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  <a14:imgEffect>
                      <a14:brightnessContrast bright="2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24" y="1346779"/>
            <a:ext cx="3801701" cy="5056541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263820" y="1284263"/>
            <a:ext cx="4825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+mn-lt"/>
              </a:rPr>
              <a:t>ヒント？</a:t>
            </a:r>
            <a:r>
              <a:rPr kumimoji="1" lang="en-US" altLang="ja-JP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ja-JP" sz="3600" b="1" dirty="0">
                <a:latin typeface="+mn-lt"/>
              </a:rPr>
              <a:t>:</a:t>
            </a:r>
            <a:r>
              <a:rPr kumimoji="1" lang="ja-JP" altLang="en-US" sz="3600" b="1" dirty="0">
                <a:latin typeface="+mn-lt"/>
              </a:rPr>
              <a:t>大きい方から</a:t>
            </a:r>
          </a:p>
          <a:p>
            <a:endParaRPr lang="ja-JP" altLang="en-US" sz="3600" b="1" dirty="0">
              <a:latin typeface="+mn-lt"/>
            </a:endParaRPr>
          </a:p>
          <a:p>
            <a:r>
              <a:rPr kumimoji="1" lang="ja-JP" altLang="en-US" sz="3600" b="1" dirty="0">
                <a:latin typeface="+mn-lt"/>
              </a:rPr>
              <a:t>５番目の半径は</a:t>
            </a:r>
            <a:r>
              <a:rPr kumimoji="1" lang="en-US" altLang="ja-JP" sz="3600" b="1" dirty="0">
                <a:latin typeface="+mn-lt"/>
              </a:rPr>
              <a:t> </a:t>
            </a:r>
            <a:endParaRPr lang="ja-JP" altLang="en-US" sz="3600" b="1" dirty="0">
              <a:latin typeface="+mn-lt"/>
            </a:endParaRPr>
          </a:p>
          <a:p>
            <a:endParaRPr kumimoji="1" lang="ja-JP" altLang="en-US" sz="3600" b="1" dirty="0">
              <a:latin typeface="+mn-lt"/>
            </a:endParaRPr>
          </a:p>
          <a:p>
            <a:r>
              <a:rPr kumimoji="1" lang="ja-JP" altLang="en-US" sz="3600" b="1" dirty="0">
                <a:latin typeface="+mn-lt"/>
              </a:rPr>
              <a:t>である。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4175" y="459547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+mj-lt"/>
              </a:rPr>
              <a:t>注）　赤い円の半径は同一である</a:t>
            </a:r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7249212" y="4894015"/>
            <a:ext cx="433633" cy="9977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線コネクタ 13"/>
          <p:cNvCxnSpPr/>
          <p:nvPr/>
        </p:nvCxnSpPr>
        <p:spPr>
          <a:xfrm>
            <a:off x="4305300" y="5162550"/>
            <a:ext cx="2570746" cy="476981"/>
          </a:xfrm>
          <a:prstGeom prst="curved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949783" y="2036189"/>
            <a:ext cx="733062" cy="79185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242736"/>
              </p:ext>
            </p:extLst>
          </p:nvPr>
        </p:nvGraphicFramePr>
        <p:xfrm>
          <a:off x="7807325" y="2105025"/>
          <a:ext cx="3397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3200" imgH="444500" progId="Equation.3">
                  <p:embed/>
                </p:oleObj>
              </mc:Choice>
              <mc:Fallback>
                <p:oleObj name="数式" r:id="rId5" imgW="203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105025"/>
                        <a:ext cx="339725" cy="742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487807"/>
              </p:ext>
            </p:extLst>
          </p:nvPr>
        </p:nvGraphicFramePr>
        <p:xfrm>
          <a:off x="3533775" y="2102238"/>
          <a:ext cx="937813" cy="122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0120" imgH="431640" progId="Equation.DSMT4">
                  <p:embed/>
                </p:oleObj>
              </mc:Choice>
              <mc:Fallback>
                <p:oleObj name="Equation" r:id="rId7" imgW="3301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33775" y="2102238"/>
                        <a:ext cx="937813" cy="122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52727"/>
              </p:ext>
            </p:extLst>
          </p:nvPr>
        </p:nvGraphicFramePr>
        <p:xfrm>
          <a:off x="353483" y="4487340"/>
          <a:ext cx="43656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469800" progId="Equation.DSMT4">
                  <p:embed/>
                </p:oleObj>
              </mc:Choice>
              <mc:Fallback>
                <p:oleObj name="Equation" r:id="rId9" imgW="12697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483" y="4487340"/>
                        <a:ext cx="4365625" cy="16144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7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IMG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25885" y="6067424"/>
            <a:ext cx="8242126" cy="714375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3D-hashtag character shape  </a:t>
            </a:r>
            <a:r>
              <a:rPr lang="ja-JP" altLang="en-US" sz="3600" dirty="0">
                <a:solidFill>
                  <a:schemeClr val="bg1"/>
                </a:solidFill>
              </a:rPr>
              <a:t>「</a:t>
            </a:r>
            <a:r>
              <a:rPr lang="en-US" altLang="ja-JP" sz="3600" dirty="0">
                <a:solidFill>
                  <a:schemeClr val="bg1"/>
                </a:solidFill>
              </a:rPr>
              <a:t>3D</a:t>
            </a:r>
            <a:r>
              <a:rPr lang="ja-JP" altLang="en-US" sz="3600" dirty="0">
                <a:solidFill>
                  <a:schemeClr val="bg1"/>
                </a:solidFill>
              </a:rPr>
              <a:t>井の字」</a:t>
            </a:r>
          </a:p>
        </p:txBody>
      </p:sp>
    </p:spTree>
    <p:extLst>
      <p:ext uri="{BB962C8B-B14F-4D97-AF65-F5344CB8AC3E}">
        <p14:creationId xmlns:p14="http://schemas.microsoft.com/office/powerpoint/2010/main" val="2547915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85" y="-7203"/>
            <a:ext cx="9334919" cy="6865016"/>
          </a:xfrm>
          <a:prstGeom prst="rect">
            <a:avLst/>
          </a:prstGeom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69" y="0"/>
            <a:ext cx="3908809" cy="818103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Tetrapod shape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3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ーブル, 室内, 座っている, 食べ物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9CEE2DE-CE68-4753-809C-407C3222F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1" y="0"/>
            <a:ext cx="9228861" cy="6921648"/>
          </a:xfrm>
        </p:spPr>
      </p:pic>
    </p:spTree>
    <p:extLst>
      <p:ext uri="{BB962C8B-B14F-4D97-AF65-F5344CB8AC3E}">
        <p14:creationId xmlns:p14="http://schemas.microsoft.com/office/powerpoint/2010/main" val="763460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-11767"/>
            <a:ext cx="9572625" cy="6869767"/>
          </a:xfrm>
        </p:spPr>
      </p:pic>
    </p:spTree>
    <p:extLst>
      <p:ext uri="{BB962C8B-B14F-4D97-AF65-F5344CB8AC3E}">
        <p14:creationId xmlns:p14="http://schemas.microsoft.com/office/powerpoint/2010/main" val="3612005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IMG0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"/>
            <a:ext cx="94488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0"/>
            <a:ext cx="8229600" cy="827088"/>
          </a:xfrm>
        </p:spPr>
        <p:txBody>
          <a:bodyPr/>
          <a:lstStyle/>
          <a:p>
            <a:pPr eaLnBrk="1" hangingPunct="1"/>
            <a:r>
              <a:rPr lang="ja-JP" altLang="en-US" sz="4000" dirty="0">
                <a:solidFill>
                  <a:schemeClr val="bg1"/>
                </a:solidFill>
              </a:rPr>
              <a:t>テトラポッド形を連続的に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IMG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0" y="182563"/>
            <a:ext cx="7726363" cy="6953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Regular dodecahedron shape 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0"/>
            <a:ext cx="9715500" cy="6927151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36" y="-95249"/>
            <a:ext cx="975210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>
          <a:xfrm>
            <a:off x="-139700" y="-69850"/>
            <a:ext cx="2892425" cy="911225"/>
          </a:xfrm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</a:rPr>
              <a:t>作品（１５）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79" y="-21431"/>
            <a:ext cx="10046154" cy="687943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950" y="2246709"/>
            <a:ext cx="2924175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52 3.7037E-7 C 0.12152 0.16065 0.2335 0.2912 0.36927 0.2912 C 0.52916 0.2912 0.58698 0.14606 0.61163 0.05833 L 0.63663 -0.05833 C 0.66128 -0.14607 0.72309 -0.29097 0.90399 -0.29097 C 1.01996 -0.29097 1.15173 -0.16065 1.15173 3.7037E-7 C 1.15173 0.16065 1.01996 0.2912 0.90399 0.2912 C 0.72309 0.2912 0.66128 0.14606 0.63663 0.05833 L 0.61163 -0.05833 C 0.58698 -0.14607 0.52916 -0.29097 0.36927 -0.29097 C 0.2335 -0.29097 0.12152 -0.16065 0.12152 3.7037E-7 Z " pathEditMode="relative" rAng="0" ptsTypes="ffFffffFfff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0354" name="Picture 2" descr="F:\発表用\2014_Taiwan\04ball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8" y="0"/>
            <a:ext cx="9157158" cy="70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77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>
          <a:xfrm>
            <a:off x="381000" y="295275"/>
            <a:ext cx="3395663" cy="828675"/>
          </a:xfrm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</a:rPr>
              <a:t>作品（１６）</a:t>
            </a:r>
            <a:endParaRPr lang="ja-JP" altLang="en-US"/>
          </a:p>
        </p:txBody>
      </p:sp>
      <p:pic>
        <p:nvPicPr>
          <p:cNvPr id="307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764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 txBox="1">
            <a:spLocks noGrp="1"/>
          </p:cNvSpPr>
          <p:nvPr>
            <p:ph idx="1"/>
          </p:nvPr>
        </p:nvSpPr>
        <p:spPr>
          <a:xfrm>
            <a:off x="430735" y="493313"/>
            <a:ext cx="580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3600" b="1" dirty="0">
                <a:solidFill>
                  <a:srgbClr val="FF0000"/>
                </a:solidFill>
              </a:rPr>
              <a:t>幾つかの算額の問題の紹介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89" y="1704903"/>
            <a:ext cx="3198134" cy="207462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1" y="3548356"/>
            <a:ext cx="2390255" cy="217726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7" y="1629985"/>
            <a:ext cx="2653924" cy="15464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62" y="3176481"/>
            <a:ext cx="2732439" cy="2659473"/>
          </a:xfrm>
          <a:prstGeom prst="rect">
            <a:avLst/>
          </a:prstGeom>
        </p:spPr>
      </p:pic>
      <p:sp>
        <p:nvSpPr>
          <p:cNvPr id="10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4989533" y="1181683"/>
            <a:ext cx="38348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+mj-ea"/>
                <a:ea typeface="+mj-ea"/>
              </a:rPr>
              <a:t>URL http://</a:t>
            </a:r>
            <a:r>
              <a:rPr lang="en-US" altLang="ja-JP" sz="2800" b="1" dirty="0" err="1">
                <a:solidFill>
                  <a:srgbClr val="FF0000"/>
                </a:solidFill>
                <a:latin typeface="+mj-ea"/>
                <a:ea typeface="+mj-ea"/>
              </a:rPr>
              <a:t>horibe.jp</a:t>
            </a:r>
            <a:endParaRPr lang="ja-JP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1" y="3511570"/>
            <a:ext cx="3356532" cy="22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50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270" y="0"/>
            <a:ext cx="10331532" cy="6868245"/>
          </a:xfrm>
        </p:spPr>
      </p:pic>
    </p:spTree>
    <p:extLst>
      <p:ext uri="{BB962C8B-B14F-4D97-AF65-F5344CB8AC3E}">
        <p14:creationId xmlns:p14="http://schemas.microsoft.com/office/powerpoint/2010/main" val="3055441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756"/>
            <a:ext cx="4983480" cy="6879158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457"/>
            <a:ext cx="9144000" cy="7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45600" cy="6934200"/>
          </a:xfrm>
        </p:spPr>
      </p:pic>
    </p:spTree>
    <p:extLst>
      <p:ext uri="{BB962C8B-B14F-4D97-AF65-F5344CB8AC3E}">
        <p14:creationId xmlns:p14="http://schemas.microsoft.com/office/powerpoint/2010/main" val="1276122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92" y="-80320"/>
            <a:ext cx="9251092" cy="6938319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0" y="5780782"/>
            <a:ext cx="9143999" cy="107721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Math. Edu. Meeting in </a:t>
            </a:r>
            <a:r>
              <a:rPr lang="en-US" altLang="ja-JP" sz="3200" dirty="0" err="1">
                <a:solidFill>
                  <a:schemeClr val="bg1"/>
                </a:solidFill>
              </a:rPr>
              <a:t>Hokaido</a:t>
            </a:r>
            <a:r>
              <a:rPr lang="en-US" altLang="ja-JP" sz="3200" dirty="0">
                <a:solidFill>
                  <a:schemeClr val="bg1"/>
                </a:solidFill>
              </a:rPr>
              <a:t> / Asahikawa</a:t>
            </a:r>
          </a:p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October 7</a:t>
            </a:r>
            <a:r>
              <a:rPr lang="en-US" altLang="ja-JP" sz="3200" baseline="30000" dirty="0">
                <a:solidFill>
                  <a:schemeClr val="bg1"/>
                </a:solidFill>
              </a:rPr>
              <a:t>th</a:t>
            </a:r>
            <a:r>
              <a:rPr lang="en-US" altLang="ja-JP" sz="3200" dirty="0">
                <a:solidFill>
                  <a:schemeClr val="bg1"/>
                </a:solidFill>
              </a:rPr>
              <a:t> / 2004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2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51BBB8-3D03-419A-9FAD-D2651C185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43" y="4322218"/>
            <a:ext cx="8229600" cy="533956"/>
          </a:xfrm>
        </p:spPr>
        <p:txBody>
          <a:bodyPr/>
          <a:lstStyle/>
          <a:p>
            <a:r>
              <a:rPr lang="en-US" altLang="ja-JP" sz="2000" dirty="0">
                <a:hlinkClick r:id="rId2"/>
              </a:rPr>
              <a:t>https://momath.org/home/math-monday-mathematical-beadwork/</a:t>
            </a:r>
            <a:endParaRPr lang="en-US" altLang="ja-JP" sz="20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 descr="スクリーンショッ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60E5239-6981-40FE-BC37-A5DD16A5E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6067" cy="372350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146715" y="5700930"/>
            <a:ext cx="234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August 1, 2011.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12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81232" y="6244479"/>
            <a:ext cx="8896865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Talking and talking, being carried away </a:t>
            </a:r>
            <a:r>
              <a:rPr lang="ja-JP" altLang="en-US" dirty="0">
                <a:solidFill>
                  <a:schemeClr val="bg1"/>
                </a:solidFill>
              </a:rPr>
              <a:t>・・・ </a:t>
            </a:r>
            <a:r>
              <a:rPr lang="en-US" altLang="ja-JP" dirty="0">
                <a:solidFill>
                  <a:schemeClr val="bg1"/>
                </a:solidFill>
              </a:rPr>
              <a:t>Jun.9</a:t>
            </a:r>
            <a:r>
              <a:rPr lang="en-US" altLang="ja-JP" baseline="30000" dirty="0">
                <a:solidFill>
                  <a:schemeClr val="bg1"/>
                </a:solidFill>
              </a:rPr>
              <a:t>th</a:t>
            </a:r>
            <a:r>
              <a:rPr lang="en-US" altLang="ja-JP" dirty="0">
                <a:solidFill>
                  <a:schemeClr val="bg1"/>
                </a:solidFill>
              </a:rPr>
              <a:t>  2012 (Sat.)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41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795" y="0"/>
            <a:ext cx="9901882" cy="6881774"/>
          </a:xfrm>
        </p:spPr>
      </p:pic>
      <p:sp>
        <p:nvSpPr>
          <p:cNvPr id="5" name="テキスト ボックス 4">
            <a:hlinkClick r:id="rId3"/>
          </p:cNvPr>
          <p:cNvSpPr txBox="1"/>
          <p:nvPr/>
        </p:nvSpPr>
        <p:spPr>
          <a:xfrm>
            <a:off x="4275440" y="6244478"/>
            <a:ext cx="4687328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At Taiwan UNI.  2014/3/15 (Sat.)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23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25" cy="5832389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0" y="5780782"/>
            <a:ext cx="9143999" cy="107721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Students, </a:t>
            </a:r>
            <a:r>
              <a:rPr lang="en-US" altLang="ja-JP" sz="3200" dirty="0" err="1">
                <a:solidFill>
                  <a:schemeClr val="bg1"/>
                </a:solidFill>
              </a:rPr>
              <a:t>Horibe</a:t>
            </a:r>
            <a:r>
              <a:rPr lang="en-US" altLang="ja-JP" sz="3200" dirty="0">
                <a:solidFill>
                  <a:schemeClr val="bg1"/>
                </a:solidFill>
              </a:rPr>
              <a:t> &amp; Yamagishi / </a:t>
            </a:r>
            <a:r>
              <a:rPr lang="en-US" altLang="ja-JP" sz="3200" dirty="0" err="1">
                <a:solidFill>
                  <a:schemeClr val="bg1"/>
                </a:solidFill>
              </a:rPr>
              <a:t>Ryukoku</a:t>
            </a:r>
            <a:r>
              <a:rPr lang="en-US" altLang="ja-JP" sz="3200" dirty="0">
                <a:solidFill>
                  <a:schemeClr val="bg1"/>
                </a:solidFill>
              </a:rPr>
              <a:t> U</a:t>
            </a:r>
          </a:p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March.6</a:t>
            </a:r>
            <a:r>
              <a:rPr lang="en-US" altLang="ja-JP" sz="3200" baseline="30000" dirty="0">
                <a:solidFill>
                  <a:schemeClr val="bg1"/>
                </a:solidFill>
              </a:rPr>
              <a:t>th</a:t>
            </a:r>
            <a:r>
              <a:rPr lang="en-US" altLang="ja-JP" sz="3200" dirty="0">
                <a:solidFill>
                  <a:schemeClr val="bg1"/>
                </a:solidFill>
              </a:rPr>
              <a:t>  2013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69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728" cy="608776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hlinkClick r:id="rId3"/>
              </a:rPr>
              <a:t>BRIDGES SEOUL 2014 </a:t>
            </a:r>
            <a:r>
              <a:rPr lang="en-US" altLang="ja-JP" dirty="0">
                <a:solidFill>
                  <a:schemeClr val="bg1"/>
                </a:solidFill>
              </a:rPr>
              <a:t>/ ICM Satellite Conferences 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</a:rPr>
              <a:t>Kazunori </a:t>
            </a:r>
            <a:r>
              <a:rPr lang="en-US" altLang="ja-JP" dirty="0" err="1">
                <a:solidFill>
                  <a:schemeClr val="bg1"/>
                </a:solidFill>
              </a:rPr>
              <a:t>Horibe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en-US" altLang="ja-JP" dirty="0" err="1">
                <a:solidFill>
                  <a:schemeClr val="bg1"/>
                </a:solidFill>
              </a:rPr>
              <a:t>Bih</a:t>
            </a:r>
            <a:r>
              <a:rPr lang="en-US" altLang="ja-JP" dirty="0">
                <a:solidFill>
                  <a:schemeClr val="bg1"/>
                </a:solidFill>
              </a:rPr>
              <a:t>-Yaw </a:t>
            </a:r>
            <a:r>
              <a:rPr lang="en-US" altLang="ja-JP" dirty="0" err="1">
                <a:solidFill>
                  <a:schemeClr val="bg1"/>
                </a:solidFill>
              </a:rPr>
              <a:t>Jin</a:t>
            </a:r>
            <a:r>
              <a:rPr lang="en-US" altLang="ja-JP" dirty="0">
                <a:solidFill>
                  <a:schemeClr val="bg1"/>
                </a:solidFill>
              </a:rPr>
              <a:t> and Chia-Chin </a:t>
            </a:r>
            <a:r>
              <a:rPr lang="en-US" altLang="ja-JP" dirty="0" err="1">
                <a:solidFill>
                  <a:schemeClr val="bg1"/>
                </a:solidFill>
              </a:rPr>
              <a:t>Tsoo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627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61" y="0"/>
            <a:ext cx="9387347" cy="6905744"/>
          </a:xfrm>
        </p:spPr>
      </p:pic>
    </p:spTree>
    <p:extLst>
      <p:ext uri="{BB962C8B-B14F-4D97-AF65-F5344CB8AC3E}">
        <p14:creationId xmlns:p14="http://schemas.microsoft.com/office/powerpoint/2010/main" val="381587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85"/>
            <a:ext cx="9144000" cy="6468492"/>
          </a:xfrm>
        </p:spPr>
      </p:pic>
    </p:spTree>
    <p:extLst>
      <p:ext uri="{BB962C8B-B14F-4D97-AF65-F5344CB8AC3E}">
        <p14:creationId xmlns:p14="http://schemas.microsoft.com/office/powerpoint/2010/main" val="2906029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562" y="630575"/>
            <a:ext cx="10110020" cy="5693218"/>
          </a:xfrm>
        </p:spPr>
      </p:pic>
    </p:spTree>
    <p:extLst>
      <p:ext uri="{BB962C8B-B14F-4D97-AF65-F5344CB8AC3E}">
        <p14:creationId xmlns:p14="http://schemas.microsoft.com/office/powerpoint/2010/main" val="2813323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6338" y="90283"/>
            <a:ext cx="8229600" cy="11430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0677"/>
            <a:ext cx="9162277" cy="6047103"/>
          </a:xfrm>
        </p:spPr>
      </p:pic>
    </p:spTree>
    <p:extLst>
      <p:ext uri="{BB962C8B-B14F-4D97-AF65-F5344CB8AC3E}">
        <p14:creationId xmlns:p14="http://schemas.microsoft.com/office/powerpoint/2010/main" val="22644749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1" y="560440"/>
            <a:ext cx="9179171" cy="5966460"/>
          </a:xfrm>
        </p:spPr>
      </p:pic>
    </p:spTree>
    <p:extLst>
      <p:ext uri="{BB962C8B-B14F-4D97-AF65-F5344CB8AC3E}">
        <p14:creationId xmlns:p14="http://schemas.microsoft.com/office/powerpoint/2010/main" val="1338058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1" y="663679"/>
            <a:ext cx="9205451" cy="5523271"/>
          </a:xfrm>
        </p:spPr>
      </p:pic>
    </p:spTree>
    <p:extLst>
      <p:ext uri="{BB962C8B-B14F-4D97-AF65-F5344CB8AC3E}">
        <p14:creationId xmlns:p14="http://schemas.microsoft.com/office/powerpoint/2010/main" val="2035301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36" y="375820"/>
            <a:ext cx="9329872" cy="6157716"/>
          </a:xfrm>
        </p:spPr>
      </p:pic>
    </p:spTree>
    <p:extLst>
      <p:ext uri="{BB962C8B-B14F-4D97-AF65-F5344CB8AC3E}">
        <p14:creationId xmlns:p14="http://schemas.microsoft.com/office/powerpoint/2010/main" val="37523489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57" y="0"/>
            <a:ext cx="9522154" cy="6903562"/>
          </a:xfrm>
        </p:spPr>
      </p:pic>
    </p:spTree>
    <p:extLst>
      <p:ext uri="{BB962C8B-B14F-4D97-AF65-F5344CB8AC3E}">
        <p14:creationId xmlns:p14="http://schemas.microsoft.com/office/powerpoint/2010/main" val="25207201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2868" cy="6917154"/>
          </a:xfrm>
        </p:spPr>
      </p:pic>
    </p:spTree>
    <p:extLst>
      <p:ext uri="{BB962C8B-B14F-4D97-AF65-F5344CB8AC3E}">
        <p14:creationId xmlns:p14="http://schemas.microsoft.com/office/powerpoint/2010/main" val="39011810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790604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16275873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51" y="-65903"/>
            <a:ext cx="9469983" cy="7102490"/>
          </a:xfrm>
        </p:spPr>
      </p:pic>
    </p:spTree>
    <p:extLst>
      <p:ext uri="{BB962C8B-B14F-4D97-AF65-F5344CB8AC3E}">
        <p14:creationId xmlns:p14="http://schemas.microsoft.com/office/powerpoint/2010/main" val="26592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" y="0"/>
            <a:ext cx="9148030" cy="6123799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6134100"/>
            <a:ext cx="8568267" cy="579437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</a:rPr>
              <a:t>算額</a:t>
            </a:r>
            <a:r>
              <a:rPr lang="it-IT" altLang="ja-JP" sz="2800" dirty="0">
                <a:solidFill>
                  <a:srgbClr val="FF0000"/>
                </a:solidFill>
              </a:rPr>
              <a:t>(</a:t>
            </a:r>
            <a:r>
              <a:rPr lang="ja-JP" altLang="en-US" sz="2800" dirty="0">
                <a:solidFill>
                  <a:srgbClr val="FF0000"/>
                </a:solidFill>
              </a:rPr>
              <a:t>複製</a:t>
            </a:r>
            <a:r>
              <a:rPr lang="it-IT" altLang="ja-JP" sz="2800" dirty="0">
                <a:solidFill>
                  <a:srgbClr val="FF0000"/>
                </a:solidFill>
              </a:rPr>
              <a:t>) </a:t>
            </a:r>
            <a:r>
              <a:rPr lang="ja-JP" altLang="en-US" sz="2800" dirty="0"/>
              <a:t>幅４５</a:t>
            </a:r>
            <a:r>
              <a:rPr lang="it-IT" altLang="ja-JP" sz="2800" dirty="0"/>
              <a:t>cm-</a:t>
            </a:r>
            <a:r>
              <a:rPr lang="ja-JP" altLang="en-US" sz="2800" dirty="0"/>
              <a:t>高さ３０</a:t>
            </a:r>
            <a:r>
              <a:rPr lang="it-IT" altLang="ja-JP" sz="2800" dirty="0"/>
              <a:t>cm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/>
              <a:t>１８４１年　熱田神宮</a:t>
            </a:r>
            <a:endParaRPr kumimoji="1" lang="ja-JP" altLang="en-US" sz="2800" dirty="0"/>
          </a:p>
        </p:txBody>
      </p:sp>
      <p:sp>
        <p:nvSpPr>
          <p:cNvPr id="5" name="角丸四角形 4"/>
          <p:cNvSpPr/>
          <p:nvPr/>
        </p:nvSpPr>
        <p:spPr>
          <a:xfrm>
            <a:off x="5257800" y="447675"/>
            <a:ext cx="2905125" cy="5419726"/>
          </a:xfrm>
          <a:prstGeom prst="roundRect">
            <a:avLst>
              <a:gd name="adj" fmla="val 10257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505075" y="447675"/>
            <a:ext cx="2752725" cy="5410202"/>
          </a:xfrm>
          <a:prstGeom prst="roundRect">
            <a:avLst>
              <a:gd name="adj" fmla="val 10257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9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3106479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95" y="0"/>
            <a:ext cx="9606692" cy="7205019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3" y="-115789"/>
            <a:ext cx="9926383" cy="744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3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347083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03"/>
            <a:ext cx="9144000" cy="6858002"/>
          </a:xfrm>
        </p:spPr>
      </p:pic>
    </p:spTree>
    <p:extLst>
      <p:ext uri="{BB962C8B-B14F-4D97-AF65-F5344CB8AC3E}">
        <p14:creationId xmlns:p14="http://schemas.microsoft.com/office/powerpoint/2010/main" val="32587517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12966445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6" cy="6858000"/>
          </a:xfrm>
        </p:spPr>
      </p:pic>
    </p:spTree>
    <p:extLst>
      <p:ext uri="{BB962C8B-B14F-4D97-AF65-F5344CB8AC3E}">
        <p14:creationId xmlns:p14="http://schemas.microsoft.com/office/powerpoint/2010/main" val="142337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室内, 座っている, 床, テーブル が含まれている画像&#10;&#10;非常に高い精度で生成された説明">
            <a:extLst>
              <a:ext uri="{FF2B5EF4-FFF2-40B4-BE49-F238E27FC236}">
                <a16:creationId xmlns:a16="http://schemas.microsoft.com/office/drawing/2014/main" id="{17FB7074-E117-47E2-9F89-64C2D91F3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9459310" cy="6858000"/>
          </a:xfrm>
        </p:spPr>
      </p:pic>
    </p:spTree>
    <p:extLst>
      <p:ext uri="{BB962C8B-B14F-4D97-AF65-F5344CB8AC3E}">
        <p14:creationId xmlns:p14="http://schemas.microsoft.com/office/powerpoint/2010/main" val="4693684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ケーキ が含まれている画像&#10;&#10;高い精度で生成された説明">
            <a:extLst>
              <a:ext uri="{FF2B5EF4-FFF2-40B4-BE49-F238E27FC236}">
                <a16:creationId xmlns:a16="http://schemas.microsoft.com/office/drawing/2014/main" id="{07952BDC-0E20-41B9-8AA4-1DBD85560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40" y="0"/>
            <a:ext cx="9264140" cy="6948107"/>
          </a:xfrm>
        </p:spPr>
      </p:pic>
    </p:spTree>
    <p:extLst>
      <p:ext uri="{BB962C8B-B14F-4D97-AF65-F5344CB8AC3E}">
        <p14:creationId xmlns:p14="http://schemas.microsoft.com/office/powerpoint/2010/main" val="20346172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3"/>
          </a:xfrm>
        </p:spPr>
      </p:pic>
    </p:spTree>
    <p:extLst>
      <p:ext uri="{BB962C8B-B14F-4D97-AF65-F5344CB8AC3E}">
        <p14:creationId xmlns:p14="http://schemas.microsoft.com/office/powerpoint/2010/main" val="3628748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室内, テーブル, 座っている, 空 が含まれている画像&#10;&#10;高い精度で生成された説明">
            <a:extLst>
              <a:ext uri="{FF2B5EF4-FFF2-40B4-BE49-F238E27FC236}">
                <a16:creationId xmlns:a16="http://schemas.microsoft.com/office/drawing/2014/main" id="{E6B8AA21-C206-4F1C-A964-F1E8A4DB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2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6725" y="4238625"/>
            <a:ext cx="8496300" cy="2038350"/>
          </a:xfrm>
        </p:spPr>
        <p:txBody>
          <a:bodyPr/>
          <a:lstStyle/>
          <a:p>
            <a:r>
              <a:rPr lang="ja-JP" altLang="en-US" sz="3200" dirty="0">
                <a:solidFill>
                  <a:srgbClr val="FF0000"/>
                </a:solidFill>
              </a:rPr>
              <a:t>算額</a:t>
            </a:r>
            <a:r>
              <a:rPr lang="it-IT" altLang="ja-JP" sz="3200" dirty="0">
                <a:solidFill>
                  <a:srgbClr val="FF0000"/>
                </a:solidFill>
              </a:rPr>
              <a:t>(</a:t>
            </a:r>
            <a:r>
              <a:rPr lang="ja-JP" altLang="en-US" sz="3200" dirty="0">
                <a:solidFill>
                  <a:srgbClr val="FF0000"/>
                </a:solidFill>
              </a:rPr>
              <a:t>複製</a:t>
            </a:r>
            <a:r>
              <a:rPr lang="it-IT" altLang="ja-JP" sz="3200" dirty="0">
                <a:solidFill>
                  <a:srgbClr val="FF0000"/>
                </a:solidFill>
              </a:rPr>
              <a:t>) </a:t>
            </a:r>
            <a:r>
              <a:rPr lang="ja-JP" altLang="en-US" sz="3200" dirty="0"/>
              <a:t>幅２４０</a:t>
            </a:r>
            <a:r>
              <a:rPr lang="it-IT" altLang="ja-JP" sz="3200" dirty="0"/>
              <a:t>cm-</a:t>
            </a:r>
            <a:r>
              <a:rPr lang="ja-JP" altLang="en-US" sz="3200" dirty="0"/>
              <a:t>高さ６０</a:t>
            </a:r>
            <a:r>
              <a:rPr lang="it-IT" altLang="ja-JP" sz="3200" dirty="0"/>
              <a:t>cm </a:t>
            </a:r>
            <a:r>
              <a:rPr lang="ja-JP" altLang="en-US" sz="3200" dirty="0"/>
              <a:t>　</a:t>
            </a:r>
            <a:br>
              <a:rPr lang="ja-JP" altLang="en-US" sz="3200" dirty="0"/>
            </a:br>
            <a:r>
              <a:rPr lang="ja-JP" altLang="en-US" sz="3200" dirty="0"/>
              <a:t>１８４４　</a:t>
            </a:r>
            <a:br>
              <a:rPr lang="ja-JP" altLang="en-US" sz="3200" dirty="0"/>
            </a:br>
            <a:r>
              <a:rPr lang="ja-JP" altLang="en-US" sz="3200" dirty="0"/>
              <a:t>愛知県名古屋市の熱田神宮にて</a:t>
            </a:r>
            <a:endParaRPr lang="it-IT" altLang="ja-JP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90" y="624776"/>
            <a:ext cx="9375640" cy="3309049"/>
          </a:xfrm>
        </p:spPr>
      </p:pic>
    </p:spTree>
    <p:extLst>
      <p:ext uri="{BB962C8B-B14F-4D97-AF65-F5344CB8AC3E}">
        <p14:creationId xmlns:p14="http://schemas.microsoft.com/office/powerpoint/2010/main" val="37612514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6573" y="-1218446"/>
            <a:ext cx="6435414" cy="9119441"/>
          </a:xfrm>
        </p:spPr>
      </p:pic>
    </p:spTree>
    <p:extLst>
      <p:ext uri="{BB962C8B-B14F-4D97-AF65-F5344CB8AC3E}">
        <p14:creationId xmlns:p14="http://schemas.microsoft.com/office/powerpoint/2010/main" val="37427547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16686430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4175179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室内 が含まれている画像&#10;&#10;高い精度で生成された説明">
            <a:extLst>
              <a:ext uri="{FF2B5EF4-FFF2-40B4-BE49-F238E27FC236}">
                <a16:creationId xmlns:a16="http://schemas.microsoft.com/office/drawing/2014/main" id="{3BD3E601-DA62-49FB-94A8-F5DE6A613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15" y="0"/>
            <a:ext cx="9270815" cy="6953114"/>
          </a:xfrm>
        </p:spPr>
      </p:pic>
    </p:spTree>
    <p:extLst>
      <p:ext uri="{BB962C8B-B14F-4D97-AF65-F5344CB8AC3E}">
        <p14:creationId xmlns:p14="http://schemas.microsoft.com/office/powerpoint/2010/main" val="3647751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66" y="-51618"/>
            <a:ext cx="9696638" cy="6981580"/>
          </a:xfrm>
        </p:spPr>
      </p:pic>
    </p:spTree>
    <p:extLst>
      <p:ext uri="{BB962C8B-B14F-4D97-AF65-F5344CB8AC3E}">
        <p14:creationId xmlns:p14="http://schemas.microsoft.com/office/powerpoint/2010/main" val="18460887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3" y="3006812"/>
            <a:ext cx="5082633" cy="3710322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92" y="205946"/>
            <a:ext cx="5337189" cy="3789405"/>
          </a:xfrm>
        </p:spPr>
      </p:pic>
    </p:spTree>
    <p:extLst>
      <p:ext uri="{BB962C8B-B14F-4D97-AF65-F5344CB8AC3E}">
        <p14:creationId xmlns:p14="http://schemas.microsoft.com/office/powerpoint/2010/main" val="34243876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</p:spPr>
      </p:pic>
    </p:spTree>
    <p:extLst>
      <p:ext uri="{BB962C8B-B14F-4D97-AF65-F5344CB8AC3E}">
        <p14:creationId xmlns:p14="http://schemas.microsoft.com/office/powerpoint/2010/main" val="18117448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27B3B5-3AB9-49B1-B846-73DD49B1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84" y="0"/>
            <a:ext cx="9332984" cy="6999741"/>
          </a:xfrm>
        </p:spPr>
      </p:pic>
    </p:spTree>
    <p:extLst>
      <p:ext uri="{BB962C8B-B14F-4D97-AF65-F5344CB8AC3E}">
        <p14:creationId xmlns:p14="http://schemas.microsoft.com/office/powerpoint/2010/main" val="16266430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72" y="0"/>
            <a:ext cx="10085294" cy="6858001"/>
          </a:xfrm>
        </p:spPr>
      </p:pic>
    </p:spTree>
    <p:extLst>
      <p:ext uri="{BB962C8B-B14F-4D97-AF65-F5344CB8AC3E}">
        <p14:creationId xmlns:p14="http://schemas.microsoft.com/office/powerpoint/2010/main" val="7415157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118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6521</TotalTime>
  <Words>1889</Words>
  <Application>Microsoft Office PowerPoint</Application>
  <PresentationFormat>画面に合わせる (4:3)</PresentationFormat>
  <Paragraphs>345</Paragraphs>
  <Slides>100</Slides>
  <Notes>53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100</vt:i4>
      </vt:variant>
    </vt:vector>
  </HeadingPairs>
  <TitlesOfParts>
    <vt:vector size="111" baseType="lpstr">
      <vt:lpstr>AR PハイカラＰＯＰ体H</vt:lpstr>
      <vt:lpstr>ＭＳ Ｐゴシック</vt:lpstr>
      <vt:lpstr>游ゴシック</vt:lpstr>
      <vt:lpstr>Arial</vt:lpstr>
      <vt:lpstr>Calibri</vt:lpstr>
      <vt:lpstr>Tahoma</vt:lpstr>
      <vt:lpstr>Times New Roman</vt:lpstr>
      <vt:lpstr>Wingdings</vt:lpstr>
      <vt:lpstr>Office ​​テーマ</vt:lpstr>
      <vt:lpstr>数式</vt:lpstr>
      <vt:lpstr>Equation</vt:lpstr>
      <vt:lpstr>江戸期の数学 和算の魅力 と ビーズ多面体 </vt:lpstr>
      <vt:lpstr>PowerPoint プレゼンテーション</vt:lpstr>
      <vt:lpstr>記事の冒頭部分 </vt:lpstr>
      <vt:lpstr>「サイエンス」の表紙カバーの問題の全体図</vt:lpstr>
      <vt:lpstr>PowerPoint プレゼンテーション</vt:lpstr>
      <vt:lpstr>PowerPoint プレゼンテーション</vt:lpstr>
      <vt:lpstr>PowerPoint プレゼンテーション</vt:lpstr>
      <vt:lpstr>算額(複製) 幅４５cm-高さ３０cm １８４１年　熱田神宮</vt:lpstr>
      <vt:lpstr>算額(複製) 幅２４０cm-高さ６０cm 　 １８４４　 愛知県名古屋市の熱田神宮にて</vt:lpstr>
      <vt:lpstr> </vt:lpstr>
      <vt:lpstr> </vt:lpstr>
      <vt:lpstr>PowerPoint プレゼンテーション</vt:lpstr>
      <vt:lpstr>Sangaku W330cm-H132cm　  1830  (the genuine tablet)  Iwaifudou Temple in Chiba Pref.</vt:lpstr>
      <vt:lpstr>算額 幅３３０cm-高さ１３２cm　  １８３０年  (実物の算額) 千葉県にある　岩井不動寺</vt:lpstr>
      <vt:lpstr>PowerPoint プレゼンテーション</vt:lpstr>
      <vt:lpstr>幅119cm-高さ37cm 1877　　 福井県の 石部神社にて</vt:lpstr>
      <vt:lpstr>PowerPoint プレゼンテーション</vt:lpstr>
      <vt:lpstr>PowerPoint プレゼンテーション</vt:lpstr>
      <vt:lpstr>PowerPoint プレゼンテーション</vt:lpstr>
      <vt:lpstr>算法助術                        １８４１年    長谷川　弘　著  </vt:lpstr>
      <vt:lpstr>数学公式集  （ハンドブック）</vt:lpstr>
      <vt:lpstr>PowerPoint プレゼンテーション</vt:lpstr>
      <vt:lpstr>30球の問題　（算法助術の再編集図）</vt:lpstr>
      <vt:lpstr>PowerPoint プレゼンテーション</vt:lpstr>
      <vt:lpstr>模型</vt:lpstr>
      <vt:lpstr>断面図</vt:lpstr>
      <vt:lpstr>算法助術の解法</vt:lpstr>
      <vt:lpstr>この値は変？！ </vt:lpstr>
      <vt:lpstr>PowerPoint プレゼンテーション</vt:lpstr>
      <vt:lpstr>PowerPoint プレゼンテーション</vt:lpstr>
      <vt:lpstr>次なる疑問？ </vt:lpstr>
      <vt:lpstr>PowerPoint プレゼンテーション</vt:lpstr>
      <vt:lpstr>注釈： </vt:lpstr>
      <vt:lpstr>PowerPoint プレゼンテーション</vt:lpstr>
      <vt:lpstr>2005/4/29</vt:lpstr>
      <vt:lpstr>『算法切籠集』の図　「多面体百科」宮崎興二　著より　p.300</vt:lpstr>
      <vt:lpstr>ビーズ多面体　　 Mathematical Beadwork</vt:lpstr>
      <vt:lpstr>PowerPoint プレゼンテーション</vt:lpstr>
      <vt:lpstr>PowerPoint プレゼンテーション</vt:lpstr>
      <vt:lpstr>Semiregular polyhedron</vt:lpstr>
      <vt:lpstr>Straight shape </vt:lpstr>
      <vt:lpstr>Helical shape </vt:lpstr>
      <vt:lpstr>Y shape</vt:lpstr>
      <vt:lpstr>Torus shape</vt:lpstr>
      <vt:lpstr>Other Torus </vt:lpstr>
      <vt:lpstr>PowerPoint プレゼンテーション</vt:lpstr>
      <vt:lpstr>Red coral </vt:lpstr>
      <vt:lpstr>PowerPoint プレゼンテーション</vt:lpstr>
      <vt:lpstr>PowerPoint プレゼンテーション</vt:lpstr>
      <vt:lpstr>3D-hashtag character shape  「3D井の字」</vt:lpstr>
      <vt:lpstr>Tetrapod shape</vt:lpstr>
      <vt:lpstr>PowerPoint プレゼンテーション</vt:lpstr>
      <vt:lpstr>PowerPoint プレゼンテーション</vt:lpstr>
      <vt:lpstr>テトラポッド形を連続的に</vt:lpstr>
      <vt:lpstr>Regular dodecahedron shape </vt:lpstr>
      <vt:lpstr>PowerPoint プレゼンテーション</vt:lpstr>
      <vt:lpstr>作品（１５）</vt:lpstr>
      <vt:lpstr>PowerPoint プレゼンテーション</vt:lpstr>
      <vt:lpstr>作品（１６）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「球で編んだ立体模型」</dc:title>
  <dc:creator>堀部和経</dc:creator>
  <cp:lastModifiedBy>堀部 和経</cp:lastModifiedBy>
  <cp:revision>642</cp:revision>
  <cp:lastPrinted>2014-03-01T04:22:20Z</cp:lastPrinted>
  <dcterms:created xsi:type="dcterms:W3CDTF">2003-06-14T01:41:13Z</dcterms:created>
  <dcterms:modified xsi:type="dcterms:W3CDTF">2023-06-26T01:00:05Z</dcterms:modified>
</cp:coreProperties>
</file>