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1"/>
  </p:sldMasterIdLst>
  <p:notesMasterIdLst>
    <p:notesMasterId r:id="rId79"/>
  </p:notesMasterIdLst>
  <p:handoutMasterIdLst>
    <p:handoutMasterId r:id="rId80"/>
  </p:handoutMasterIdLst>
  <p:sldIdLst>
    <p:sldId id="256" r:id="rId2"/>
    <p:sldId id="528" r:id="rId3"/>
    <p:sldId id="529" r:id="rId4"/>
    <p:sldId id="530" r:id="rId5"/>
    <p:sldId id="531" r:id="rId6"/>
    <p:sldId id="372" r:id="rId7"/>
    <p:sldId id="461" r:id="rId8"/>
    <p:sldId id="416" r:id="rId9"/>
    <p:sldId id="449" r:id="rId10"/>
    <p:sldId id="447" r:id="rId11"/>
    <p:sldId id="442" r:id="rId12"/>
    <p:sldId id="415" r:id="rId13"/>
    <p:sldId id="441" r:id="rId14"/>
    <p:sldId id="418" r:id="rId15"/>
    <p:sldId id="417" r:id="rId16"/>
    <p:sldId id="532" r:id="rId17"/>
    <p:sldId id="533" r:id="rId18"/>
    <p:sldId id="458" r:id="rId19"/>
    <p:sldId id="534" r:id="rId20"/>
    <p:sldId id="460" r:id="rId21"/>
    <p:sldId id="535" r:id="rId22"/>
    <p:sldId id="313" r:id="rId23"/>
    <p:sldId id="536" r:id="rId24"/>
    <p:sldId id="537" r:id="rId25"/>
    <p:sldId id="538" r:id="rId26"/>
    <p:sldId id="539" r:id="rId27"/>
    <p:sldId id="540" r:id="rId28"/>
    <p:sldId id="541" r:id="rId29"/>
    <p:sldId id="542" r:id="rId30"/>
    <p:sldId id="320" r:id="rId31"/>
    <p:sldId id="543" r:id="rId32"/>
    <p:sldId id="544" r:id="rId33"/>
    <p:sldId id="545" r:id="rId34"/>
    <p:sldId id="412" r:id="rId35"/>
    <p:sldId id="546" r:id="rId36"/>
    <p:sldId id="296" r:id="rId37"/>
    <p:sldId id="272" r:id="rId38"/>
    <p:sldId id="262" r:id="rId39"/>
    <p:sldId id="547" r:id="rId40"/>
    <p:sldId id="548" r:id="rId41"/>
    <p:sldId id="549" r:id="rId42"/>
    <p:sldId id="550" r:id="rId43"/>
    <p:sldId id="551" r:id="rId44"/>
    <p:sldId id="436" r:id="rId45"/>
    <p:sldId id="552" r:id="rId46"/>
    <p:sldId id="553" r:id="rId47"/>
    <p:sldId id="554" r:id="rId48"/>
    <p:sldId id="555" r:id="rId49"/>
    <p:sldId id="556" r:id="rId50"/>
    <p:sldId id="437" r:id="rId51"/>
    <p:sldId id="557" r:id="rId52"/>
    <p:sldId id="285" r:id="rId53"/>
    <p:sldId id="395" r:id="rId54"/>
    <p:sldId id="306" r:id="rId55"/>
    <p:sldId id="402" r:id="rId56"/>
    <p:sldId id="307" r:id="rId57"/>
    <p:sldId id="364" r:id="rId58"/>
    <p:sldId id="435" r:id="rId59"/>
    <p:sldId id="454" r:id="rId60"/>
    <p:sldId id="455" r:id="rId61"/>
    <p:sldId id="456" r:id="rId62"/>
    <p:sldId id="457" r:id="rId63"/>
    <p:sldId id="439" r:id="rId64"/>
    <p:sldId id="459" r:id="rId65"/>
    <p:sldId id="432" r:id="rId66"/>
    <p:sldId id="351" r:id="rId67"/>
    <p:sldId id="403" r:id="rId68"/>
    <p:sldId id="405" r:id="rId69"/>
    <p:sldId id="406" r:id="rId70"/>
    <p:sldId id="407" r:id="rId71"/>
    <p:sldId id="408" r:id="rId72"/>
    <p:sldId id="409" r:id="rId73"/>
    <p:sldId id="404" r:id="rId74"/>
    <p:sldId id="410" r:id="rId75"/>
    <p:sldId id="421" r:id="rId76"/>
    <p:sldId id="427" r:id="rId77"/>
    <p:sldId id="428" r:id="rId78"/>
  </p:sldIdLst>
  <p:sldSz cx="9144000" cy="6858000" type="screen4x3"/>
  <p:notesSz cx="7099300" cy="102346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hlink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DDAE9"/>
    <a:srgbClr val="3366FF"/>
    <a:srgbClr val="FF00FF"/>
    <a:srgbClr val="3333CC"/>
    <a:srgbClr val="FFFEE3"/>
    <a:srgbClr val="FF99FF"/>
    <a:srgbClr val="FF0000"/>
    <a:srgbClr val="00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962" autoAdjust="0"/>
    <p:restoredTop sz="72840" autoAdjust="0"/>
  </p:normalViewPr>
  <p:slideViewPr>
    <p:cSldViewPr snapToGrid="0">
      <p:cViewPr varScale="1">
        <p:scale>
          <a:sx n="79" d="100"/>
          <a:sy n="79" d="100"/>
        </p:scale>
        <p:origin x="211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4056" y="54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4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998" tIns="49500" rIns="98998" bIns="49500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940" y="4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998" tIns="49500" rIns="98998" bIns="49500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2886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998" tIns="49500" rIns="98998" bIns="49500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940" y="9722886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998" tIns="49500" rIns="98998" bIns="49500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BAFDD13C-9E58-477F-81A4-F7BD4182B5F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934567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4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998" tIns="49500" rIns="98998" bIns="49500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40" y="4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998" tIns="49500" rIns="98998" bIns="49500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5" y="4861442"/>
            <a:ext cx="5206153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998" tIns="49500" rIns="98998" bIns="495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2886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998" tIns="49500" rIns="98998" bIns="49500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40" y="9722886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998" tIns="49500" rIns="98998" bIns="49500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3D6A5E22-5C83-418E-9E9E-64CDCB21A58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769923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13.wmf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366" indent="-309371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486" indent="-24749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482" indent="-24749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476" indent="-24749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471" indent="-24749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7465" indent="-24749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2460" indent="-24749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7454" indent="-24749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9B3C9B8-9A6B-42A8-8C1A-AE79AA91EF36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ja-JP" dirty="0">
              <a:ea typeface="ＭＳ Ｐゴシック" pitchFamily="50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ja-JP" altLang="en-US" sz="1800" dirty="0">
                <a:latin typeface="+mj-ea"/>
                <a:ea typeface="+mj-ea"/>
              </a:rPr>
              <a:t>堀部和経と申します。</a:t>
            </a:r>
            <a:endParaRPr lang="en-US" altLang="ja-JP" sz="1800" dirty="0">
              <a:latin typeface="+mj-ea"/>
              <a:ea typeface="+mj-ea"/>
            </a:endParaRPr>
          </a:p>
          <a:p>
            <a:pPr eaLnBrk="1" hangingPunct="1"/>
            <a:r>
              <a:rPr lang="ja-JP" altLang="en-US" sz="1800" dirty="0">
                <a:latin typeface="+mj-ea"/>
                <a:ea typeface="+mj-ea"/>
              </a:rPr>
              <a:t>現在、大同大学の非常勤講師をしています。</a:t>
            </a:r>
          </a:p>
          <a:p>
            <a:pPr eaLnBrk="1" hangingPunct="1"/>
            <a:r>
              <a:rPr lang="ja-JP" altLang="en-US" sz="1800" dirty="0">
                <a:latin typeface="+mj-ea"/>
                <a:ea typeface="+mj-ea"/>
              </a:rPr>
              <a:t>また、個人的に堀部数学模型研究所代表を名乗っています。</a:t>
            </a:r>
          </a:p>
          <a:p>
            <a:pPr eaLnBrk="1" hangingPunct="1"/>
            <a:r>
              <a:rPr lang="ja-JP" altLang="en-US" sz="1800" dirty="0">
                <a:latin typeface="+mj-ea"/>
                <a:ea typeface="+mj-ea"/>
              </a:rPr>
              <a:t>そして、このＵＲＬが、私のＷＥＢ－ＳＩＴＥです。</a:t>
            </a:r>
          </a:p>
          <a:p>
            <a:pPr eaLnBrk="1" hangingPunct="1"/>
            <a:r>
              <a:rPr lang="en-US" altLang="ja-JP" sz="1800" dirty="0">
                <a:latin typeface="+mj-ea"/>
                <a:ea typeface="+mj-ea"/>
              </a:rPr>
              <a:t>https://horibe.jp</a:t>
            </a:r>
            <a:endParaRPr lang="ja-JP" altLang="en-US" sz="1800" dirty="0">
              <a:latin typeface="+mj-ea"/>
              <a:ea typeface="+mj-ea"/>
            </a:endParaRPr>
          </a:p>
          <a:p>
            <a:pPr eaLnBrk="1" hangingPunct="1"/>
            <a:endParaRPr lang="ja-JP" altLang="en-US" sz="1800" dirty="0">
              <a:latin typeface="+mj-ea"/>
              <a:ea typeface="+mj-ea"/>
            </a:endParaRPr>
          </a:p>
          <a:p>
            <a:pPr eaLnBrk="1" hangingPunct="1"/>
            <a:r>
              <a:rPr lang="ja-JP" altLang="en-US" sz="1800" dirty="0">
                <a:latin typeface="+mj-ea"/>
                <a:ea typeface="+mj-ea"/>
              </a:rPr>
              <a:t>さあこれから、スタートしましょう。</a:t>
            </a:r>
            <a:endParaRPr lang="ja-JP" altLang="ja-JP" sz="18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76190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ja-JP" altLang="en-US" sz="2000" dirty="0">
                <a:latin typeface="+mj-ea"/>
                <a:ea typeface="+mj-ea"/>
              </a:rPr>
              <a:t>実際に持ち上げてみて感じた重さは、なかなかのモノでした。</a:t>
            </a:r>
          </a:p>
          <a:p>
            <a:r>
              <a:rPr lang="ja-JP" altLang="en-US" sz="2000" dirty="0">
                <a:latin typeface="+mj-ea"/>
                <a:ea typeface="+mj-ea"/>
              </a:rPr>
              <a:t>堀部氏と金氏で持って見ました。</a:t>
            </a:r>
            <a:endParaRPr lang="en-US" altLang="ja-JP" sz="20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10209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そのまま読む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</a:p>
          <a:p>
            <a:endParaRPr lang="ja-JP" altLang="en-US" sz="20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55536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ja-JP" altLang="en-US" sz="2000" dirty="0">
                <a:latin typeface="+mj-ea"/>
                <a:ea typeface="+mj-ea"/>
              </a:rPr>
              <a:t>これが、実物の算額の典型的な状態です。</a:t>
            </a:r>
          </a:p>
          <a:p>
            <a:r>
              <a:rPr lang="ja-JP" altLang="en-US" sz="2000" dirty="0">
                <a:latin typeface="+mj-ea"/>
                <a:ea typeface="+mj-ea"/>
              </a:rPr>
              <a:t>色は抜け落ち、木には割れが入っています。</a:t>
            </a:r>
          </a:p>
          <a:p>
            <a:r>
              <a:rPr lang="ja-JP" altLang="en-US" sz="2000" dirty="0">
                <a:latin typeface="+mj-ea"/>
                <a:ea typeface="+mj-ea"/>
              </a:rPr>
              <a:t>左の方に「シュタイナー・チェーンの図」を確認できます。</a:t>
            </a:r>
            <a:endParaRPr lang="en-US" altLang="ja-JP" sz="2000" dirty="0">
              <a:latin typeface="+mj-ea"/>
              <a:ea typeface="+mj-ea"/>
            </a:endParaRPr>
          </a:p>
          <a:p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そのまま読む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</a:p>
          <a:p>
            <a:endParaRPr lang="en-US" altLang="ja-JP" sz="20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12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69139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そのまま読む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</a:p>
          <a:p>
            <a:endParaRPr lang="ja-JP" altLang="en-US" sz="20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13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14447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ja-JP" altLang="en-US" sz="2000" dirty="0">
                <a:latin typeface="+mj-ea"/>
                <a:ea typeface="+mj-ea"/>
              </a:rPr>
              <a:t>この算額は、色もまだまだ残っていて、とても綺麗な状態の算額です。</a:t>
            </a:r>
          </a:p>
          <a:p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そのまま読む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</a:p>
          <a:p>
            <a:r>
              <a:rPr lang="ja-JP" altLang="en-US" sz="2000" dirty="0">
                <a:latin typeface="+mj-ea"/>
                <a:ea typeface="+mj-ea"/>
              </a:rPr>
              <a:t>この絵は、数学塾の花見の図です。</a:t>
            </a:r>
          </a:p>
          <a:p>
            <a:r>
              <a:rPr lang="ja-JP" altLang="en-US" sz="2000" dirty="0">
                <a:latin typeface="+mj-ea"/>
                <a:ea typeface="+mj-ea"/>
              </a:rPr>
              <a:t>現代なら、春の遠足というところでしょう。</a:t>
            </a:r>
          </a:p>
          <a:p>
            <a:r>
              <a:rPr lang="ja-JP" altLang="en-US" sz="2000" dirty="0">
                <a:latin typeface="+mj-ea"/>
                <a:ea typeface="+mj-ea"/>
              </a:rPr>
              <a:t>桜の下で、皆が楽しく過ごしていますね。</a:t>
            </a:r>
          </a:p>
          <a:p>
            <a:r>
              <a:rPr lang="ja-JP" altLang="en-US" sz="2000" dirty="0">
                <a:latin typeface="+mj-ea"/>
                <a:ea typeface="+mj-ea"/>
              </a:rPr>
              <a:t>男の人は酒を飲み、女性は食事を楽しみ、子供たちは遊んでいます。</a:t>
            </a:r>
          </a:p>
          <a:p>
            <a:r>
              <a:rPr lang="ja-JP" altLang="en-US" sz="2000" dirty="0">
                <a:latin typeface="+mj-ea"/>
                <a:ea typeface="+mj-ea"/>
              </a:rPr>
              <a:t>算額の左端には、３題の問題が書かれていますが、それほど難しい問題では無いようです。</a:t>
            </a:r>
          </a:p>
          <a:p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右の情報文をそのまま読む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</a:p>
          <a:p>
            <a:endParaRPr lang="en-US" altLang="ja-JP" sz="20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34539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ja-JP" altLang="en-US" sz="2000" dirty="0">
                <a:latin typeface="+mj-ea"/>
                <a:ea typeface="+mj-ea"/>
              </a:rPr>
              <a:t>当時の塾の様子が分かる算額です。</a:t>
            </a:r>
          </a:p>
          <a:p>
            <a:r>
              <a:rPr lang="ja-JP" altLang="en-US" sz="2000" dirty="0">
                <a:latin typeface="+mj-ea"/>
                <a:ea typeface="+mj-ea"/>
              </a:rPr>
              <a:t>中央奥の人が、先生の様です。</a:t>
            </a:r>
          </a:p>
          <a:p>
            <a:r>
              <a:rPr lang="ja-JP" altLang="en-US" sz="2000" dirty="0">
                <a:latin typeface="+mj-ea"/>
                <a:ea typeface="+mj-ea"/>
              </a:rPr>
              <a:t>右下は、そろばんを学んでいます。</a:t>
            </a:r>
          </a:p>
          <a:p>
            <a:r>
              <a:rPr lang="ja-JP" altLang="en-US" sz="2000" dirty="0">
                <a:latin typeface="+mj-ea"/>
                <a:ea typeface="+mj-ea"/>
              </a:rPr>
              <a:t>左下は、算数を学んでいます。</a:t>
            </a:r>
          </a:p>
          <a:p>
            <a:r>
              <a:rPr lang="ja-JP" altLang="en-US" sz="2000" dirty="0">
                <a:latin typeface="+mj-ea"/>
                <a:ea typeface="+mj-ea"/>
              </a:rPr>
              <a:t>奥では先生と一緒に、方程式の解法を学んでいます。</a:t>
            </a:r>
          </a:p>
          <a:p>
            <a:endParaRPr lang="ja-JP" altLang="en-US" sz="2000" dirty="0">
              <a:latin typeface="+mj-ea"/>
              <a:ea typeface="+mj-ea"/>
            </a:endParaRPr>
          </a:p>
          <a:p>
            <a:endParaRPr lang="ja-JP" altLang="en-US" sz="2000" dirty="0">
              <a:latin typeface="+mj-ea"/>
              <a:ea typeface="+mj-ea"/>
            </a:endParaRPr>
          </a:p>
          <a:p>
            <a:endParaRPr lang="en-US" altLang="ja-JP" sz="2000" dirty="0">
              <a:latin typeface="+mj-ea"/>
              <a:ea typeface="+mj-ea"/>
            </a:endParaRPr>
          </a:p>
          <a:p>
            <a:endParaRPr lang="ja-JP" altLang="en-US" sz="20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15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925698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500" indent="-309423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695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773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851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928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8006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3085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8162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D02A7DB-18B6-438F-B8FE-E26A5DBB5CB2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ja-JP" dirty="0">
              <a:ea typeface="ＭＳ Ｐゴシック" pitchFamily="50" charset="-128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ja-JP" altLang="en-US" sz="2000" dirty="0">
                <a:latin typeface="+mj-ea"/>
                <a:ea typeface="+mj-ea"/>
              </a:rPr>
              <a:t>今日紹介する問題です。</a:t>
            </a:r>
          </a:p>
          <a:p>
            <a:pPr eaLnBrk="1" hangingPunct="1"/>
            <a:r>
              <a:rPr lang="ja-JP" altLang="en-US" sz="2000" dirty="0">
                <a:latin typeface="+mj-ea"/>
                <a:ea typeface="+mj-ea"/>
              </a:rPr>
              <a:t>この図の様に、小球３０個と大球１個が出てくる問題です。</a:t>
            </a:r>
          </a:p>
          <a:p>
            <a:pPr eaLnBrk="1" hangingPunct="1"/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そのまま読む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  <a:endParaRPr lang="ja-JP" altLang="en-US" sz="2000" dirty="0">
              <a:latin typeface="+mj-ea"/>
              <a:ea typeface="+mj-ea"/>
            </a:endParaRPr>
          </a:p>
          <a:p>
            <a:pPr eaLnBrk="1" hangingPunct="1"/>
            <a:endParaRPr lang="en-US" altLang="ja-JP" sz="2000" dirty="0">
              <a:latin typeface="+mj-ea"/>
              <a:ea typeface="+mj-ea"/>
            </a:endParaRPr>
          </a:p>
          <a:p>
            <a:pPr eaLnBrk="1" hangingPunct="1"/>
            <a:endParaRPr lang="ja-JP" altLang="ja-JP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425739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500" indent="-309423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695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773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851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928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8006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3085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8162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D02A7DB-18B6-438F-B8FE-E26A5DBB5CB2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17</a:t>
            </a:fld>
            <a:endParaRPr lang="en-US" altLang="ja-JP" dirty="0">
              <a:ea typeface="ＭＳ Ｐゴシック" pitchFamily="50" charset="-128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ja-JP" altLang="en-US" sz="2000" dirty="0">
                <a:latin typeface="+mj-ea"/>
                <a:ea typeface="+mj-ea"/>
              </a:rPr>
              <a:t>こうして回転させると、立体構造が見やすくなりませんか。</a:t>
            </a:r>
          </a:p>
          <a:p>
            <a:pPr eaLnBrk="1" hangingPunct="1"/>
            <a:endParaRPr lang="ja-JP" altLang="ja-JP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53620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ja-JP" altLang="en-US" sz="2000" dirty="0">
                <a:latin typeface="+mj-ea"/>
                <a:ea typeface="+mj-ea"/>
              </a:rPr>
              <a:t>実際に作ってみた、プラスチック製と木製の模型です。</a:t>
            </a:r>
          </a:p>
          <a:p>
            <a:endParaRPr lang="ja-JP" altLang="en-US" sz="20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18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69337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そのまま読む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  <a:endParaRPr lang="ja-JP" altLang="en-US" sz="20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19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15395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ja-JP" altLang="en-US" sz="1800" dirty="0">
                <a:latin typeface="+mj-ea"/>
                <a:ea typeface="+mj-ea"/>
              </a:rPr>
              <a:t>これは、１９９８年５月号のサイエンティフィック・アメリカンの英語版です。</a:t>
            </a:r>
          </a:p>
          <a:p>
            <a:r>
              <a:rPr lang="ja-JP" altLang="en-US" sz="1800" dirty="0">
                <a:latin typeface="+mj-ea"/>
                <a:ea typeface="+mj-ea"/>
              </a:rPr>
              <a:t>この号は、左側に縦型のカバーがついていました。</a:t>
            </a:r>
            <a:endParaRPr lang="en-US" altLang="ja-JP" sz="1800" dirty="0">
              <a:latin typeface="+mj-ea"/>
              <a:ea typeface="+mj-ea"/>
            </a:endParaRPr>
          </a:p>
          <a:p>
            <a:r>
              <a:rPr lang="en-US" altLang="ja-JP" sz="1800" dirty="0">
                <a:latin typeface="+mj-ea"/>
                <a:ea typeface="+mj-ea"/>
              </a:rPr>
              <a:t>【CLICK】</a:t>
            </a:r>
            <a:endParaRPr lang="ja-JP" altLang="en-US" sz="1800" dirty="0">
              <a:latin typeface="+mj-ea"/>
              <a:ea typeface="+mj-ea"/>
            </a:endParaRPr>
          </a:p>
          <a:p>
            <a:r>
              <a:rPr lang="ja-JP" altLang="en-US" sz="1800" dirty="0">
                <a:latin typeface="+mj-ea"/>
                <a:ea typeface="+mj-ea"/>
              </a:rPr>
              <a:t>そこには、この問題解けますか？</a:t>
            </a:r>
          </a:p>
          <a:p>
            <a:r>
              <a:rPr lang="ja-JP" altLang="en-US" sz="1800" dirty="0">
                <a:latin typeface="+mj-ea"/>
                <a:ea typeface="+mj-ea"/>
              </a:rPr>
              <a:t>そして、日本の幾何学と知恵比べと書かれていました。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637081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そのまま読む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  <a:endParaRPr lang="ja-JP" altLang="en-US" sz="2000" dirty="0">
              <a:latin typeface="+mj-ea"/>
              <a:ea typeface="+mj-ea"/>
            </a:endParaRPr>
          </a:p>
          <a:p>
            <a:endParaRPr lang="ja-JP" altLang="en-US" sz="20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20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851333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そのまま読む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  <a:endParaRPr lang="ja-JP" altLang="en-US" sz="2000" dirty="0">
              <a:latin typeface="+mj-ea"/>
              <a:ea typeface="+mj-ea"/>
            </a:endParaRPr>
          </a:p>
          <a:p>
            <a:r>
              <a:rPr lang="ja-JP" altLang="en-US" sz="2000" dirty="0">
                <a:latin typeface="+mj-ea"/>
                <a:ea typeface="+mj-ea"/>
              </a:rPr>
              <a:t>この問題は、ここから３ページに印刷されています。</a:t>
            </a:r>
          </a:p>
          <a:p>
            <a:endParaRPr lang="ja-JP" altLang="en-US" sz="20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21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591297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ja-JP" altLang="en-US" sz="2000" dirty="0">
                <a:latin typeface="+mj-ea"/>
                <a:ea typeface="+mj-ea"/>
              </a:rPr>
              <a:t>画像を編集し、綺麗に１枚に納めた図です。</a:t>
            </a:r>
          </a:p>
          <a:p>
            <a:r>
              <a:rPr lang="ja-JP" altLang="en-US" sz="2000" dirty="0">
                <a:latin typeface="+mj-ea"/>
                <a:ea typeface="+mj-ea"/>
              </a:rPr>
              <a:t>漢文とカナが混じった文章で書かれています。</a:t>
            </a:r>
          </a:p>
          <a:p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少しだけ、そのまま読む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  <a:endParaRPr lang="ja-JP" altLang="en-US" sz="2000" dirty="0">
              <a:latin typeface="+mj-ea"/>
              <a:ea typeface="+mj-ea"/>
            </a:endParaRPr>
          </a:p>
          <a:p>
            <a:r>
              <a:rPr lang="en-US" altLang="ja-JP" sz="2000" dirty="0">
                <a:latin typeface="+mj-ea"/>
                <a:ea typeface="+mj-ea"/>
              </a:rPr>
              <a:t>【CLICK】</a:t>
            </a:r>
          </a:p>
          <a:p>
            <a:r>
              <a:rPr lang="ja-JP" altLang="en-US" sz="2000" dirty="0">
                <a:latin typeface="+mj-ea"/>
                <a:ea typeface="+mj-ea"/>
              </a:rPr>
              <a:t>ここが問題が書かれています。</a:t>
            </a:r>
          </a:p>
          <a:p>
            <a:r>
              <a:rPr lang="en-US" altLang="ja-JP" sz="2000" dirty="0">
                <a:latin typeface="+mj-ea"/>
                <a:ea typeface="+mj-ea"/>
              </a:rPr>
              <a:t>【CLICK】</a:t>
            </a:r>
          </a:p>
          <a:p>
            <a:r>
              <a:rPr lang="ja-JP" altLang="en-US" sz="2000" dirty="0">
                <a:latin typeface="+mj-ea"/>
                <a:ea typeface="+mj-ea"/>
              </a:rPr>
              <a:t>ここは、答えです。</a:t>
            </a:r>
            <a:endParaRPr lang="en-US" altLang="ja-JP" sz="2000" dirty="0">
              <a:latin typeface="+mj-ea"/>
              <a:ea typeface="+mj-ea"/>
            </a:endParaRPr>
          </a:p>
          <a:p>
            <a:r>
              <a:rPr lang="en-US" altLang="ja-JP" sz="2000" dirty="0">
                <a:latin typeface="+mj-ea"/>
                <a:ea typeface="+mj-ea"/>
              </a:rPr>
              <a:t>【CLICK】</a:t>
            </a:r>
            <a:endParaRPr lang="ja-JP" altLang="en-US" sz="2000" dirty="0">
              <a:latin typeface="+mj-ea"/>
              <a:ea typeface="+mj-ea"/>
            </a:endParaRPr>
          </a:p>
          <a:p>
            <a:r>
              <a:rPr lang="ja-JP" altLang="en-US" sz="2000" dirty="0">
                <a:latin typeface="+mj-ea"/>
                <a:ea typeface="+mj-ea"/>
              </a:rPr>
              <a:t>最後の部分は、解法が詳細に書かれています。</a:t>
            </a:r>
          </a:p>
          <a:p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ここも、少しだけ読む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  <a:endParaRPr lang="ja-JP" altLang="en-US" sz="20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22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096369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そのまま読む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  <a:endParaRPr lang="ja-JP" altLang="en-US" sz="20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23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145196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500" indent="-309423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695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773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851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928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8006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3085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8162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0A0DEEAB-5AE3-4871-86A5-A719848BE5D7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24</a:t>
            </a:fld>
            <a:endParaRPr lang="en-US" altLang="ja-JP" dirty="0">
              <a:ea typeface="ＭＳ Ｐゴシック" pitchFamily="50" charset="-128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ja-JP" altLang="en-US" sz="2000" dirty="0">
                <a:latin typeface="+mj-ea"/>
                <a:ea typeface="+mj-ea"/>
              </a:rPr>
              <a:t>この木製の模型で考えてみましょう。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latin typeface="+mj-ea"/>
                <a:ea typeface="+mj-ea"/>
              </a:rPr>
              <a:t>【CLICK】</a:t>
            </a:r>
          </a:p>
          <a:p>
            <a:pPr eaLnBrk="1" hangingPunct="1"/>
            <a:r>
              <a:rPr lang="ja-JP" altLang="en-US" sz="2000" dirty="0">
                <a:latin typeface="+mj-ea"/>
                <a:ea typeface="+mj-ea"/>
              </a:rPr>
              <a:t>図の様に、赤道面で切断した断面を考えてください。</a:t>
            </a:r>
          </a:p>
          <a:p>
            <a:pPr eaLnBrk="1" hangingPunct="1"/>
            <a:r>
              <a:rPr lang="en-US" altLang="ja-JP" sz="2000" dirty="0">
                <a:latin typeface="+mj-ea"/>
                <a:ea typeface="+mj-ea"/>
              </a:rPr>
              <a:t> </a:t>
            </a:r>
          </a:p>
          <a:p>
            <a:pPr eaLnBrk="1" hangingPunct="1"/>
            <a:endParaRPr lang="ja-JP" altLang="ja-JP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403376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500" indent="-309423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695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773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851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928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8006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3085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8162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A64B76E-E4D7-4267-A209-8DABBFF5C7F2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25</a:t>
            </a:fld>
            <a:endParaRPr lang="en-US" altLang="ja-JP" dirty="0">
              <a:ea typeface="ＭＳ Ｐゴシック" pitchFamily="50" charset="-128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ja-JP" altLang="en-US" sz="2000" dirty="0">
                <a:latin typeface="+mj-ea"/>
                <a:ea typeface="+mj-ea"/>
              </a:rPr>
              <a:t>断面を考えると、このような図が思い浮かびますね。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latin typeface="+mj-ea"/>
                <a:ea typeface="+mj-ea"/>
              </a:rPr>
              <a:t>【CLICK】</a:t>
            </a:r>
          </a:p>
          <a:p>
            <a:pPr eaLnBrk="1" hangingPunct="1"/>
            <a:r>
              <a:rPr lang="ja-JP" altLang="en-US" sz="2000" dirty="0">
                <a:latin typeface="+mj-ea"/>
                <a:ea typeface="+mj-ea"/>
              </a:rPr>
              <a:t>すると、正１０角形が見えますね。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latin typeface="+mj-ea"/>
                <a:ea typeface="+mj-ea"/>
              </a:rPr>
              <a:t>【CLICK】</a:t>
            </a:r>
          </a:p>
          <a:p>
            <a:pPr eaLnBrk="1" hangingPunct="1"/>
            <a:r>
              <a:rPr lang="ja-JP" altLang="en-US" sz="2000" dirty="0">
                <a:latin typeface="+mj-ea"/>
                <a:ea typeface="+mj-ea"/>
              </a:rPr>
              <a:t>赤い３本の補助線を引きます。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latin typeface="+mj-ea"/>
                <a:ea typeface="+mj-ea"/>
              </a:rPr>
              <a:t>【CLICK】</a:t>
            </a:r>
          </a:p>
          <a:p>
            <a:pPr eaLnBrk="1" hangingPunct="1"/>
            <a:r>
              <a:rPr lang="ja-JP" altLang="en-US" sz="2000" dirty="0">
                <a:latin typeface="+mj-ea"/>
                <a:ea typeface="+mj-ea"/>
              </a:rPr>
              <a:t>正５角形が見えましたか。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latin typeface="+mj-ea"/>
                <a:ea typeface="+mj-ea"/>
              </a:rPr>
              <a:t>【CLICK】</a:t>
            </a:r>
          </a:p>
          <a:p>
            <a:pPr eaLnBrk="1" hangingPunct="1"/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そのまま、数式を読む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  <a:endParaRPr lang="ja-JP" altLang="ja-JP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317849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ja-JP" altLang="en-US" dirty="0"/>
              <a:t>算法助術の公式は１００以上ある</a:t>
            </a:r>
            <a:r>
              <a:rPr lang="ja-JP" altLang="en-US" dirty="0">
                <a:latin typeface="+mj-ea"/>
                <a:ea typeface="+mj-ea"/>
              </a:rPr>
              <a:t>のに</a:t>
            </a:r>
            <a:r>
              <a:rPr lang="ja-JP" altLang="en-US" dirty="0"/>
              <a:t>、３つ目の公式を使って解いています。</a:t>
            </a:r>
          </a:p>
          <a:p>
            <a:r>
              <a:rPr lang="ja-JP" altLang="en-US" dirty="0"/>
              <a:t>それは正５角形の対角線と辺の比が「黄金比」であるという公式です。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【CLICK】</a:t>
            </a:r>
          </a:p>
          <a:p>
            <a:r>
              <a:rPr lang="ja-JP" altLang="en-US" dirty="0"/>
              <a:t>現代の用語に変換します。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【CLICK】</a:t>
            </a:r>
          </a:p>
          <a:p>
            <a:r>
              <a:rPr lang="ja-JP" altLang="en-US" dirty="0"/>
              <a:t>正５角形を消します。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【CLICK】</a:t>
            </a:r>
          </a:p>
          <a:p>
            <a:r>
              <a:rPr lang="ja-JP" altLang="en-US" dirty="0"/>
              <a:t>３つの円と３つの辺を書き加えます。</a:t>
            </a:r>
          </a:p>
          <a:p>
            <a:r>
              <a:rPr lang="ja-JP" altLang="en-US" dirty="0"/>
              <a:t>分かりやすいように、上下２つ同じ図を描きます。</a:t>
            </a:r>
          </a:p>
          <a:p>
            <a:r>
              <a:rPr lang="ja-JP" altLang="en-US" dirty="0"/>
              <a:t>すると、辺は</a:t>
            </a:r>
            <a:r>
              <a:rPr lang="en-US" altLang="ja-JP" dirty="0"/>
              <a:t>2r</a:t>
            </a:r>
            <a:r>
              <a:rPr lang="ja-JP" altLang="en-US" dirty="0"/>
              <a:t>で、対角線は</a:t>
            </a:r>
            <a:r>
              <a:rPr lang="en-US" altLang="ja-JP" dirty="0" err="1"/>
              <a:t>r+R</a:t>
            </a:r>
            <a:r>
              <a:rPr lang="ja-JP" altLang="en-US" dirty="0"/>
              <a:t>となります。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【CLICK】</a:t>
            </a:r>
          </a:p>
          <a:p>
            <a:r>
              <a:rPr lang="ja-JP" altLang="en-US" dirty="0"/>
              <a:t>両辺２倍し、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【CLICK】</a:t>
            </a:r>
          </a:p>
          <a:p>
            <a:r>
              <a:rPr lang="ja-JP" altLang="en-US" dirty="0"/>
              <a:t>こうなると、１引くだけですね。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【CLICK】</a:t>
            </a:r>
          </a:p>
          <a:p>
            <a:r>
              <a:rPr lang="ja-JP" altLang="en-US" dirty="0"/>
              <a:t>ほら、求めたい値が得られました。</a:t>
            </a:r>
          </a:p>
          <a:p>
            <a:r>
              <a:rPr lang="ja-JP" altLang="en-US" dirty="0"/>
              <a:t>すごく簡単に問題が解けました。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26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93130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ja-JP" altLang="en-US" sz="2000" dirty="0">
                <a:latin typeface="+mj-ea"/>
                <a:ea typeface="+mj-ea"/>
              </a:rPr>
              <a:t>しかし、問題に出てくる２つの数値は、変ですよね。</a:t>
            </a:r>
          </a:p>
          <a:p>
            <a:r>
              <a:rPr lang="ja-JP" altLang="en-US" sz="2000" dirty="0">
                <a:latin typeface="+mj-ea"/>
                <a:ea typeface="+mj-ea"/>
              </a:rPr>
              <a:t>１寸は約３</a:t>
            </a:r>
            <a:r>
              <a:rPr lang="en-US" altLang="ja-JP" sz="2000" dirty="0">
                <a:latin typeface="+mj-ea"/>
                <a:ea typeface="+mj-ea"/>
              </a:rPr>
              <a:t>cm</a:t>
            </a:r>
            <a:r>
              <a:rPr lang="ja-JP" altLang="en-US" sz="2000" dirty="0">
                <a:latin typeface="+mj-ea"/>
                <a:ea typeface="+mj-ea"/>
              </a:rPr>
              <a:t>なので、</a:t>
            </a:r>
            <a:r>
              <a:rPr lang="en-US" altLang="ja-JP" sz="2000" dirty="0">
                <a:latin typeface="+mj-ea"/>
                <a:ea typeface="+mj-ea"/>
              </a:rPr>
              <a:t>d</a:t>
            </a:r>
            <a:r>
              <a:rPr lang="ja-JP" altLang="en-US" sz="2000" dirty="0">
                <a:latin typeface="+mj-ea"/>
                <a:ea typeface="+mj-ea"/>
              </a:rPr>
              <a:t>は９ｍを超えてしまいます。</a:t>
            </a:r>
          </a:p>
          <a:p>
            <a:r>
              <a:rPr lang="ja-JP" altLang="en-US" sz="2000" dirty="0">
                <a:latin typeface="+mj-ea"/>
                <a:ea typeface="+mj-ea"/>
              </a:rPr>
              <a:t>実際に計算すると、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latin typeface="+mj-ea"/>
                <a:ea typeface="+mj-ea"/>
              </a:rPr>
              <a:t>【CLICK】</a:t>
            </a:r>
          </a:p>
          <a:p>
            <a:r>
              <a:rPr lang="ja-JP" altLang="en-US" sz="2000" dirty="0">
                <a:latin typeface="+mj-ea"/>
                <a:ea typeface="+mj-ea"/>
              </a:rPr>
              <a:t>どうですか、小球で約９ｍ、大球だと２０ｍ越です。</a:t>
            </a:r>
          </a:p>
          <a:p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そのまま読む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  <a:endParaRPr lang="ja-JP" altLang="en-US" sz="20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27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659013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ja-JP" altLang="en-US" sz="2000" dirty="0">
                <a:latin typeface="+mj-ea"/>
                <a:ea typeface="+mj-ea"/>
              </a:rPr>
              <a:t>名古屋市にある科学館のプラネタリウムです。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latin typeface="+mj-ea"/>
                <a:ea typeface="+mj-ea"/>
              </a:rPr>
              <a:t>【CLICK】</a:t>
            </a:r>
          </a:p>
          <a:p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そのまま読む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  <a:endParaRPr lang="ja-JP" altLang="en-US" sz="2000" dirty="0">
              <a:latin typeface="+mj-ea"/>
              <a:ea typeface="+mj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latin typeface="+mj-ea"/>
                <a:ea typeface="+mj-ea"/>
              </a:rPr>
              <a:t>【CLICK】</a:t>
            </a:r>
          </a:p>
          <a:p>
            <a:r>
              <a:rPr lang="ja-JP" altLang="en-US" sz="2000" dirty="0">
                <a:latin typeface="+mj-ea"/>
                <a:ea typeface="+mj-ea"/>
              </a:rPr>
              <a:t>どうでしょう。この大きさの模型を計算していました。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latin typeface="+mj-ea"/>
                <a:ea typeface="+mj-ea"/>
              </a:rPr>
              <a:t>【CLICK】</a:t>
            </a:r>
          </a:p>
          <a:p>
            <a:r>
              <a:rPr lang="ja-JP" altLang="en-US" sz="2000" dirty="0">
                <a:latin typeface="+mj-ea"/>
                <a:ea typeface="+mj-ea"/>
              </a:rPr>
              <a:t>ここに、２人の人が立っています。</a:t>
            </a:r>
          </a:p>
          <a:p>
            <a:r>
              <a:rPr lang="ja-JP" altLang="en-US" sz="2000" dirty="0">
                <a:latin typeface="+mj-ea"/>
                <a:ea typeface="+mj-ea"/>
              </a:rPr>
              <a:t>比べてください。</a:t>
            </a:r>
          </a:p>
          <a:p>
            <a:r>
              <a:rPr lang="ja-JP" altLang="en-US" sz="2000" dirty="0">
                <a:latin typeface="+mj-ea"/>
                <a:ea typeface="+mj-ea"/>
              </a:rPr>
              <a:t>模型の巨大さが分かりますよね。</a:t>
            </a:r>
            <a:endParaRPr lang="en-US" altLang="ja-JP" sz="2000" dirty="0">
              <a:latin typeface="+mj-ea"/>
              <a:ea typeface="+mj-ea"/>
            </a:endParaRPr>
          </a:p>
          <a:p>
            <a:endParaRPr lang="en-US" altLang="ja-JP" sz="20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28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047512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そのまま読む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  <a:r>
              <a:rPr lang="ja-JP" altLang="en-US" sz="2000" dirty="0">
                <a:latin typeface="+mj-ea"/>
                <a:ea typeface="+mj-ea"/>
              </a:rPr>
              <a:t>と</a:t>
            </a:r>
            <a:r>
              <a:rPr lang="en-US" altLang="ja-JP" sz="2000" dirty="0">
                <a:latin typeface="+mj-ea"/>
                <a:ea typeface="+mj-ea"/>
              </a:rPr>
              <a:t>【CLICK】</a:t>
            </a:r>
            <a:r>
              <a:rPr lang="ja-JP" altLang="en-US" sz="2000" dirty="0">
                <a:latin typeface="+mj-ea"/>
                <a:ea typeface="+mj-ea"/>
              </a:rPr>
              <a:t>を繰り返す。</a:t>
            </a:r>
            <a:endParaRPr lang="en-US" altLang="ja-JP" sz="2000" dirty="0">
              <a:latin typeface="+mj-ea"/>
              <a:ea typeface="+mj-ea"/>
            </a:endParaRPr>
          </a:p>
          <a:p>
            <a:endParaRPr lang="ja-JP" altLang="en-US" sz="2000" dirty="0">
              <a:latin typeface="+mj-ea"/>
              <a:ea typeface="+mj-ea"/>
            </a:endParaRPr>
          </a:p>
          <a:p>
            <a:endParaRPr lang="ja-JP" altLang="en-US" sz="20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29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07998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1800" dirty="0">
                <a:latin typeface="+mj-ea"/>
                <a:ea typeface="+mj-ea"/>
              </a:rPr>
              <a:t>【</a:t>
            </a:r>
            <a:r>
              <a:rPr lang="ja-JP" altLang="en-US" sz="1800" dirty="0">
                <a:latin typeface="+mj-ea"/>
                <a:ea typeface="+mj-ea"/>
              </a:rPr>
              <a:t>そのまま読む</a:t>
            </a:r>
            <a:r>
              <a:rPr lang="en-US" altLang="ja-JP" sz="1800" dirty="0">
                <a:latin typeface="+mj-ea"/>
                <a:ea typeface="+mj-ea"/>
              </a:rPr>
              <a:t>】</a:t>
            </a:r>
            <a:endParaRPr lang="ja-JP" altLang="en-US" sz="1800" dirty="0">
              <a:latin typeface="+mj-ea"/>
              <a:ea typeface="+mj-ea"/>
            </a:endParaRPr>
          </a:p>
          <a:p>
            <a:r>
              <a:rPr lang="ja-JP" altLang="en-US" sz="1800" dirty="0">
                <a:latin typeface="+mj-ea"/>
                <a:ea typeface="+mj-ea"/>
              </a:rPr>
              <a:t>英語表記もそのまま書いておきます。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38829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そのまま読む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  <a:r>
              <a:rPr lang="ja-JP" altLang="en-US" sz="2000" dirty="0">
                <a:latin typeface="+mj-ea"/>
                <a:ea typeface="+mj-ea"/>
              </a:rPr>
              <a:t>と</a:t>
            </a:r>
            <a:r>
              <a:rPr lang="en-US" altLang="ja-JP" sz="2000" dirty="0">
                <a:latin typeface="+mj-ea"/>
                <a:ea typeface="+mj-ea"/>
              </a:rPr>
              <a:t>【CLICK】</a:t>
            </a:r>
            <a:r>
              <a:rPr lang="ja-JP" altLang="en-US" sz="2000" dirty="0">
                <a:latin typeface="+mj-ea"/>
                <a:ea typeface="+mj-ea"/>
              </a:rPr>
              <a:t>を繰り返す。</a:t>
            </a:r>
            <a:endParaRPr lang="en-US" altLang="ja-JP" sz="2000" dirty="0">
              <a:latin typeface="+mj-ea"/>
              <a:ea typeface="+mj-ea"/>
            </a:endParaRPr>
          </a:p>
          <a:p>
            <a:endParaRPr lang="ja-JP" altLang="en-US" sz="20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30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145701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ja-JP" altLang="en-US" sz="2000" dirty="0">
                <a:latin typeface="+mj-ea"/>
                <a:ea typeface="+mj-ea"/>
              </a:rPr>
              <a:t>先ほどの代入を繰り返すとこうなります。</a:t>
            </a:r>
          </a:p>
          <a:p>
            <a:r>
              <a:rPr lang="en-US" altLang="ja-JP" sz="2000" dirty="0">
                <a:latin typeface="+mj-ea"/>
                <a:ea typeface="+mj-ea"/>
              </a:rPr>
              <a:t>【CLICK】</a:t>
            </a:r>
            <a:endParaRPr lang="ja-JP" altLang="en-US" sz="2000" dirty="0">
              <a:latin typeface="+mj-ea"/>
              <a:ea typeface="+mj-ea"/>
            </a:endParaRPr>
          </a:p>
          <a:p>
            <a:r>
              <a:rPr lang="ja-JP" altLang="en-US" sz="2000" dirty="0">
                <a:latin typeface="+mj-ea"/>
                <a:ea typeface="+mj-ea"/>
              </a:rPr>
              <a:t>江戸時代のテクニックの零約術を使います。</a:t>
            </a:r>
          </a:p>
          <a:p>
            <a:r>
              <a:rPr lang="ja-JP" altLang="en-US" sz="2000" dirty="0">
                <a:latin typeface="+mj-ea"/>
                <a:ea typeface="+mj-ea"/>
              </a:rPr>
              <a:t>・・・は、０に近いので、０としてしまいます。</a:t>
            </a:r>
          </a:p>
          <a:p>
            <a:r>
              <a:rPr lang="en-US" altLang="ja-JP" sz="2000" dirty="0">
                <a:latin typeface="+mj-ea"/>
                <a:ea typeface="+mj-ea"/>
              </a:rPr>
              <a:t>【CLICK】</a:t>
            </a:r>
            <a:endParaRPr lang="ja-JP" altLang="en-US" sz="2000" dirty="0">
              <a:latin typeface="+mj-ea"/>
              <a:ea typeface="+mj-ea"/>
            </a:endParaRPr>
          </a:p>
          <a:p>
            <a:r>
              <a:rPr lang="ja-JP" altLang="en-US" sz="2000" dirty="0">
                <a:latin typeface="+mj-ea"/>
                <a:ea typeface="+mj-ea"/>
              </a:rPr>
              <a:t>と、ここを０にすると・・・</a:t>
            </a:r>
          </a:p>
          <a:p>
            <a:r>
              <a:rPr lang="en-US" altLang="ja-JP" sz="2000" dirty="0">
                <a:latin typeface="+mj-ea"/>
                <a:ea typeface="+mj-ea"/>
              </a:rPr>
              <a:t>【CLICK】</a:t>
            </a:r>
          </a:p>
          <a:p>
            <a:r>
              <a:rPr lang="en-US" altLang="ja-JP" sz="2000" dirty="0">
                <a:latin typeface="+mj-ea"/>
                <a:ea typeface="+mj-ea"/>
              </a:rPr>
              <a:t>X</a:t>
            </a:r>
            <a:r>
              <a:rPr lang="ja-JP" altLang="en-US" sz="2000" dirty="0">
                <a:latin typeface="+mj-ea"/>
                <a:ea typeface="+mj-ea"/>
              </a:rPr>
              <a:t>の値はこうなり、分数を計算し、</a:t>
            </a:r>
            <a:r>
              <a:rPr lang="en-US" altLang="ja-JP" sz="2000" dirty="0">
                <a:latin typeface="+mj-ea"/>
                <a:ea typeface="+mj-ea"/>
              </a:rPr>
              <a:t>682</a:t>
            </a:r>
            <a:r>
              <a:rPr lang="ja-JP" altLang="en-US" sz="2000" dirty="0">
                <a:latin typeface="+mj-ea"/>
                <a:ea typeface="+mj-ea"/>
              </a:rPr>
              <a:t>と</a:t>
            </a:r>
            <a:r>
              <a:rPr lang="en-US" altLang="ja-JP" sz="2000" dirty="0">
                <a:latin typeface="+mj-ea"/>
                <a:ea typeface="+mj-ea"/>
              </a:rPr>
              <a:t>305</a:t>
            </a:r>
            <a:r>
              <a:rPr lang="ja-JP" altLang="en-US" sz="2000" dirty="0">
                <a:latin typeface="+mj-ea"/>
                <a:ea typeface="+mj-ea"/>
              </a:rPr>
              <a:t>が得られます。</a:t>
            </a:r>
          </a:p>
          <a:p>
            <a:r>
              <a:rPr lang="ja-JP" altLang="en-US" sz="2000" dirty="0">
                <a:latin typeface="+mj-ea"/>
                <a:ea typeface="+mj-ea"/>
              </a:rPr>
              <a:t>こうして、大きな２つの数を得ることが出来ました。</a:t>
            </a:r>
          </a:p>
          <a:p>
            <a:endParaRPr lang="ja-JP" altLang="en-US" sz="20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31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096244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そのまま読む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  <a:endParaRPr lang="ja-JP" altLang="en-US" sz="20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32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39511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そのまま読む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  <a:endParaRPr lang="ja-JP" altLang="en-US" sz="20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33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191169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100" dirty="0"/>
              <a:t>【</a:t>
            </a:r>
            <a:r>
              <a:rPr lang="ja-JP" altLang="en-US" sz="2100" dirty="0"/>
              <a:t>無音</a:t>
            </a:r>
            <a:r>
              <a:rPr lang="en-US" altLang="ja-JP" sz="2100" dirty="0"/>
              <a:t>】</a:t>
            </a:r>
            <a:endParaRPr lang="ja-JP" altLang="en-US" sz="21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34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191169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ja-JP" altLang="en-US" sz="2000" dirty="0">
                <a:latin typeface="+mj-ea"/>
                <a:ea typeface="+mj-ea"/>
              </a:rPr>
              <a:t>さて、ここからが、本当の主題</a:t>
            </a:r>
          </a:p>
          <a:p>
            <a:r>
              <a:rPr lang="ja-JP" altLang="en-US" sz="2000" dirty="0">
                <a:latin typeface="+mj-ea"/>
                <a:ea typeface="+mj-ea"/>
              </a:rPr>
              <a:t>「数学的ビーズ編み」がはじまります。</a:t>
            </a:r>
          </a:p>
          <a:p>
            <a:r>
              <a:rPr lang="ja-JP" altLang="en-US" sz="2000" dirty="0">
                <a:latin typeface="+mj-ea"/>
                <a:ea typeface="+mj-ea"/>
              </a:rPr>
              <a:t>これから紹介するこの私の仕事は、数学と言って良いのでしょうか。それもと、趣味というなのでしょうか？</a:t>
            </a:r>
            <a:endParaRPr lang="en-US" altLang="ja-JP" sz="2000" dirty="0">
              <a:latin typeface="+mj-ea"/>
              <a:ea typeface="+mj-ea"/>
            </a:endParaRPr>
          </a:p>
          <a:p>
            <a:r>
              <a:rPr lang="ja-JP" altLang="en-US" sz="2000" dirty="0">
                <a:latin typeface="+mj-ea"/>
                <a:ea typeface="+mj-ea"/>
              </a:rPr>
              <a:t>では、始めます。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35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142518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366" indent="-309371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486" indent="-24749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482" indent="-24749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476" indent="-24749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471" indent="-24749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7465" indent="-24749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2460" indent="-24749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7454" indent="-24749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69A48FA-39C3-4B5C-B908-3BB89FDB8EEF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36</a:t>
            </a:fld>
            <a:endParaRPr lang="en-US" altLang="ja-JP">
              <a:ea typeface="ＭＳ Ｐゴシック" pitchFamily="50" charset="-128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3" y="4860687"/>
            <a:ext cx="5206153" cy="4605576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ja-JP" altLang="en-US" sz="2000" dirty="0">
                <a:latin typeface="+mj-ea"/>
                <a:ea typeface="+mj-ea"/>
              </a:rPr>
              <a:t>右端の模型が、今考えていた３０個の球の問題の模型です。</a:t>
            </a:r>
          </a:p>
          <a:p>
            <a:pPr eaLnBrk="1" hangingPunct="1"/>
            <a:r>
              <a:rPr lang="ja-JP" altLang="en-US" sz="2000" dirty="0">
                <a:latin typeface="+mj-ea"/>
                <a:ea typeface="+mj-ea"/>
              </a:rPr>
              <a:t>木球の個数を減らして模型を作れます。</a:t>
            </a:r>
          </a:p>
          <a:p>
            <a:pPr eaLnBrk="1" hangingPunct="1"/>
            <a:r>
              <a:rPr lang="ja-JP" altLang="en-US" sz="2000" dirty="0">
                <a:latin typeface="+mj-ea"/>
                <a:ea typeface="+mj-ea"/>
              </a:rPr>
              <a:t>簡単ですね。</a:t>
            </a:r>
            <a:endParaRPr lang="en-US" altLang="ja-JP" sz="2000" dirty="0">
              <a:latin typeface="+mj-ea"/>
              <a:ea typeface="+mj-ea"/>
            </a:endParaRPr>
          </a:p>
          <a:p>
            <a:pPr eaLnBrk="1" hangingPunct="1"/>
            <a:endParaRPr lang="en-US" altLang="ja-JP" sz="2000" dirty="0">
              <a:latin typeface="+mj-ea"/>
              <a:ea typeface="+mj-ea"/>
            </a:endParaRPr>
          </a:p>
          <a:p>
            <a:pPr eaLnBrk="1" hangingPunct="1"/>
            <a:endParaRPr lang="ja-JP" altLang="ja-JP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655937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366" indent="-309371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486" indent="-24749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482" indent="-24749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476" indent="-24749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471" indent="-24749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7465" indent="-24749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2460" indent="-24749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7454" indent="-24749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151B54E-3929-4868-B1FA-9440975A40D6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37</a:t>
            </a:fld>
            <a:endParaRPr lang="en-US" altLang="ja-JP">
              <a:ea typeface="ＭＳ Ｐゴシック" pitchFamily="50" charset="-128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ja-JP" altLang="en-US" sz="2000" dirty="0">
                <a:latin typeface="+mj-ea"/>
                <a:ea typeface="+mj-ea"/>
              </a:rPr>
              <a:t>個数を、３０個から、９０個、１２０個と増やしても簡単でした。</a:t>
            </a:r>
            <a:endParaRPr lang="en-US" altLang="ja-JP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540063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366" indent="-309371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486" indent="-24749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482" indent="-24749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476" indent="-24749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471" indent="-24749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7465" indent="-24749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2460" indent="-24749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7454" indent="-24749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617AE71-735E-4496-B740-A732838B057E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38</a:t>
            </a:fld>
            <a:endParaRPr lang="en-US" altLang="ja-JP">
              <a:ea typeface="ＭＳ Ｐゴシック" pitchFamily="50" charset="-128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ja-JP" altLang="en-US" sz="2000" dirty="0">
                <a:latin typeface="+mj-ea"/>
                <a:ea typeface="+mj-ea"/>
              </a:rPr>
              <a:t>続けると、２１０個、２７０個となります。</a:t>
            </a:r>
          </a:p>
          <a:p>
            <a:pPr eaLnBrk="1" hangingPunct="1"/>
            <a:endParaRPr lang="ja-JP" altLang="ja-JP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677095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500" indent="-309423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695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773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851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928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8006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3085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8162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02CB203D-18FF-4832-9E21-D6C745A27B58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39</a:t>
            </a:fld>
            <a:endParaRPr lang="en-US" altLang="ja-JP">
              <a:ea typeface="ＭＳ Ｐゴシック" pitchFamily="50" charset="-128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ja-JP" altLang="en-US" sz="2000" dirty="0">
                <a:latin typeface="+mj-ea"/>
                <a:ea typeface="+mj-ea"/>
              </a:rPr>
              <a:t>直線的な立体構造も作れます。</a:t>
            </a:r>
          </a:p>
          <a:p>
            <a:pPr eaLnBrk="1" hangingPunct="1"/>
            <a:r>
              <a:rPr lang="en-US" altLang="ja-JP" sz="2000" dirty="0">
                <a:latin typeface="+mj-ea"/>
                <a:ea typeface="+mj-ea"/>
              </a:rPr>
              <a:t>【CLICK】</a:t>
            </a:r>
            <a:endParaRPr lang="ja-JP" altLang="en-US" sz="2000" dirty="0">
              <a:latin typeface="+mj-ea"/>
              <a:ea typeface="+mj-ea"/>
            </a:endParaRPr>
          </a:p>
          <a:p>
            <a:pPr eaLnBrk="1" hangingPunct="1"/>
            <a:r>
              <a:rPr lang="ja-JP" altLang="en-US" sz="2000" dirty="0">
                <a:latin typeface="+mj-ea"/>
                <a:ea typeface="+mj-ea"/>
              </a:rPr>
              <a:t>簡単です。</a:t>
            </a:r>
            <a:endParaRPr lang="ja-JP" altLang="ja-JP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558077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1800" dirty="0">
                <a:latin typeface="+mj-ea"/>
                <a:ea typeface="+mj-ea"/>
              </a:rPr>
              <a:t>【</a:t>
            </a:r>
            <a:r>
              <a:rPr lang="ja-JP" altLang="en-US" sz="1800" dirty="0">
                <a:latin typeface="+mj-ea"/>
                <a:ea typeface="+mj-ea"/>
              </a:rPr>
              <a:t>そのまま読む</a:t>
            </a:r>
            <a:r>
              <a:rPr lang="en-US" altLang="ja-JP" sz="1800" dirty="0">
                <a:latin typeface="+mj-ea"/>
                <a:ea typeface="+mj-ea"/>
              </a:rPr>
              <a:t>】</a:t>
            </a:r>
            <a:endParaRPr lang="ja-JP" altLang="en-US" sz="1800" dirty="0">
              <a:latin typeface="+mj-ea"/>
              <a:ea typeface="+mj-ea"/>
            </a:endParaRPr>
          </a:p>
          <a:p>
            <a:endParaRPr lang="ja-JP" altLang="en-US" sz="18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665022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500" indent="-309423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695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773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851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928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8006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3085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8162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F92EB47-CC64-4410-BBD4-FEA655CC3519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40</a:t>
            </a:fld>
            <a:endParaRPr lang="en-US" altLang="ja-JP">
              <a:ea typeface="ＭＳ Ｐゴシック" pitchFamily="50" charset="-128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ja-JP" altLang="en-US" sz="2000" dirty="0">
                <a:latin typeface="+mj-ea"/>
                <a:ea typeface="+mj-ea"/>
              </a:rPr>
              <a:t>３次元構造が作りたくなり、らせん形を作りました。</a:t>
            </a:r>
            <a:endParaRPr lang="ja-JP" altLang="ja-JP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33630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500" indent="-309423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695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773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851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928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8006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3085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8162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2F165F7-ECE1-4BB3-A440-A8488605166A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41</a:t>
            </a:fld>
            <a:endParaRPr lang="en-US" altLang="ja-JP">
              <a:ea typeface="ＭＳ Ｐゴシック" pitchFamily="50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ja-JP" altLang="en-US" sz="2000" dirty="0">
                <a:latin typeface="+mj-ea"/>
                <a:ea typeface="+mj-ea"/>
              </a:rPr>
              <a:t>途中で枝分かれしたモノを作りたくなりました。Ｙの字形の構造も簡単でした。</a:t>
            </a:r>
            <a:endParaRPr lang="ja-JP" altLang="ja-JP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30493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500" indent="-309423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695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773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851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928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8006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3085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8162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812422E-EB08-44EA-BA8A-4450FC089D74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42</a:t>
            </a:fld>
            <a:endParaRPr lang="en-US" altLang="ja-JP">
              <a:ea typeface="ＭＳ Ｐゴシック" pitchFamily="50" charset="-128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ja-JP" altLang="en-US" sz="2000" dirty="0">
                <a:latin typeface="+mj-ea"/>
                <a:ea typeface="+mj-ea"/>
              </a:rPr>
              <a:t>次は、リング構造も考えました。</a:t>
            </a:r>
          </a:p>
          <a:p>
            <a:pPr eaLnBrk="1" hangingPunct="1"/>
            <a:r>
              <a:rPr lang="ja-JP" altLang="en-US" sz="2000" dirty="0">
                <a:latin typeface="+mj-ea"/>
                <a:ea typeface="+mj-ea"/>
              </a:rPr>
              <a:t>これは１９９５年の夏頃でした。</a:t>
            </a:r>
          </a:p>
          <a:p>
            <a:pPr eaLnBrk="1" hangingPunct="1"/>
            <a:endParaRPr lang="ja-JP" altLang="ja-JP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5928162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kumimoji="1" lang="ja-JP" altLang="en-US" sz="2000" dirty="0">
                <a:latin typeface="+mj-ea"/>
                <a:ea typeface="+mj-ea"/>
              </a:rPr>
              <a:t>その後、いろいろなタイプのリング構造も作れるようになりました。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43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134201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ja-JP" altLang="en-US" sz="2000" dirty="0">
                <a:latin typeface="+mj-ea"/>
                <a:ea typeface="+mj-ea"/>
              </a:rPr>
              <a:t>小さなリングを作りたくなり、作ってみました。</a:t>
            </a:r>
          </a:p>
          <a:p>
            <a:r>
              <a:rPr lang="ja-JP" altLang="en-US" sz="2000" dirty="0">
                <a:latin typeface="+mj-ea"/>
                <a:ea typeface="+mj-ea"/>
              </a:rPr>
              <a:t>私の指の太さに問題があるようで、・・・。</a:t>
            </a:r>
          </a:p>
          <a:p>
            <a:r>
              <a:rPr lang="ja-JP" altLang="en-US" sz="2000" dirty="0">
                <a:latin typeface="+mj-ea"/>
                <a:ea typeface="+mj-ea"/>
              </a:rPr>
              <a:t>少し、難しかったです。</a:t>
            </a:r>
          </a:p>
          <a:p>
            <a:endParaRPr lang="ja-JP" altLang="en-US" sz="20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44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495705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500" indent="-309423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695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773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851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928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8006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3085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8162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C5C8AAB-331E-4B13-A45B-A2A78449BB10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45</a:t>
            </a:fld>
            <a:endParaRPr lang="en-US" altLang="ja-JP">
              <a:ea typeface="ＭＳ Ｐゴシック" pitchFamily="50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ja-JP" altLang="en-US" sz="2000" dirty="0">
                <a:latin typeface="+mj-ea"/>
                <a:ea typeface="+mj-ea"/>
              </a:rPr>
              <a:t>綺麗なリングを作って見たくなり、紅珊瑚を使ってみました。</a:t>
            </a:r>
          </a:p>
          <a:p>
            <a:pPr eaLnBrk="1" hangingPunct="1"/>
            <a:r>
              <a:rPr lang="ja-JP" altLang="en-US" sz="2000" dirty="0">
                <a:latin typeface="+mj-ea"/>
                <a:ea typeface="+mj-ea"/>
              </a:rPr>
              <a:t>美しい輪が完成しました。</a:t>
            </a:r>
            <a:endParaRPr lang="ja-JP" altLang="ja-JP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1407435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kumimoji="1" lang="ja-JP" altLang="en-US" sz="2000" dirty="0">
                <a:latin typeface="+mj-ea"/>
                <a:ea typeface="+mj-ea"/>
              </a:rPr>
              <a:t>お互いに絡み合った、３色のリング構造も綺麗にできあがりました。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46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279834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kumimoji="1" lang="en-US" altLang="ja-JP" sz="2000" dirty="0">
                <a:latin typeface="+mj-ea"/>
                <a:ea typeface="+mj-ea"/>
              </a:rPr>
              <a:t>【</a:t>
            </a:r>
            <a:r>
              <a:rPr kumimoji="1" lang="ja-JP" altLang="en-US" sz="2000" dirty="0">
                <a:latin typeface="+mj-ea"/>
                <a:ea typeface="+mj-ea"/>
              </a:rPr>
              <a:t>そのまま読む</a:t>
            </a:r>
            <a:r>
              <a:rPr kumimoji="1" lang="en-US" altLang="ja-JP" sz="2000" dirty="0">
                <a:latin typeface="+mj-ea"/>
                <a:ea typeface="+mj-ea"/>
              </a:rPr>
              <a:t>】</a:t>
            </a:r>
            <a:endParaRPr kumimoji="1" lang="ja-JP" altLang="en-US" sz="20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47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129839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500" indent="-309423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695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773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851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928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8006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3085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8162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ADA4346-1EB4-42BA-8601-34D201D4248F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48</a:t>
            </a:fld>
            <a:endParaRPr lang="en-US" altLang="ja-JP">
              <a:ea typeface="ＭＳ Ｐゴシック" pitchFamily="50" charset="-128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そのまま読む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  <a:endParaRPr lang="ja-JP" altLang="ja-JP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717650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500" indent="-309423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695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773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851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928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8006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3085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8162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855D931-156B-478F-9EA7-9F30F16B5933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49</a:t>
            </a:fld>
            <a:endParaRPr lang="en-US" altLang="ja-JP">
              <a:ea typeface="ＭＳ Ｐゴシック" pitchFamily="50" charset="-128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そのまま読む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  <a:endParaRPr lang="ja-JP" altLang="ja-JP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88369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そのまま読む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  <a:endParaRPr lang="ja-JP" altLang="en-US" sz="2000" dirty="0">
              <a:latin typeface="+mj-ea"/>
              <a:ea typeface="+mj-ea"/>
            </a:endParaRPr>
          </a:p>
          <a:p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少し、間をとる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  <a:endParaRPr lang="ja-JP" altLang="en-US" sz="2000" dirty="0">
              <a:latin typeface="+mj-ea"/>
              <a:ea typeface="+mj-ea"/>
            </a:endParaRPr>
          </a:p>
          <a:p>
            <a:r>
              <a:rPr lang="ja-JP" altLang="en-US" sz="2000" dirty="0">
                <a:latin typeface="+mj-ea"/>
                <a:ea typeface="+mj-ea"/>
              </a:rPr>
              <a:t>この問題は、今日の主題ではないので、答えを見せます。</a:t>
            </a:r>
          </a:p>
          <a:p>
            <a:r>
              <a:rPr lang="en-US" altLang="ja-JP" sz="2000" dirty="0">
                <a:latin typeface="+mj-ea"/>
                <a:ea typeface="+mj-ea"/>
              </a:rPr>
              <a:t>【CLICK】</a:t>
            </a:r>
            <a:endParaRPr lang="ja-JP" altLang="en-US" sz="2000" dirty="0">
              <a:latin typeface="+mj-ea"/>
              <a:ea typeface="+mj-ea"/>
            </a:endParaRPr>
          </a:p>
          <a:p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数式を読む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  <a:endParaRPr lang="ja-JP" altLang="en-US" sz="2000" dirty="0">
              <a:latin typeface="+mj-ea"/>
              <a:ea typeface="+mj-ea"/>
            </a:endParaRPr>
          </a:p>
          <a:p>
            <a:endParaRPr lang="ja-JP" altLang="en-US" sz="2000" dirty="0">
              <a:latin typeface="+mj-ea"/>
              <a:ea typeface="+mj-ea"/>
            </a:endParaRPr>
          </a:p>
          <a:p>
            <a:endParaRPr lang="ja-JP" altLang="en-US" sz="2000" dirty="0">
              <a:latin typeface="+mj-ea"/>
              <a:ea typeface="+mj-ea"/>
            </a:endParaRPr>
          </a:p>
          <a:p>
            <a:endParaRPr lang="ja-JP" altLang="en-US" sz="20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5</a:t>
            </a:fld>
            <a:endParaRPr lang="en-US" altLang="ja-JP"/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3884"/>
              </p:ext>
            </p:extLst>
          </p:nvPr>
        </p:nvGraphicFramePr>
        <p:xfrm>
          <a:off x="5534877" y="2635616"/>
          <a:ext cx="281094" cy="4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66400" imgH="431640" progId="Equation.DSMT4">
                  <p:embed/>
                </p:oleObj>
              </mc:Choice>
              <mc:Fallback>
                <p:oleObj name="Equation" r:id="rId3" imgW="266400" imgH="431640" progId="Equation.DSMT4">
                  <p:embed/>
                  <p:pic>
                    <p:nvPicPr>
                      <p:cNvPr id="5" name="オブジェクト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34877" y="2635616"/>
                        <a:ext cx="281094" cy="447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98568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50</a:t>
            </a:fld>
            <a:endParaRPr lang="en-US" altLang="ja-JP"/>
          </a:p>
        </p:txBody>
      </p:sp>
      <p:sp>
        <p:nvSpPr>
          <p:cNvPr id="5" name="ノート プレースホルダー 2">
            <a:extLst>
              <a:ext uri="{FF2B5EF4-FFF2-40B4-BE49-F238E27FC236}">
                <a16:creationId xmlns:a16="http://schemas.microsoft.com/office/drawing/2014/main" id="{22866674-3599-4398-ACD3-2E8E6612F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6151" y="4860925"/>
            <a:ext cx="5207000" cy="4605338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無音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</a:p>
          <a:p>
            <a:endParaRPr lang="en-US" altLang="ja-JP" sz="2000" dirty="0">
              <a:latin typeface="+mj-ea"/>
              <a:ea typeface="+mj-ea"/>
            </a:endParaRPr>
          </a:p>
          <a:p>
            <a:endParaRPr lang="en-US" altLang="ja-JP" sz="2000" dirty="0">
              <a:latin typeface="+mj-ea"/>
              <a:ea typeface="+mj-ea"/>
            </a:endParaRPr>
          </a:p>
          <a:p>
            <a:endParaRPr lang="en-US" altLang="ja-JP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941790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500" indent="-309423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695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773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851" indent="-247539" eaLnBrk="0" hangingPunct="0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928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8006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3085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8162" indent="-247539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05447258-E799-47C1-ADE3-8B7108F64D5D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51</a:t>
            </a:fld>
            <a:endParaRPr lang="en-US" altLang="ja-JP">
              <a:ea typeface="ＭＳ Ｐゴシック" pitchFamily="50" charset="-128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そのまま読む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  <a:endParaRPr lang="ja-JP" altLang="ja-JP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661708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366" indent="-309371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486" indent="-24749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482" indent="-24749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476" indent="-24749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471" indent="-24749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7465" indent="-24749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2460" indent="-24749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7454" indent="-24749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5B55D45E-5EF3-4D26-BC68-4EDC61F6C509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52</a:t>
            </a:fld>
            <a:endParaRPr lang="en-US" altLang="ja-JP">
              <a:ea typeface="ＭＳ Ｐゴシック" pitchFamily="50" charset="-128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ノート プレースホルダー 2">
            <a:extLst>
              <a:ext uri="{FF2B5EF4-FFF2-40B4-BE49-F238E27FC236}">
                <a16:creationId xmlns:a16="http://schemas.microsoft.com/office/drawing/2014/main" id="{C2BEDF8E-B4AE-4A7E-B45A-41E15F9B3DCC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946151" y="4860925"/>
            <a:ext cx="5207000" cy="460533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998" tIns="49500" rIns="98998" bIns="495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3000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  <a:cs typeface="+mn-cs"/>
              </a:defRPr>
            </a:lvl1pPr>
            <a:lvl2pPr marL="457200" algn="l" rtl="0" eaLnBrk="0" fontAlgn="base" hangingPunct="0">
              <a:spcBef>
                <a:spcPct val="3000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  <a:cs typeface="+mn-cs"/>
              </a:defRPr>
            </a:lvl2pPr>
            <a:lvl3pPr marL="914400" algn="l" rtl="0" eaLnBrk="0" fontAlgn="base" hangingPunct="0">
              <a:spcBef>
                <a:spcPct val="3000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  <a:cs typeface="+mn-cs"/>
              </a:defRPr>
            </a:lvl3pPr>
            <a:lvl4pPr marL="1371600" algn="l" rtl="0" eaLnBrk="0" fontAlgn="base" hangingPunct="0">
              <a:spcBef>
                <a:spcPct val="3000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  <a:cs typeface="+mn-cs"/>
              </a:defRPr>
            </a:lvl4pPr>
            <a:lvl5pPr marL="1828800" algn="l" rtl="0" eaLnBrk="0" fontAlgn="base" hangingPunct="0">
              <a:spcBef>
                <a:spcPct val="3000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  <a:cs typeface="+mn-cs"/>
              </a:defRPr>
            </a:lvl5pPr>
            <a:lvl6pPr marL="2286000" algn="l" defTabSz="914400" rtl="0" eaLnBrk="1" latinLnBrk="0" hangingPunct="1"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そのまま読む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</a:p>
          <a:p>
            <a:endParaRPr lang="en-US" altLang="ja-JP" sz="2000" dirty="0">
              <a:latin typeface="+mj-ea"/>
              <a:ea typeface="+mj-ea"/>
            </a:endParaRPr>
          </a:p>
          <a:p>
            <a:endParaRPr lang="en-US" altLang="ja-JP" sz="2000" dirty="0">
              <a:latin typeface="+mj-ea"/>
              <a:ea typeface="+mj-ea"/>
            </a:endParaRPr>
          </a:p>
          <a:p>
            <a:endParaRPr lang="en-US" altLang="ja-JP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7108189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53</a:t>
            </a:fld>
            <a:endParaRPr lang="en-US" altLang="ja-JP"/>
          </a:p>
        </p:txBody>
      </p:sp>
      <p:sp>
        <p:nvSpPr>
          <p:cNvPr id="5" name="ノート プレースホルダー 2">
            <a:extLst>
              <a:ext uri="{FF2B5EF4-FFF2-40B4-BE49-F238E27FC236}">
                <a16:creationId xmlns:a16="http://schemas.microsoft.com/office/drawing/2014/main" id="{28933C41-0AEB-412D-A922-D95CB2BBD39B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946151" y="4860925"/>
            <a:ext cx="5207000" cy="460533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998" tIns="49500" rIns="98998" bIns="495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3000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  <a:cs typeface="+mn-cs"/>
              </a:defRPr>
            </a:lvl1pPr>
            <a:lvl2pPr marL="457200" algn="l" rtl="0" eaLnBrk="0" fontAlgn="base" hangingPunct="0">
              <a:spcBef>
                <a:spcPct val="3000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  <a:cs typeface="+mn-cs"/>
              </a:defRPr>
            </a:lvl2pPr>
            <a:lvl3pPr marL="914400" algn="l" rtl="0" eaLnBrk="0" fontAlgn="base" hangingPunct="0">
              <a:spcBef>
                <a:spcPct val="3000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  <a:cs typeface="+mn-cs"/>
              </a:defRPr>
            </a:lvl3pPr>
            <a:lvl4pPr marL="1371600" algn="l" rtl="0" eaLnBrk="0" fontAlgn="base" hangingPunct="0">
              <a:spcBef>
                <a:spcPct val="3000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  <a:cs typeface="+mn-cs"/>
              </a:defRPr>
            </a:lvl4pPr>
            <a:lvl5pPr marL="1828800" algn="l" rtl="0" eaLnBrk="0" fontAlgn="base" hangingPunct="0">
              <a:spcBef>
                <a:spcPct val="3000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  <a:cs typeface="+mn-cs"/>
              </a:defRPr>
            </a:lvl5pPr>
            <a:lvl6pPr marL="2286000" algn="l" defTabSz="914400" rtl="0" eaLnBrk="1" latinLnBrk="0" hangingPunct="1"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無音</a:t>
            </a:r>
            <a:r>
              <a:rPr lang="en-US" altLang="ja-JP" sz="2000" dirty="0">
                <a:latin typeface="+mj-ea"/>
                <a:ea typeface="+mj-ea"/>
              </a:rPr>
              <a:t>】【CLICK】</a:t>
            </a:r>
            <a:endParaRPr lang="ja-JP" altLang="en-US" sz="2000" dirty="0">
              <a:latin typeface="+mj-ea"/>
              <a:ea typeface="+mj-ea"/>
            </a:endParaRPr>
          </a:p>
          <a:p>
            <a:endParaRPr lang="en-US" altLang="ja-JP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49180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無音</a:t>
            </a:r>
            <a:r>
              <a:rPr lang="en-US" altLang="ja-JP" sz="2000" dirty="0">
                <a:latin typeface="+mj-ea"/>
                <a:ea typeface="+mj-ea"/>
              </a:rPr>
              <a:t>】【CLICK】</a:t>
            </a:r>
            <a:endParaRPr lang="ja-JP" altLang="en-US" sz="20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54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0517553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無音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  <a:endParaRPr lang="ja-JP" altLang="en-US" sz="20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55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3503846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56</a:t>
            </a:fld>
            <a:endParaRPr lang="en-US" altLang="ja-JP"/>
          </a:p>
        </p:txBody>
      </p:sp>
      <p:sp>
        <p:nvSpPr>
          <p:cNvPr id="5" name="ノート プレースホルダー 2">
            <a:extLst>
              <a:ext uri="{FF2B5EF4-FFF2-40B4-BE49-F238E27FC236}">
                <a16:creationId xmlns:a16="http://schemas.microsoft.com/office/drawing/2014/main" id="{7797CD4F-78A5-41B0-A142-FE800F7F3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6151" y="4860925"/>
            <a:ext cx="5207000" cy="4605338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無音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  <a:endParaRPr lang="ja-JP" altLang="en-US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6959136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920170" y="4822473"/>
            <a:ext cx="5206153" cy="4605576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ja-JP" altLang="en-US" sz="2000" dirty="0">
                <a:latin typeface="+mj-ea"/>
                <a:ea typeface="+mj-ea"/>
              </a:rPr>
              <a:t>この写真は、壁紙用として作った写真です。</a:t>
            </a:r>
          </a:p>
          <a:p>
            <a:r>
              <a:rPr lang="ja-JP" altLang="en-US" sz="2000" dirty="0">
                <a:latin typeface="+mj-ea"/>
                <a:ea typeface="+mj-ea"/>
              </a:rPr>
              <a:t>このプレゼンの最初のページの壁紙として使っていました。</a:t>
            </a:r>
          </a:p>
          <a:p>
            <a:endParaRPr lang="ja-JP" altLang="en-US" sz="20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57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8462862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58</a:t>
            </a:fld>
            <a:endParaRPr lang="en-US" altLang="ja-JP"/>
          </a:p>
        </p:txBody>
      </p:sp>
      <p:sp>
        <p:nvSpPr>
          <p:cNvPr id="5" name="ノート プレースホルダー 2">
            <a:extLst>
              <a:ext uri="{FF2B5EF4-FFF2-40B4-BE49-F238E27FC236}">
                <a16:creationId xmlns:a16="http://schemas.microsoft.com/office/drawing/2014/main" id="{D4F7B5DE-8448-4E8D-927D-41F8E1EC2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6151" y="4860925"/>
            <a:ext cx="5207000" cy="4605338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ja-JP" altLang="en-US" sz="1800" dirty="0"/>
              <a:t>謹賀新年ならぬ、謹賀新世紀と書いた２００１年用の年賀状の写真です。</a:t>
            </a:r>
            <a:endParaRPr lang="en-US" altLang="ja-JP" sz="1800" dirty="0"/>
          </a:p>
          <a:p>
            <a:r>
              <a:rPr lang="en-US" altLang="ja-JP" sz="1800" dirty="0"/>
              <a:t>【CLICK】</a:t>
            </a:r>
            <a:endParaRPr lang="ja-JP" altLang="en-US" sz="1800" dirty="0"/>
          </a:p>
          <a:p>
            <a:r>
              <a:rPr lang="ja-JP" altLang="en-US" sz="1800" dirty="0"/>
              <a:t>私の２０００年の秋の頃の顔ですね。</a:t>
            </a:r>
          </a:p>
          <a:p>
            <a:endParaRPr lang="en-US" altLang="ja-JP" sz="1800" dirty="0"/>
          </a:p>
          <a:p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86710395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59</a:t>
            </a:fld>
            <a:endParaRPr lang="en-US" altLang="ja-JP"/>
          </a:p>
        </p:txBody>
      </p:sp>
      <p:sp>
        <p:nvSpPr>
          <p:cNvPr id="5" name="ノート プレースホルダー 2">
            <a:extLst>
              <a:ext uri="{FF2B5EF4-FFF2-40B4-BE49-F238E27FC236}">
                <a16:creationId xmlns:a16="http://schemas.microsoft.com/office/drawing/2014/main" id="{18145763-86E8-4E42-A839-1F293685E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6151" y="4860925"/>
            <a:ext cx="5207000" cy="4605338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無音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  <a:endParaRPr lang="ja-JP" altLang="en-US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835365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ja-JP" altLang="en-US" sz="2000" dirty="0">
                <a:latin typeface="+mj-ea"/>
                <a:ea typeface="+mj-ea"/>
              </a:rPr>
              <a:t>サイエンティフィック・アメリカンに掲載されていた他の問題の図です。</a:t>
            </a:r>
          </a:p>
          <a:p>
            <a:r>
              <a:rPr lang="ja-JP" altLang="en-US" sz="2000" dirty="0">
                <a:latin typeface="+mj-ea"/>
                <a:ea typeface="+mj-ea"/>
              </a:rPr>
              <a:t>とても、興味深い感じがしませんか。</a:t>
            </a:r>
          </a:p>
          <a:p>
            <a:r>
              <a:rPr lang="ja-JP" altLang="en-US" sz="2000" dirty="0">
                <a:latin typeface="+mj-ea"/>
                <a:ea typeface="+mj-ea"/>
              </a:rPr>
              <a:t>では、私のウエブ・サイトを少し覗いて見ましょう。</a:t>
            </a:r>
          </a:p>
          <a:p>
            <a:r>
              <a:rPr lang="en-US" altLang="ja-JP" sz="2000" dirty="0">
                <a:latin typeface="+mj-ea"/>
                <a:ea typeface="+mj-ea"/>
              </a:rPr>
              <a:t>【CLICK URL https://horibe.jp】</a:t>
            </a:r>
          </a:p>
          <a:p>
            <a:endParaRPr lang="ja-JP" altLang="en-US" sz="2000" dirty="0">
              <a:latin typeface="+mj-ea"/>
              <a:ea typeface="+mj-ea"/>
            </a:endParaRPr>
          </a:p>
          <a:p>
            <a:endParaRPr lang="ja-JP" altLang="en-US" sz="20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880345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60</a:t>
            </a:fld>
            <a:endParaRPr lang="en-US" altLang="ja-JP"/>
          </a:p>
        </p:txBody>
      </p:sp>
      <p:sp>
        <p:nvSpPr>
          <p:cNvPr id="5" name="ノート プレースホルダー 2">
            <a:extLst>
              <a:ext uri="{FF2B5EF4-FFF2-40B4-BE49-F238E27FC236}">
                <a16:creationId xmlns:a16="http://schemas.microsoft.com/office/drawing/2014/main" id="{382B51CE-CCF1-41F1-9398-2DE67D97D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6151" y="4860925"/>
            <a:ext cx="5207000" cy="4605338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無音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  <a:endParaRPr lang="ja-JP" altLang="en-US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5618067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61</a:t>
            </a:fld>
            <a:endParaRPr lang="en-US" altLang="ja-JP"/>
          </a:p>
        </p:txBody>
      </p:sp>
      <p:sp>
        <p:nvSpPr>
          <p:cNvPr id="5" name="ノート プレースホルダー 2">
            <a:extLst>
              <a:ext uri="{FF2B5EF4-FFF2-40B4-BE49-F238E27FC236}">
                <a16:creationId xmlns:a16="http://schemas.microsoft.com/office/drawing/2014/main" id="{71AE8C02-E545-4BBE-816D-01E097D17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6151" y="4860925"/>
            <a:ext cx="5207000" cy="4605338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無音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  <a:endParaRPr lang="ja-JP" altLang="en-US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0800903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62</a:t>
            </a:fld>
            <a:endParaRPr lang="en-US" altLang="ja-JP"/>
          </a:p>
        </p:txBody>
      </p:sp>
      <p:sp>
        <p:nvSpPr>
          <p:cNvPr id="5" name="ノート プレースホルダー 2">
            <a:extLst>
              <a:ext uri="{FF2B5EF4-FFF2-40B4-BE49-F238E27FC236}">
                <a16:creationId xmlns:a16="http://schemas.microsoft.com/office/drawing/2014/main" id="{697CD81C-2388-46ED-8E24-F7831E8D4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6151" y="4860925"/>
            <a:ext cx="5207000" cy="4605338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ja-JP" altLang="en-US" sz="2000" dirty="0">
                <a:latin typeface="+mj-ea"/>
                <a:ea typeface="+mj-ea"/>
              </a:rPr>
              <a:t>右ねじりと左ねじりの２種の（２，９）トーラス</a:t>
            </a:r>
            <a:r>
              <a:rPr lang="en-US" altLang="ja-JP" sz="2000" dirty="0">
                <a:latin typeface="+mj-ea"/>
                <a:ea typeface="+mj-ea"/>
              </a:rPr>
              <a:t>.</a:t>
            </a:r>
            <a:endParaRPr lang="ja-JP" altLang="en-US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3832067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kumimoji="1" lang="en-US" altLang="ja-JP" sz="2000" dirty="0">
                <a:latin typeface="+mj-ea"/>
                <a:ea typeface="+mj-ea"/>
              </a:rPr>
              <a:t>【</a:t>
            </a:r>
            <a:r>
              <a:rPr kumimoji="1" lang="ja-JP" altLang="en-US" sz="2000" dirty="0">
                <a:latin typeface="+mj-ea"/>
                <a:ea typeface="+mj-ea"/>
              </a:rPr>
              <a:t>無音</a:t>
            </a:r>
            <a:r>
              <a:rPr kumimoji="1" lang="en-US" altLang="ja-JP" sz="2000" dirty="0">
                <a:latin typeface="+mj-ea"/>
                <a:ea typeface="+mj-ea"/>
              </a:rPr>
              <a:t>】</a:t>
            </a:r>
            <a:endParaRPr kumimoji="1" lang="ja-JP" altLang="en-US" sz="20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63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6163967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804366" indent="-309371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237486" indent="-24749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732482" indent="-24749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227476" indent="-24749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722471" indent="-24749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3217465" indent="-24749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712460" indent="-24749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4207454" indent="-24749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9B3C9B8-9A6B-42A8-8C1A-AE79AA91EF36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64</a:t>
            </a:fld>
            <a:endParaRPr lang="en-US" altLang="ja-JP" dirty="0">
              <a:ea typeface="ＭＳ Ｐゴシック" pitchFamily="50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ノート プレースホルダー 2">
            <a:extLst>
              <a:ext uri="{FF2B5EF4-FFF2-40B4-BE49-F238E27FC236}">
                <a16:creationId xmlns:a16="http://schemas.microsoft.com/office/drawing/2014/main" id="{28011717-7E61-41BD-851E-472C1A0E2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6151" y="4860925"/>
            <a:ext cx="5207000" cy="4605338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そのまま読む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</a:p>
          <a:p>
            <a:endParaRPr lang="en-US" altLang="ja-JP" sz="2000" dirty="0">
              <a:latin typeface="+mj-ea"/>
              <a:ea typeface="+mj-ea"/>
            </a:endParaRPr>
          </a:p>
          <a:p>
            <a:endParaRPr lang="en-US" altLang="ja-JP" sz="2000" dirty="0">
              <a:latin typeface="+mj-ea"/>
              <a:ea typeface="+mj-ea"/>
            </a:endParaRPr>
          </a:p>
          <a:p>
            <a:endParaRPr lang="en-US" altLang="ja-JP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4741701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65</a:t>
            </a:fld>
            <a:endParaRPr lang="en-US" altLang="ja-JP"/>
          </a:p>
        </p:txBody>
      </p:sp>
      <p:sp>
        <p:nvSpPr>
          <p:cNvPr id="5" name="ノート プレースホルダー 2">
            <a:extLst>
              <a:ext uri="{FF2B5EF4-FFF2-40B4-BE49-F238E27FC236}">
                <a16:creationId xmlns:a16="http://schemas.microsoft.com/office/drawing/2014/main" id="{50E1B8B2-13DE-472F-AAF8-DF6A47C9F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6151" y="4860925"/>
            <a:ext cx="5207000" cy="4605338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ja-JP" altLang="en-US" sz="2000" dirty="0">
                <a:latin typeface="+mj-ea"/>
                <a:ea typeface="+mj-ea"/>
              </a:rPr>
              <a:t>編み方を説明するプリントです。</a:t>
            </a:r>
          </a:p>
          <a:p>
            <a:r>
              <a:rPr lang="ja-JP" altLang="en-US" sz="2000" dirty="0">
                <a:latin typeface="+mj-ea"/>
                <a:ea typeface="+mj-ea"/>
              </a:rPr>
              <a:t>リンクをクリックすると</a:t>
            </a:r>
            <a:r>
              <a:rPr lang="en-US" altLang="ja-JP" sz="2000" dirty="0">
                <a:latin typeface="+mj-ea"/>
                <a:ea typeface="+mj-ea"/>
              </a:rPr>
              <a:t>PDF</a:t>
            </a:r>
            <a:r>
              <a:rPr lang="ja-JP" altLang="en-US" sz="2000" dirty="0">
                <a:latin typeface="+mj-ea"/>
                <a:ea typeface="+mj-ea"/>
              </a:rPr>
              <a:t>が開きます。</a:t>
            </a:r>
          </a:p>
          <a:p>
            <a:endParaRPr lang="en-US" altLang="ja-JP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136289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66</a:t>
            </a:fld>
            <a:endParaRPr lang="en-US" altLang="ja-JP"/>
          </a:p>
        </p:txBody>
      </p:sp>
      <p:sp>
        <p:nvSpPr>
          <p:cNvPr id="5" name="ノート プレースホルダー 2">
            <a:extLst>
              <a:ext uri="{FF2B5EF4-FFF2-40B4-BE49-F238E27FC236}">
                <a16:creationId xmlns:a16="http://schemas.microsoft.com/office/drawing/2014/main" id="{8D3BB799-BB90-4554-B850-EAA7A33AD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6151" y="4860925"/>
            <a:ext cx="5207000" cy="4605338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ja-JP" altLang="en-US" sz="2000" dirty="0">
                <a:latin typeface="+mj-ea"/>
                <a:ea typeface="+mj-ea"/>
              </a:rPr>
              <a:t>ここからは、編み方を説明しています。</a:t>
            </a:r>
            <a:endParaRPr lang="en-US" altLang="ja-JP" sz="2000" dirty="0">
              <a:latin typeface="+mj-ea"/>
              <a:ea typeface="+mj-ea"/>
            </a:endParaRPr>
          </a:p>
          <a:p>
            <a:endParaRPr lang="en-US" altLang="ja-JP" sz="2000" dirty="0">
              <a:latin typeface="+mj-ea"/>
              <a:ea typeface="+mj-ea"/>
            </a:endParaRPr>
          </a:p>
          <a:p>
            <a:endParaRPr lang="en-US" altLang="ja-JP" sz="2000" dirty="0">
              <a:latin typeface="+mj-ea"/>
              <a:ea typeface="+mj-ea"/>
            </a:endParaRPr>
          </a:p>
          <a:p>
            <a:endParaRPr lang="en-US" altLang="ja-JP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4772367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endParaRPr kumimoji="1" lang="ja-JP" altLang="en-US" sz="200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67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8747926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endParaRPr kumimoji="1" lang="ja-JP" altLang="en-US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68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4344425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endParaRPr kumimoji="1" lang="ja-JP" altLang="en-US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69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73576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ja-JP" altLang="en-US" sz="2000" dirty="0">
                <a:latin typeface="+mj-ea"/>
                <a:ea typeface="+mj-ea"/>
              </a:rPr>
              <a:t>とても綺麗な算額ですね。</a:t>
            </a:r>
          </a:p>
          <a:p>
            <a:r>
              <a:rPr lang="ja-JP" altLang="en-US" sz="2000" dirty="0">
                <a:latin typeface="+mj-ea"/>
                <a:ea typeface="+mj-ea"/>
              </a:rPr>
              <a:t>近年復元された算額です。</a:t>
            </a:r>
          </a:p>
          <a:p>
            <a:r>
              <a:rPr lang="ja-JP" altLang="en-US" sz="2000" dirty="0">
                <a:latin typeface="+mj-ea"/>
                <a:ea typeface="+mj-ea"/>
              </a:rPr>
              <a:t>名古屋にある熱田神宮の宝物館にあります。</a:t>
            </a:r>
            <a:endParaRPr lang="en-US" altLang="ja-JP" sz="2000" dirty="0">
              <a:latin typeface="+mj-ea"/>
              <a:ea typeface="+mj-ea"/>
            </a:endParaRPr>
          </a:p>
          <a:p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そのまま読む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</a:p>
          <a:p>
            <a:r>
              <a:rPr lang="en-US" altLang="ja-JP" sz="2000" dirty="0">
                <a:latin typeface="+mj-ea"/>
                <a:ea typeface="+mj-ea"/>
              </a:rPr>
              <a:t>【CLICK】</a:t>
            </a:r>
          </a:p>
          <a:p>
            <a:r>
              <a:rPr lang="ja-JP" altLang="en-US" sz="2000" dirty="0">
                <a:latin typeface="+mj-ea"/>
                <a:ea typeface="+mj-ea"/>
              </a:rPr>
              <a:t>この部分は、問題が書かれています。</a:t>
            </a:r>
          </a:p>
          <a:p>
            <a:r>
              <a:rPr lang="en-US" altLang="ja-JP" sz="2000" dirty="0">
                <a:latin typeface="+mj-ea"/>
                <a:ea typeface="+mj-ea"/>
              </a:rPr>
              <a:t>【CLICK】</a:t>
            </a:r>
          </a:p>
          <a:p>
            <a:r>
              <a:rPr lang="ja-JP" altLang="en-US" sz="2000" dirty="0">
                <a:latin typeface="+mj-ea"/>
                <a:ea typeface="+mj-ea"/>
              </a:rPr>
              <a:t>こちらの部分は、答えが書かれています。</a:t>
            </a:r>
            <a:endParaRPr lang="en-US" altLang="ja-JP" sz="2000" dirty="0">
              <a:latin typeface="+mj-ea"/>
              <a:ea typeface="+mj-ea"/>
            </a:endParaRPr>
          </a:p>
          <a:p>
            <a:r>
              <a:rPr lang="ja-JP" altLang="en-US" sz="2000" dirty="0">
                <a:latin typeface="+mj-ea"/>
                <a:ea typeface="+mj-ea"/>
              </a:rPr>
              <a:t>そして、解法は何処にも書かれていません。</a:t>
            </a:r>
          </a:p>
          <a:p>
            <a:endParaRPr lang="ja-JP" altLang="en-US" sz="2000" dirty="0">
              <a:latin typeface="+mj-ea"/>
              <a:ea typeface="+mj-ea"/>
            </a:endParaRPr>
          </a:p>
          <a:p>
            <a:endParaRPr lang="en-US" altLang="ja-JP" sz="2000" dirty="0">
              <a:latin typeface="+mj-ea"/>
              <a:ea typeface="+mj-ea"/>
            </a:endParaRPr>
          </a:p>
          <a:p>
            <a:endParaRPr lang="en-US" altLang="ja-JP" sz="20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8824295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endParaRPr kumimoji="1" lang="ja-JP" altLang="en-US" sz="200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70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6773521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endParaRPr kumimoji="1" lang="ja-JP" altLang="en-US" sz="200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71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0280160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endParaRPr kumimoji="1" lang="ja-JP" altLang="en-US" sz="200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72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0960900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endParaRPr kumimoji="1" lang="ja-JP" altLang="en-US" sz="20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73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9606972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74</a:t>
            </a:fld>
            <a:endParaRPr lang="en-US" altLang="ja-JP"/>
          </a:p>
        </p:txBody>
      </p:sp>
      <p:sp>
        <p:nvSpPr>
          <p:cNvPr id="5" name="ノート プレースホルダー 2">
            <a:extLst>
              <a:ext uri="{FF2B5EF4-FFF2-40B4-BE49-F238E27FC236}">
                <a16:creationId xmlns:a16="http://schemas.microsoft.com/office/drawing/2014/main" id="{BC322A2A-7662-4C0F-96F6-7BCD0E123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6151" y="4860925"/>
            <a:ext cx="5207000" cy="4605338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2000" dirty="0">
                <a:latin typeface="+mj-ea"/>
                <a:ea typeface="+mj-ea"/>
              </a:rPr>
              <a:t>【URL</a:t>
            </a:r>
            <a:r>
              <a:rPr lang="ja-JP" altLang="en-US" sz="2000" dirty="0">
                <a:latin typeface="+mj-ea"/>
                <a:ea typeface="+mj-ea"/>
              </a:rPr>
              <a:t>の説明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</a:p>
          <a:p>
            <a:endParaRPr lang="en-US" altLang="ja-JP" sz="2000" dirty="0">
              <a:latin typeface="+mj-ea"/>
              <a:ea typeface="+mj-ea"/>
            </a:endParaRPr>
          </a:p>
          <a:p>
            <a:endParaRPr lang="en-US" altLang="ja-JP" sz="2000" dirty="0">
              <a:latin typeface="+mj-ea"/>
              <a:ea typeface="+mj-ea"/>
            </a:endParaRPr>
          </a:p>
          <a:p>
            <a:endParaRPr lang="en-US" altLang="ja-JP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91108538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kumimoji="1" lang="en-US" altLang="ja-JP" sz="1800" dirty="0">
                <a:latin typeface="+mj-ea"/>
                <a:ea typeface="+mj-ea"/>
              </a:rPr>
              <a:t>【</a:t>
            </a:r>
            <a:r>
              <a:rPr kumimoji="1" lang="ja-JP" altLang="en-US" sz="1800" dirty="0">
                <a:latin typeface="+mj-ea"/>
                <a:ea typeface="+mj-ea"/>
              </a:rPr>
              <a:t>そのまま読む</a:t>
            </a:r>
            <a:r>
              <a:rPr kumimoji="1" lang="en-US" altLang="ja-JP" sz="1800" dirty="0">
                <a:latin typeface="+mj-ea"/>
                <a:ea typeface="+mj-ea"/>
              </a:rPr>
              <a:t>】</a:t>
            </a:r>
            <a:endParaRPr kumimoji="1" lang="ja-JP" altLang="en-US" sz="18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75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8710512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kumimoji="1" lang="ja-JP" altLang="en-US" sz="2000" dirty="0">
                <a:latin typeface="+mj-ea"/>
                <a:ea typeface="+mj-ea"/>
              </a:rPr>
              <a:t>最初の方で紹介した複製算額の裏書きです。</a:t>
            </a:r>
          </a:p>
          <a:p>
            <a:r>
              <a:rPr kumimoji="1" lang="ja-JP" altLang="en-US" sz="2000" dirty="0">
                <a:latin typeface="+mj-ea"/>
                <a:ea typeface="+mj-ea"/>
              </a:rPr>
              <a:t>深川英俊氏の名前が読めますね。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76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1636728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kumimoji="1" lang="ja-JP" altLang="en-US" sz="2000" dirty="0">
                <a:latin typeface="+mj-ea"/>
                <a:ea typeface="+mj-ea"/>
              </a:rPr>
              <a:t>同じく、大きな算額の裏書きです。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77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65166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ja-JP" altLang="en-US" sz="2000" dirty="0">
                <a:latin typeface="+mj-ea"/>
                <a:ea typeface="+mj-ea"/>
              </a:rPr>
              <a:t>この大型の算額も同じ熱田神宮にあります。</a:t>
            </a:r>
          </a:p>
          <a:p>
            <a:r>
              <a:rPr lang="ja-JP" altLang="en-US" sz="2000" dirty="0">
                <a:latin typeface="+mj-ea"/>
                <a:ea typeface="+mj-ea"/>
              </a:rPr>
              <a:t>先ほどの算額と比べるとはるかに大きな算額ですね。</a:t>
            </a:r>
          </a:p>
          <a:p>
            <a:r>
              <a:rPr lang="ja-JP" altLang="en-US" sz="2000" dirty="0">
                <a:latin typeface="+mj-ea"/>
                <a:ea typeface="+mj-ea"/>
              </a:rPr>
              <a:t>そして、木目も色彩も文字も綺麗です。</a:t>
            </a:r>
            <a:endParaRPr lang="en-US" altLang="ja-JP" sz="2000" dirty="0">
              <a:latin typeface="+mj-ea"/>
              <a:ea typeface="+mj-ea"/>
            </a:endParaRPr>
          </a:p>
          <a:p>
            <a:r>
              <a:rPr lang="en-US" altLang="ja-JP" sz="2000" dirty="0">
                <a:latin typeface="+mj-ea"/>
                <a:ea typeface="+mj-ea"/>
              </a:rPr>
              <a:t>  </a:t>
            </a:r>
            <a:endParaRPr lang="ja-JP" altLang="en-US" sz="20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99927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ja-JP" altLang="en-US" sz="2000" dirty="0">
                <a:latin typeface="+mj-ea"/>
                <a:ea typeface="+mj-ea"/>
              </a:rPr>
              <a:t>熱田神宮宝物館で、実際に算額の前に立って記念写真をとりました。</a:t>
            </a:r>
          </a:p>
          <a:p>
            <a:r>
              <a:rPr lang="en-US" altLang="ja-JP" sz="2000" dirty="0">
                <a:latin typeface="+mj-ea"/>
                <a:ea typeface="+mj-ea"/>
              </a:rPr>
              <a:t>【</a:t>
            </a:r>
            <a:r>
              <a:rPr lang="ja-JP" altLang="en-US" sz="2000" dirty="0">
                <a:latin typeface="+mj-ea"/>
                <a:ea typeface="+mj-ea"/>
              </a:rPr>
              <a:t>そのまま読む</a:t>
            </a:r>
            <a:r>
              <a:rPr lang="en-US" altLang="ja-JP" sz="2000" dirty="0">
                <a:latin typeface="+mj-ea"/>
                <a:ea typeface="+mj-ea"/>
              </a:rPr>
              <a:t>】</a:t>
            </a:r>
            <a:endParaRPr lang="ja-JP" altLang="en-US" sz="2000" dirty="0">
              <a:latin typeface="+mj-ea"/>
              <a:ea typeface="+mj-ea"/>
            </a:endParaRPr>
          </a:p>
          <a:p>
            <a:r>
              <a:rPr lang="ja-JP" altLang="en-US" sz="2000" dirty="0">
                <a:latin typeface="+mj-ea"/>
                <a:ea typeface="+mj-ea"/>
              </a:rPr>
              <a:t>右から、二人目はこの算額の復元尽力された深川先生です。</a:t>
            </a:r>
          </a:p>
          <a:p>
            <a:endParaRPr lang="en-US" altLang="ja-JP" sz="20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A5E22-5C83-418E-9E9E-64CDCB21A580}" type="slidenum">
              <a:rPr lang="en-US" altLang="ja-JP" smtClean="0"/>
              <a:pPr>
                <a:defRPr/>
              </a:pPr>
              <a:t>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10209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E97D3-8FC1-4B0C-87CF-267ED35F18F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96505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27C3B-FDC0-4DC6-BF0F-9A12D40FB9A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4424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26850-1362-453D-B2E1-8C4BE2F9BA1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20800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381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800600" y="1905000"/>
            <a:ext cx="381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838200" y="4038600"/>
            <a:ext cx="381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800600" y="4038600"/>
            <a:ext cx="381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D8F18-7BC6-46DF-B9F7-D339C0719C4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35177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5E044-332F-47D3-905D-19BD9C87B33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87389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ED62D-5EB9-4935-B340-D0F31183B49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5857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6B516-7E56-468D-B6BF-82A33AE3739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82313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B4856-8CD8-4D55-AE79-59DA73437B7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1836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7AB95-F5F0-4455-BCA5-1EFD501D0D1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19676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3A4F9-2916-47E3-B17A-9EAEA380B78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41896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B8004-BB58-4B57-A1CC-7CF6640EBBB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12676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B9D73-81DF-477F-920C-4DA2BD9591E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59411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ED48855-624A-42A5-BD6C-FF3B079B30E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hyperlink" Target="http://horibe.jp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30ballsL_Ani.gi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8.bin"/><Relationship Id="rId7" Type="http://schemas.microsoft.com/office/2007/relationships/hdphoto" Target="../media/hdphoto3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40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47.emf"/><Relationship Id="rId3" Type="http://schemas.openxmlformats.org/officeDocument/2006/relationships/image" Target="../media/image41.jpeg"/><Relationship Id="rId7" Type="http://schemas.openxmlformats.org/officeDocument/2006/relationships/image" Target="../media/image43.wmf"/><Relationship Id="rId12" Type="http://schemas.openxmlformats.org/officeDocument/2006/relationships/image" Target="../media/image46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2.bin"/><Relationship Id="rId11" Type="http://schemas.openxmlformats.org/officeDocument/2006/relationships/oleObject" Target="../embeddings/oleObject14.bin"/><Relationship Id="rId5" Type="http://schemas.openxmlformats.org/officeDocument/2006/relationships/image" Target="../media/image42.wmf"/><Relationship Id="rId10" Type="http://schemas.openxmlformats.org/officeDocument/2006/relationships/image" Target="../media/image45.e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44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13" Type="http://schemas.openxmlformats.org/officeDocument/2006/relationships/oleObject" Target="../embeddings/oleObject20.bin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52.wmf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54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w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5" Type="http://schemas.openxmlformats.org/officeDocument/2006/relationships/oleObject" Target="../embeddings/oleObject21.bin"/><Relationship Id="rId10" Type="http://schemas.openxmlformats.org/officeDocument/2006/relationships/image" Target="../media/image51.wmf"/><Relationship Id="rId4" Type="http://schemas.openxmlformats.org/officeDocument/2006/relationships/image" Target="../media/image48.wmf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53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13" Type="http://schemas.openxmlformats.org/officeDocument/2006/relationships/oleObject" Target="../embeddings/oleObject27.bin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60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wmf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59.wmf"/><Relationship Id="rId4" Type="http://schemas.openxmlformats.org/officeDocument/2006/relationships/image" Target="../media/image56.wmf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61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65.wmf"/><Relationship Id="rId4" Type="http://schemas.openxmlformats.org/officeDocument/2006/relationships/image" Target="../media/image62.wmf"/><Relationship Id="rId9" Type="http://schemas.openxmlformats.org/officeDocument/2006/relationships/oleObject" Target="../embeddings/oleObject31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69.wmf"/><Relationship Id="rId4" Type="http://schemas.openxmlformats.org/officeDocument/2006/relationships/image" Target="../media/image66.wmf"/><Relationship Id="rId9" Type="http://schemas.openxmlformats.org/officeDocument/2006/relationships/oleObject" Target="../embeddings/oleObject35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5.jpeg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.wmf"/><Relationship Id="rId4" Type="http://schemas.microsoft.com/office/2007/relationships/hdphoto" Target="../media/hdphoto1.wdp"/><Relationship Id="rId9" Type="http://schemas.openxmlformats.org/officeDocument/2006/relationships/oleObject" Target="../embeddings/oleObject3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9.jpeg"/><Relationship Id="rId7" Type="http://schemas.openxmlformats.org/officeDocument/2006/relationships/oleObject" Target="../embeddings/oleObject5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2.wmf"/><Relationship Id="rId4" Type="http://schemas.microsoft.com/office/2007/relationships/hdphoto" Target="../media/hdphoto2.wdp"/><Relationship Id="rId9" Type="http://schemas.openxmlformats.org/officeDocument/2006/relationships/oleObject" Target="../embeddings/oleObject6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horibe.jp/" TargetMode="External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hyperlink" Target="http://horibe.jp/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oribe.jp/PDFBOX2021/ModelingHandbook.pdf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horibe.jp/" TargetMode="External"/><Relationship Id="rId4" Type="http://schemas.openxmlformats.org/officeDocument/2006/relationships/image" Target="../media/image11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3" y="0"/>
            <a:ext cx="9161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9795" y="763016"/>
            <a:ext cx="8120062" cy="1550416"/>
          </a:xfrm>
        </p:spPr>
        <p:txBody>
          <a:bodyPr/>
          <a:lstStyle/>
          <a:p>
            <a:pPr eaLnBrk="1" hangingPunct="1"/>
            <a:r>
              <a:rPr lang="ja-JP" altLang="en-US" sz="6000" b="1" dirty="0">
                <a:solidFill>
                  <a:srgbClr val="FF0000"/>
                </a:solidFill>
                <a:latin typeface="+mj-ea"/>
              </a:rPr>
              <a:t>数学的　ビーズ編み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2751771" y="3998174"/>
            <a:ext cx="3429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ja-JP" altLang="en-US" sz="4400" b="1" dirty="0">
                <a:latin typeface="Times New Roman" pitchFamily="18" charset="0"/>
              </a:rPr>
              <a:t>堀部　和経</a:t>
            </a: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998688" y="4889896"/>
            <a:ext cx="296227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b="1" dirty="0">
                <a:latin typeface="AR丸ゴシック体M" pitchFamily="49" charset="-128"/>
                <a:ea typeface="AR丸ゴシック体M" pitchFamily="49" charset="-128"/>
              </a:rPr>
              <a:t>ほりべ　かずのり</a:t>
            </a:r>
            <a:endParaRPr lang="ja-JP" altLang="en-US" sz="2400" b="1" dirty="0">
              <a:latin typeface="Times New Roman" pitchFamily="18" charset="0"/>
            </a:endParaRPr>
          </a:p>
        </p:txBody>
      </p:sp>
      <p:sp>
        <p:nvSpPr>
          <p:cNvPr id="2055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2281602" y="5802596"/>
            <a:ext cx="458079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b="1" dirty="0">
                <a:solidFill>
                  <a:srgbClr val="FF0000"/>
                </a:solidFill>
                <a:latin typeface="+mj-ea"/>
                <a:ea typeface="+mj-ea"/>
              </a:rPr>
              <a:t>URL https://horibe.jp</a:t>
            </a:r>
            <a:endParaRPr lang="ja-JP" altLang="en-US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56" name="テキスト ボックス 4"/>
          <p:cNvSpPr txBox="1">
            <a:spLocks noChangeArrowheads="1"/>
          </p:cNvSpPr>
          <p:nvPr/>
        </p:nvSpPr>
        <p:spPr bwMode="auto">
          <a:xfrm>
            <a:off x="2289233" y="2389195"/>
            <a:ext cx="4354076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ja-JP" altLang="en-US" sz="3600" b="1" dirty="0">
                <a:solidFill>
                  <a:srgbClr val="3333CC"/>
                </a:solidFill>
                <a:latin typeface="Tahoma" pitchFamily="34" charset="0"/>
              </a:rPr>
              <a:t>大同大学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ja-JP" altLang="en-US" sz="1800" b="1" dirty="0">
                <a:solidFill>
                  <a:srgbClr val="3333CC"/>
                </a:solidFill>
                <a:latin typeface="Tahoma" pitchFamily="34" charset="0"/>
              </a:rPr>
              <a:t>　</a:t>
            </a:r>
            <a:endParaRPr lang="en-US" altLang="ja-JP" sz="1800" b="1" dirty="0">
              <a:solidFill>
                <a:srgbClr val="3333CC"/>
              </a:solidFill>
              <a:latin typeface="Tahoma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ja-JP" altLang="en-US" sz="3600" b="1" dirty="0">
                <a:solidFill>
                  <a:srgbClr val="3333CC"/>
                </a:solidFill>
                <a:latin typeface="Tahoma" pitchFamily="34" charset="0"/>
              </a:rPr>
              <a:t>堀部数学模型研究所</a:t>
            </a:r>
            <a:endParaRPr lang="en-US" altLang="ja-JP" sz="3600" b="1" dirty="0">
              <a:solidFill>
                <a:srgbClr val="3333CC"/>
              </a:solidFill>
              <a:latin typeface="Tahoma" pitchFamily="34" charset="0"/>
            </a:endParaRPr>
          </a:p>
        </p:txBody>
      </p:sp>
      <p:pic>
        <p:nvPicPr>
          <p:cNvPr id="3" name="図 2" descr="テキスト&#10;&#10;低い精度で自動的に生成された説明">
            <a:extLst>
              <a:ext uri="{FF2B5EF4-FFF2-40B4-BE49-F238E27FC236}">
                <a16:creationId xmlns:a16="http://schemas.microsoft.com/office/drawing/2014/main" id="{AA1290E8-99BC-46BF-B2AC-4E326CD74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771" y="3905324"/>
            <a:ext cx="837693" cy="8458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1467" y="5892801"/>
            <a:ext cx="2743199" cy="660400"/>
          </a:xfrm>
        </p:spPr>
        <p:txBody>
          <a:bodyPr/>
          <a:lstStyle/>
          <a:p>
            <a:r>
              <a:rPr lang="it-IT" altLang="ja-JP" sz="2400" dirty="0"/>
              <a:t> </a:t>
            </a:r>
            <a:endParaRPr kumimoji="1" lang="ja-JP" altLang="en-US" sz="24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454761E-D307-4A0E-BF47-E8115CA458EE}"/>
              </a:ext>
            </a:extLst>
          </p:cNvPr>
          <p:cNvSpPr txBox="1"/>
          <p:nvPr/>
        </p:nvSpPr>
        <p:spPr>
          <a:xfrm>
            <a:off x="2379216" y="65129"/>
            <a:ext cx="35777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堀部と金さんで持ち上げる</a:t>
            </a:r>
            <a:r>
              <a:rPr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8F1550A-05EC-4315-BA2A-4466D36943A9}"/>
              </a:ext>
            </a:extLst>
          </p:cNvPr>
          <p:cNvSpPr txBox="1"/>
          <p:nvPr/>
        </p:nvSpPr>
        <p:spPr>
          <a:xfrm>
            <a:off x="760021" y="6188762"/>
            <a:ext cx="76239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大きくて厚いので，とても重いモノでした。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56148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3426" name="Picture 2" descr="F:\発表用\2014_Taiwan\TEMPO\Aututa_Shu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425" y="-6212"/>
            <a:ext cx="10313507" cy="686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5B93A98-5875-4587-A8AB-57D689BA5C64}"/>
              </a:ext>
            </a:extLst>
          </p:cNvPr>
          <p:cNvSpPr/>
          <p:nvPr/>
        </p:nvSpPr>
        <p:spPr>
          <a:xfrm>
            <a:off x="-7334" y="5567699"/>
            <a:ext cx="45793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6000" dirty="0">
                <a:solidFill>
                  <a:schemeClr val="bg1"/>
                </a:solidFill>
              </a:rPr>
              <a:t>熱田神宮</a:t>
            </a:r>
            <a:r>
              <a:rPr lang="en-US" altLang="ja-JP" sz="6000" dirty="0">
                <a:solidFill>
                  <a:schemeClr val="bg1"/>
                </a:solidFill>
              </a:rPr>
              <a:t> </a:t>
            </a:r>
            <a:endParaRPr lang="ja-JP" alt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50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4883971"/>
          </a:xfr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855BEE28-1090-48D3-8D7D-17C47918BDAD}"/>
              </a:ext>
            </a:extLst>
          </p:cNvPr>
          <p:cNvSpPr txBox="1">
            <a:spLocks/>
          </p:cNvSpPr>
          <p:nvPr/>
        </p:nvSpPr>
        <p:spPr bwMode="auto">
          <a:xfrm>
            <a:off x="406400" y="5162549"/>
            <a:ext cx="8466667" cy="135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r>
              <a:rPr lang="ja-JP" altLang="en-US" sz="3200">
                <a:solidFill>
                  <a:srgbClr val="FF0000"/>
                </a:solidFill>
              </a:rPr>
              <a:t>算額</a:t>
            </a:r>
            <a:r>
              <a:rPr lang="pt-BR" altLang="ja-JP" sz="3200"/>
              <a:t> </a:t>
            </a:r>
            <a:r>
              <a:rPr lang="ja-JP" altLang="en-US" sz="3200"/>
              <a:t>幅３３０</a:t>
            </a:r>
            <a:r>
              <a:rPr lang="pt-BR" altLang="ja-JP" sz="3200"/>
              <a:t>cm-</a:t>
            </a:r>
            <a:r>
              <a:rPr lang="ja-JP" altLang="en-US" sz="3200"/>
              <a:t>高さ１３２</a:t>
            </a:r>
            <a:r>
              <a:rPr lang="pt-BR" altLang="ja-JP" sz="3200"/>
              <a:t>cm</a:t>
            </a:r>
            <a:r>
              <a:rPr lang="ja-JP" altLang="en-US" sz="3200"/>
              <a:t>　</a:t>
            </a:r>
            <a:r>
              <a:rPr lang="pt-BR" altLang="ja-JP" sz="3200"/>
              <a:t> </a:t>
            </a:r>
            <a:br>
              <a:rPr lang="pt-BR" altLang="ja-JP" sz="3200"/>
            </a:br>
            <a:r>
              <a:rPr lang="ja-JP" altLang="en-US" sz="3200"/>
              <a:t>１８３０年</a:t>
            </a:r>
            <a:r>
              <a:rPr lang="pt-BR" altLang="ja-JP" sz="3200"/>
              <a:t>  (</a:t>
            </a:r>
            <a:r>
              <a:rPr lang="ja-JP" altLang="en-US" sz="3200"/>
              <a:t>実物の算額</a:t>
            </a:r>
            <a:r>
              <a:rPr lang="pt-BR" altLang="ja-JP" sz="3200"/>
              <a:t>)</a:t>
            </a:r>
            <a:br>
              <a:rPr lang="pt-BR" altLang="ja-JP" sz="3200"/>
            </a:br>
            <a:r>
              <a:rPr lang="ja-JP" altLang="en-US" sz="3200"/>
              <a:t>千葉県にある　岩井不動寺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5263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02403" name="Picture 3" descr="E:\HP_BOX\ballstructure\Japanese_Math\PHOTOBOX\ChibaIwaifudou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79"/>
            <a:ext cx="9144000" cy="686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0BB78CA-2B3A-4106-B814-F41650EFB3BC}"/>
              </a:ext>
            </a:extLst>
          </p:cNvPr>
          <p:cNvSpPr txBox="1"/>
          <p:nvPr/>
        </p:nvSpPr>
        <p:spPr>
          <a:xfrm>
            <a:off x="990600" y="6124575"/>
            <a:ext cx="7181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/>
              <a:t>千葉県にある岩井不動寺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610050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254" y="-1391995"/>
            <a:ext cx="9871329" cy="5736984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7F5328A-C5B5-4F6F-8A54-FA92F699C1D4}"/>
              </a:ext>
            </a:extLst>
          </p:cNvPr>
          <p:cNvSpPr txBox="1"/>
          <p:nvPr/>
        </p:nvSpPr>
        <p:spPr>
          <a:xfrm>
            <a:off x="101598" y="4348533"/>
            <a:ext cx="883920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600" b="1" dirty="0">
                <a:solidFill>
                  <a:srgbClr val="FF0000"/>
                </a:solidFill>
              </a:rPr>
              <a:t>数学を教える私塾（和算塾）の春の花見の様子</a:t>
            </a:r>
            <a:endParaRPr kumimoji="1" lang="ja-JP" altLang="en-US" sz="26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BA2BE28-881D-4D4C-9867-F3B8ABDAF755}"/>
              </a:ext>
            </a:extLst>
          </p:cNvPr>
          <p:cNvSpPr txBox="1"/>
          <p:nvPr/>
        </p:nvSpPr>
        <p:spPr>
          <a:xfrm>
            <a:off x="278339" y="5000625"/>
            <a:ext cx="53265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生徒は，武士階級だけでなく，子供や女性，そして商店主など多岐であった。</a:t>
            </a:r>
            <a:endParaRPr kumimoji="1" lang="ja-JP" altLang="en-US" sz="3200" dirty="0"/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6DDF2328-2E7B-49B1-B1C8-5C1DD42D5EA6}"/>
              </a:ext>
            </a:extLst>
          </p:cNvPr>
          <p:cNvSpPr txBox="1">
            <a:spLocks/>
          </p:cNvSpPr>
          <p:nvPr/>
        </p:nvSpPr>
        <p:spPr bwMode="auto">
          <a:xfrm>
            <a:off x="5705475" y="4998660"/>
            <a:ext cx="3235323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r>
              <a:rPr lang="ja-JP" altLang="en-US" sz="2800"/>
              <a:t>幅</a:t>
            </a:r>
            <a:r>
              <a:rPr lang="en-US" altLang="ja-JP" sz="2800"/>
              <a:t>119cm-</a:t>
            </a:r>
            <a:r>
              <a:rPr lang="ja-JP" altLang="en-US" sz="2800"/>
              <a:t>高さ</a:t>
            </a:r>
            <a:r>
              <a:rPr lang="en-US" altLang="ja-JP" sz="2800"/>
              <a:t>37cm</a:t>
            </a:r>
            <a:br>
              <a:rPr lang="en-US" altLang="ja-JP" sz="2800"/>
            </a:br>
            <a:r>
              <a:rPr lang="en-US" altLang="ja-JP" sz="2800"/>
              <a:t>1877</a:t>
            </a:r>
            <a:r>
              <a:rPr lang="ja-JP" altLang="en-US" sz="2800"/>
              <a:t>　　</a:t>
            </a:r>
            <a:br>
              <a:rPr lang="ja-JP" altLang="en-US" sz="2800"/>
            </a:br>
            <a:r>
              <a:rPr lang="ja-JP" altLang="en-US" sz="2800"/>
              <a:t>福井県の</a:t>
            </a:r>
            <a:br>
              <a:rPr lang="ja-JP" altLang="en-US" sz="2800"/>
            </a:br>
            <a:r>
              <a:rPr lang="ja-JP" altLang="en-US" sz="2800"/>
              <a:t>石部神社にて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91800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79"/>
            <a:ext cx="9144000" cy="6863379"/>
          </a:xfr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DDAF63E-7AD5-4391-8E5B-536AA0E0B354}"/>
              </a:ext>
            </a:extLst>
          </p:cNvPr>
          <p:cNvSpPr txBox="1"/>
          <p:nvPr/>
        </p:nvSpPr>
        <p:spPr>
          <a:xfrm>
            <a:off x="2532183" y="336547"/>
            <a:ext cx="4692582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数学塾の様子</a:t>
            </a:r>
            <a:r>
              <a:rPr lang="en-US" altLang="ja-JP" sz="2800" dirty="0"/>
              <a:t> </a:t>
            </a:r>
            <a:endParaRPr kumimoji="1" lang="ja-JP" altLang="en-US" sz="2800" dirty="0"/>
          </a:p>
        </p:txBody>
      </p:sp>
      <p:sp>
        <p:nvSpPr>
          <p:cNvPr id="12" name="角丸四角形吹き出し 10">
            <a:extLst>
              <a:ext uri="{FF2B5EF4-FFF2-40B4-BE49-F238E27FC236}">
                <a16:creationId xmlns:a16="http://schemas.microsoft.com/office/drawing/2014/main" id="{D07ED830-281D-4510-BFCC-99E665AF2E4E}"/>
              </a:ext>
            </a:extLst>
          </p:cNvPr>
          <p:cNvSpPr/>
          <p:nvPr/>
        </p:nvSpPr>
        <p:spPr>
          <a:xfrm>
            <a:off x="5448300" y="5829300"/>
            <a:ext cx="3233476" cy="862901"/>
          </a:xfrm>
          <a:prstGeom prst="wedgeRoundRectCallout">
            <a:avLst>
              <a:gd name="adj1" fmla="val -54598"/>
              <a:gd name="adj2" fmla="val -116823"/>
              <a:gd name="adj3" fmla="val 16667"/>
            </a:avLst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FF0000"/>
                </a:solidFill>
              </a:rPr>
              <a:t>そろばん</a:t>
            </a:r>
            <a:r>
              <a:rPr lang="ja-JP" altLang="en-US" dirty="0">
                <a:solidFill>
                  <a:schemeClr val="tx1"/>
                </a:solidFill>
              </a:rPr>
              <a:t>を学んでいる</a:t>
            </a:r>
          </a:p>
        </p:txBody>
      </p:sp>
      <p:sp>
        <p:nvSpPr>
          <p:cNvPr id="13" name="角丸四角形吹き出し 9">
            <a:extLst>
              <a:ext uri="{FF2B5EF4-FFF2-40B4-BE49-F238E27FC236}">
                <a16:creationId xmlns:a16="http://schemas.microsoft.com/office/drawing/2014/main" id="{8B79F947-C9F5-4276-A7E3-0BAF8E0E633A}"/>
              </a:ext>
            </a:extLst>
          </p:cNvPr>
          <p:cNvSpPr/>
          <p:nvPr/>
        </p:nvSpPr>
        <p:spPr>
          <a:xfrm>
            <a:off x="683286" y="5924550"/>
            <a:ext cx="2879063" cy="707362"/>
          </a:xfrm>
          <a:prstGeom prst="wedgeRoundRectCallout">
            <a:avLst>
              <a:gd name="adj1" fmla="val 31251"/>
              <a:gd name="adj2" fmla="val -153986"/>
              <a:gd name="adj3" fmla="val 16667"/>
            </a:avLst>
          </a:prstGeom>
          <a:solidFill>
            <a:schemeClr val="bg1"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算数を学んでいる</a:t>
            </a:r>
          </a:p>
        </p:txBody>
      </p:sp>
      <p:sp>
        <p:nvSpPr>
          <p:cNvPr id="14" name="角丸四角形吹き出し 7">
            <a:extLst>
              <a:ext uri="{FF2B5EF4-FFF2-40B4-BE49-F238E27FC236}">
                <a16:creationId xmlns:a16="http://schemas.microsoft.com/office/drawing/2014/main" id="{6D1297BA-59F1-4067-8A22-93B72CE0F124}"/>
              </a:ext>
            </a:extLst>
          </p:cNvPr>
          <p:cNvSpPr/>
          <p:nvPr/>
        </p:nvSpPr>
        <p:spPr>
          <a:xfrm>
            <a:off x="582804" y="1210825"/>
            <a:ext cx="2436622" cy="854110"/>
          </a:xfrm>
          <a:prstGeom prst="wedgeRoundRectCallout">
            <a:avLst>
              <a:gd name="adj1" fmla="val 136893"/>
              <a:gd name="adj2" fmla="val 238495"/>
              <a:gd name="adj3" fmla="val 16667"/>
            </a:avLst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方程式の解法を学んでいる</a:t>
            </a:r>
          </a:p>
        </p:txBody>
      </p:sp>
    </p:spTree>
    <p:extLst>
      <p:ext uri="{BB962C8B-B14F-4D97-AF65-F5344CB8AC3E}">
        <p14:creationId xmlns:p14="http://schemas.microsoft.com/office/powerpoint/2010/main" val="223702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26" y="793852"/>
            <a:ext cx="4515674" cy="4515674"/>
          </a:xfrm>
          <a:prstGeom prst="rect">
            <a:avLst/>
          </a:prstGeom>
        </p:spPr>
      </p:pic>
      <p:sp>
        <p:nvSpPr>
          <p:cNvPr id="6148" name="Rectangle 6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507760" y="399969"/>
            <a:ext cx="5613230" cy="647781"/>
          </a:xfrm>
        </p:spPr>
        <p:txBody>
          <a:bodyPr lIns="92075" tIns="46038" rIns="92075" bIns="46038"/>
          <a:lstStyle/>
          <a:p>
            <a:pPr marL="0" indent="0" eaLnBrk="1" hangingPunct="1">
              <a:buFont typeface="Arial" charset="0"/>
              <a:buNone/>
            </a:pPr>
            <a:r>
              <a:rPr lang="ja-JP" altLang="en-US" sz="3600" b="1" dirty="0">
                <a:solidFill>
                  <a:srgbClr val="FF0000"/>
                </a:solidFill>
              </a:rPr>
              <a:t>今日紹介する問題</a:t>
            </a:r>
            <a:r>
              <a:rPr lang="en-US" altLang="ja-JP" sz="3600" b="1" dirty="0">
                <a:solidFill>
                  <a:srgbClr val="FF0000"/>
                </a:solidFill>
              </a:rPr>
              <a:t> </a:t>
            </a:r>
            <a:endParaRPr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70432" y="5351727"/>
            <a:ext cx="8430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+mn-lt"/>
              </a:rPr>
              <a:t>小球はそれぞれ他の４つの小球と接していて，かつすべての小球は大球と接している。</a:t>
            </a:r>
            <a:r>
              <a:rPr kumimoji="1" lang="en-US" altLang="ja-JP" sz="3600" dirty="0">
                <a:latin typeface="+mn-lt"/>
              </a:rPr>
              <a:t> </a:t>
            </a:r>
            <a:endParaRPr kumimoji="1" lang="ja-JP" altLang="en-US" sz="3600" dirty="0">
              <a:latin typeface="+mn-lt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0432" y="1436138"/>
            <a:ext cx="416297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+mn-lt"/>
              </a:rPr>
              <a:t>２つの球の</a:t>
            </a:r>
            <a:r>
              <a:rPr lang="ja-JP" altLang="en-US" sz="3200" dirty="0">
                <a:solidFill>
                  <a:srgbClr val="FF0000"/>
                </a:solidFill>
                <a:latin typeface="+mn-lt"/>
              </a:rPr>
              <a:t>半径の比</a:t>
            </a:r>
            <a:r>
              <a:rPr lang="ja-JP" altLang="en-US" sz="3200" dirty="0">
                <a:latin typeface="+mn-lt"/>
              </a:rPr>
              <a:t>を求める問題です。</a:t>
            </a:r>
          </a:p>
          <a:p>
            <a:r>
              <a:rPr lang="ja-JP" altLang="en-US" sz="3200" dirty="0">
                <a:latin typeface="+mn-lt"/>
              </a:rPr>
              <a:t>　外側の３０個の小球の半径と，その小球に包まれるように内側に入っている大球の</a:t>
            </a:r>
            <a:r>
              <a:rPr lang="ja-JP" altLang="en-US" sz="3200" dirty="0">
                <a:solidFill>
                  <a:srgbClr val="FF0000"/>
                </a:solidFill>
                <a:latin typeface="+mn-lt"/>
              </a:rPr>
              <a:t>半径の比</a:t>
            </a:r>
            <a:r>
              <a:rPr lang="ja-JP" altLang="en-US" sz="3200" dirty="0">
                <a:latin typeface="+mn-lt"/>
              </a:rPr>
              <a:t>をもとめよ。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 descr="H:\発表用\2014_Taiwan\30ballsL_Ani.gif">
            <a:hlinkClick r:id="rId3" action="ppaction://hlinkfile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904" y="0"/>
            <a:ext cx="5376191" cy="537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861364" y="5885420"/>
            <a:ext cx="7995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</a:rPr>
              <a:t>少しの間、この動く画像を見ていてください。</a:t>
            </a:r>
            <a:endParaRPr lang="en-US" altLang="ja-JP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229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 descr="手に持ったコイン&#10;&#10;中程度の精度で自動的に生成された説明">
            <a:extLst>
              <a:ext uri="{FF2B5EF4-FFF2-40B4-BE49-F238E27FC236}">
                <a16:creationId xmlns:a16="http://schemas.microsoft.com/office/drawing/2014/main" id="{A4307BDA-3C32-4B35-BD8A-CAD4E83E2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27" y="0"/>
            <a:ext cx="5367965" cy="3906175"/>
          </a:xfrm>
        </p:spPr>
      </p:pic>
      <p:pic>
        <p:nvPicPr>
          <p:cNvPr id="8" name="図 7" descr="グリーン, 屋内, 座る, 小さい が含まれている画像&#10;&#10;自動的に生成された説明">
            <a:extLst>
              <a:ext uri="{FF2B5EF4-FFF2-40B4-BE49-F238E27FC236}">
                <a16:creationId xmlns:a16="http://schemas.microsoft.com/office/drawing/2014/main" id="{C8CC3D2D-18ED-4ECB-A248-4A7285E04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031" y="2943811"/>
            <a:ext cx="5299969" cy="410834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1CC80B1-95E1-4C64-9921-2E75D02FE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5138" y="1800811"/>
            <a:ext cx="3858862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B050"/>
                </a:solidFill>
              </a:rPr>
              <a:t>木製</a:t>
            </a: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05664C0B-5EA2-42E1-9F75-1C86CFE90D0E}"/>
              </a:ext>
            </a:extLst>
          </p:cNvPr>
          <p:cNvSpPr txBox="1">
            <a:spLocks/>
          </p:cNvSpPr>
          <p:nvPr/>
        </p:nvSpPr>
        <p:spPr bwMode="auto">
          <a:xfrm>
            <a:off x="98410" y="3764664"/>
            <a:ext cx="356438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r>
              <a:rPr lang="ja-JP" altLang="en-US" dirty="0">
                <a:solidFill>
                  <a:srgbClr val="0070C0"/>
                </a:solidFill>
              </a:rPr>
              <a:t>プラスチック製</a:t>
            </a:r>
          </a:p>
        </p:txBody>
      </p:sp>
    </p:spTree>
    <p:extLst>
      <p:ext uri="{BB962C8B-B14F-4D97-AF65-F5344CB8AC3E}">
        <p14:creationId xmlns:p14="http://schemas.microsoft.com/office/powerpoint/2010/main" val="1287186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タイトル 1"/>
          <p:cNvSpPr>
            <a:spLocks noGrp="1"/>
          </p:cNvSpPr>
          <p:nvPr>
            <p:ph type="title"/>
          </p:nvPr>
        </p:nvSpPr>
        <p:spPr>
          <a:xfrm>
            <a:off x="293520" y="249355"/>
            <a:ext cx="8326606" cy="1169870"/>
          </a:xfrm>
        </p:spPr>
        <p:txBody>
          <a:bodyPr/>
          <a:lstStyle/>
          <a:p>
            <a:pPr algn="l" eaLnBrk="1" hangingPunct="1"/>
            <a:r>
              <a:rPr lang="ja-JP" altLang="en-US" sz="4800" dirty="0">
                <a:solidFill>
                  <a:srgbClr val="FF0000"/>
                </a:solidFill>
                <a:latin typeface="+mn-lt"/>
              </a:rPr>
              <a:t>算法助術</a:t>
            </a:r>
            <a:r>
              <a:rPr lang="en-US" altLang="ja-JP" sz="4800" dirty="0">
                <a:solidFill>
                  <a:srgbClr val="FF0000"/>
                </a:solidFill>
                <a:latin typeface="+mn-lt"/>
              </a:rPr>
              <a:t> </a:t>
            </a:r>
            <a:br>
              <a:rPr lang="ja-JP" altLang="en-US" sz="3600" dirty="0">
                <a:solidFill>
                  <a:srgbClr val="FF0000"/>
                </a:solidFill>
                <a:latin typeface="+mn-lt"/>
              </a:rPr>
            </a:br>
            <a:r>
              <a:rPr lang="ja-JP" altLang="en-US" sz="3600" dirty="0">
                <a:latin typeface="+mn-lt"/>
              </a:rPr>
              <a:t>   </a:t>
            </a:r>
            <a:r>
              <a:rPr lang="en-US" altLang="ja-JP" sz="3600" dirty="0">
                <a:latin typeface="+mn-lt"/>
              </a:rPr>
              <a:t>                   </a:t>
            </a:r>
            <a:r>
              <a:rPr lang="ja-JP" altLang="en-US" sz="3600" dirty="0">
                <a:latin typeface="+mn-lt"/>
              </a:rPr>
              <a:t>１８４１年</a:t>
            </a:r>
            <a:r>
              <a:rPr lang="en-US" altLang="ja-JP" sz="3600" dirty="0">
                <a:latin typeface="+mn-lt"/>
              </a:rPr>
              <a:t>    </a:t>
            </a:r>
            <a:r>
              <a:rPr lang="ja-JP" altLang="en-US" sz="3600" dirty="0">
                <a:latin typeface="+mn-lt"/>
              </a:rPr>
              <a:t>長谷川　弘　著</a:t>
            </a:r>
            <a:r>
              <a:rPr lang="en-US" altLang="ja-JP" sz="3600" dirty="0">
                <a:latin typeface="+mn-lt"/>
              </a:rPr>
              <a:t>  </a:t>
            </a:r>
            <a:endParaRPr lang="ja-JP" altLang="en-US" sz="3600" dirty="0">
              <a:latin typeface="+mn-lt"/>
            </a:endParaRPr>
          </a:p>
        </p:txBody>
      </p:sp>
      <p:sp>
        <p:nvSpPr>
          <p:cNvPr id="307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9272" y="1907923"/>
            <a:ext cx="4147953" cy="34457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ja-JP" altLang="en-US" sz="3600" dirty="0"/>
              <a:t>算法助術は，</a:t>
            </a:r>
          </a:p>
          <a:p>
            <a:pPr marL="0" indent="0" eaLnBrk="1" hangingPunct="1">
              <a:buNone/>
            </a:pPr>
            <a:r>
              <a:rPr lang="ja-JP" altLang="en-US" sz="3600" dirty="0"/>
              <a:t>約１００個の</a:t>
            </a:r>
          </a:p>
          <a:p>
            <a:pPr marL="0" indent="0" eaLnBrk="1" hangingPunct="1">
              <a:buNone/>
            </a:pPr>
            <a:r>
              <a:rPr lang="ja-JP" altLang="en-US" sz="3600" dirty="0"/>
              <a:t>数学公式を掲載した</a:t>
            </a:r>
          </a:p>
          <a:p>
            <a:pPr marL="0" indent="0" eaLnBrk="1" hangingPunct="1">
              <a:buNone/>
            </a:pPr>
            <a:r>
              <a:rPr lang="ja-JP" altLang="en-US" sz="3600" dirty="0"/>
              <a:t>江戸時代の</a:t>
            </a:r>
          </a:p>
          <a:p>
            <a:pPr marL="0" indent="0" eaLnBrk="1" hangingPunct="1">
              <a:buNone/>
            </a:pPr>
            <a:r>
              <a:rPr lang="ja-JP" altLang="en-US" sz="3600" dirty="0"/>
              <a:t>数学公式集です。</a:t>
            </a:r>
          </a:p>
        </p:txBody>
      </p:sp>
      <p:pic>
        <p:nvPicPr>
          <p:cNvPr id="3077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474" y="1517833"/>
            <a:ext cx="4185179" cy="462151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4648199" y="6196404"/>
            <a:ext cx="428945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２００５年（朝日新聞による）再版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09021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7865" y="1319555"/>
            <a:ext cx="4398435" cy="2919070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 dirty="0">
                <a:solidFill>
                  <a:srgbClr val="FF0000"/>
                </a:solidFill>
              </a:rPr>
              <a:t>この問題解けますか？</a:t>
            </a:r>
            <a:endParaRPr lang="en-US" altLang="ja-JP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ja-JP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b="1" dirty="0">
                <a:solidFill>
                  <a:srgbClr val="FF0000"/>
                </a:solidFill>
              </a:rPr>
              <a:t>日本の幾何学</a:t>
            </a:r>
            <a:endParaRPr lang="en-US" altLang="ja-JP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b="1" dirty="0">
                <a:solidFill>
                  <a:srgbClr val="FF0000"/>
                </a:solidFill>
              </a:rPr>
              <a:t>　　　　　　と　</a:t>
            </a:r>
          </a:p>
          <a:p>
            <a:pPr marL="0" indent="0">
              <a:buNone/>
            </a:pPr>
            <a:r>
              <a:rPr lang="ja-JP" altLang="en-US" b="1" dirty="0">
                <a:solidFill>
                  <a:srgbClr val="FF0000"/>
                </a:solidFill>
              </a:rPr>
              <a:t>　　　　　　知恵くらべ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19" y="785654"/>
            <a:ext cx="3844271" cy="5135806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287866" y="288836"/>
            <a:ext cx="50366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ja-JP" altLang="en-US" sz="4000" b="1" dirty="0"/>
              <a:t>和算　　と　　</a:t>
            </a:r>
            <a:r>
              <a:rPr lang="ja-JP" altLang="en-US" sz="4000" b="1" dirty="0">
                <a:solidFill>
                  <a:srgbClr val="FF0000"/>
                </a:solidFill>
              </a:rPr>
              <a:t>算額</a:t>
            </a:r>
            <a:endParaRPr lang="en-US" altLang="ja-JP" sz="4000" b="1" dirty="0">
              <a:solidFill>
                <a:srgbClr val="FF00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9737" y="4994018"/>
            <a:ext cx="42770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>
                <a:solidFill>
                  <a:srgbClr val="FF0000"/>
                </a:solidFill>
                <a:latin typeface="+mn-lt"/>
              </a:rPr>
              <a:t>サイエンス（英語版）</a:t>
            </a:r>
            <a:endParaRPr lang="en-US" altLang="ja-JP" sz="3200" b="1" dirty="0">
              <a:solidFill>
                <a:srgbClr val="FF0000"/>
              </a:solidFill>
              <a:latin typeface="+mn-lt"/>
            </a:endParaRPr>
          </a:p>
          <a:p>
            <a:pPr algn="ctr"/>
            <a:r>
              <a:rPr lang="ja-JP" altLang="en-US" sz="3200" b="1" dirty="0">
                <a:solidFill>
                  <a:srgbClr val="FF0000"/>
                </a:solidFill>
                <a:latin typeface="+mn-lt"/>
              </a:rPr>
              <a:t>１９９８年　５月</a:t>
            </a:r>
            <a:endParaRPr lang="en-US" altLang="ja-JP" sz="3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19" y="785654"/>
            <a:ext cx="1719393" cy="513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7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4000" decel="46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1EF502-A397-49FF-B249-5F3247C82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649" y="1109708"/>
            <a:ext cx="3635404" cy="2319292"/>
          </a:xfrm>
        </p:spPr>
        <p:txBody>
          <a:bodyPr/>
          <a:lstStyle/>
          <a:p>
            <a:r>
              <a:rPr lang="ja-JP" altLang="en-US" dirty="0"/>
              <a:t>当時の</a:t>
            </a:r>
            <a:br>
              <a:rPr lang="ja-JP" altLang="en-US" dirty="0"/>
            </a:br>
            <a:r>
              <a:rPr lang="ja-JP" altLang="en-US" dirty="0"/>
              <a:t>本物の</a:t>
            </a:r>
            <a:br>
              <a:rPr lang="ja-JP" altLang="en-US" dirty="0"/>
            </a:br>
            <a:r>
              <a:rPr lang="ja-JP" altLang="en-US" dirty="0"/>
              <a:t>表紙</a:t>
            </a:r>
            <a:r>
              <a:rPr lang="en-US" altLang="ja-JP" dirty="0"/>
              <a:t> </a:t>
            </a:r>
            <a:endParaRPr kumimoji="1" lang="ja-JP" altLang="en-US" dirty="0"/>
          </a:p>
        </p:txBody>
      </p:sp>
      <p:pic>
        <p:nvPicPr>
          <p:cNvPr id="5" name="コンテンツ プレースホルダー 4" descr="レンガの壁&#10;&#10;中程度の精度で自動的に生成された説明">
            <a:extLst>
              <a:ext uri="{FF2B5EF4-FFF2-40B4-BE49-F238E27FC236}">
                <a16:creationId xmlns:a16="http://schemas.microsoft.com/office/drawing/2014/main" id="{A6FFD479-65E5-49EF-A378-64C334012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80" y="270483"/>
            <a:ext cx="4443271" cy="6333373"/>
          </a:xfr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ABC388F7-2B84-48A0-90E8-F0D62F3BA966}"/>
              </a:ext>
            </a:extLst>
          </p:cNvPr>
          <p:cNvSpPr txBox="1">
            <a:spLocks/>
          </p:cNvSpPr>
          <p:nvPr/>
        </p:nvSpPr>
        <p:spPr bwMode="auto">
          <a:xfrm>
            <a:off x="496026" y="5074024"/>
            <a:ext cx="3202650" cy="117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r>
              <a:rPr lang="ja-JP" altLang="en-US" dirty="0"/>
              <a:t>深川氏蔵</a:t>
            </a:r>
          </a:p>
        </p:txBody>
      </p:sp>
    </p:spTree>
    <p:extLst>
      <p:ext uri="{BB962C8B-B14F-4D97-AF65-F5344CB8AC3E}">
        <p14:creationId xmlns:p14="http://schemas.microsoft.com/office/powerpoint/2010/main" val="3036124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81265" y="348916"/>
            <a:ext cx="8176960" cy="1227220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3600" dirty="0"/>
              <a:t>この３０球の問題は，この本の巻末にある応用問題の例題として掲載されている。</a:t>
            </a:r>
            <a:r>
              <a:rPr lang="en-US" altLang="ja-JP" sz="3600" dirty="0"/>
              <a:t> </a:t>
            </a:r>
            <a:endParaRPr kumimoji="1" lang="ja-JP" altLang="en-US" sz="3600" dirty="0"/>
          </a:p>
        </p:txBody>
      </p:sp>
      <p:pic>
        <p:nvPicPr>
          <p:cNvPr id="4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442" y="1563201"/>
            <a:ext cx="6622118" cy="487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角丸四角形 4"/>
          <p:cNvSpPr/>
          <p:nvPr/>
        </p:nvSpPr>
        <p:spPr>
          <a:xfrm>
            <a:off x="1479884" y="1672388"/>
            <a:ext cx="1660357" cy="4572001"/>
          </a:xfrm>
          <a:prstGeom prst="roundRect">
            <a:avLst/>
          </a:prstGeom>
          <a:noFill/>
          <a:ln w="1016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7505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82" y="544058"/>
            <a:ext cx="8016536" cy="6239799"/>
          </a:xfrm>
          <a:prstGeom prst="rect">
            <a:avLst/>
          </a:prstGeom>
        </p:spPr>
      </p:pic>
      <p:sp>
        <p:nvSpPr>
          <p:cNvPr id="3" name="角丸四角形 2"/>
          <p:cNvSpPr/>
          <p:nvPr/>
        </p:nvSpPr>
        <p:spPr>
          <a:xfrm>
            <a:off x="6702641" y="2121763"/>
            <a:ext cx="1373450" cy="4527612"/>
          </a:xfrm>
          <a:prstGeom prst="roundRect">
            <a:avLst>
              <a:gd name="adj" fmla="val 10203"/>
            </a:avLst>
          </a:prstGeom>
          <a:noFill/>
          <a:ln w="63500" cmpd="sng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2">
            <a:extLst>
              <a:ext uri="{FF2B5EF4-FFF2-40B4-BE49-F238E27FC236}">
                <a16:creationId xmlns:a16="http://schemas.microsoft.com/office/drawing/2014/main" id="{7D541BB6-0CEA-47B6-845E-043FFE232186}"/>
              </a:ext>
            </a:extLst>
          </p:cNvPr>
          <p:cNvSpPr/>
          <p:nvPr/>
        </p:nvSpPr>
        <p:spPr>
          <a:xfrm>
            <a:off x="6285390" y="2334827"/>
            <a:ext cx="417251" cy="4314548"/>
          </a:xfrm>
          <a:prstGeom prst="roundRect">
            <a:avLst/>
          </a:prstGeom>
          <a:noFill/>
          <a:ln w="63500" cmpd="sng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 2">
            <a:extLst>
              <a:ext uri="{FF2B5EF4-FFF2-40B4-BE49-F238E27FC236}">
                <a16:creationId xmlns:a16="http://schemas.microsoft.com/office/drawing/2014/main" id="{C7CA7586-6F54-4A9D-AC74-1BA2EDE8B1B9}"/>
              </a:ext>
            </a:extLst>
          </p:cNvPr>
          <p:cNvSpPr/>
          <p:nvPr/>
        </p:nvSpPr>
        <p:spPr>
          <a:xfrm>
            <a:off x="1411550" y="667858"/>
            <a:ext cx="4873840" cy="5981517"/>
          </a:xfrm>
          <a:prstGeom prst="roundRect">
            <a:avLst>
              <a:gd name="adj" fmla="val 1506"/>
            </a:avLst>
          </a:prstGeom>
          <a:noFill/>
          <a:ln w="63500" cmpd="sng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392E64F2-8B30-4E61-AB38-63B14D6D10BB}"/>
              </a:ext>
            </a:extLst>
          </p:cNvPr>
          <p:cNvSpPr txBox="1">
            <a:spLocks/>
          </p:cNvSpPr>
          <p:nvPr/>
        </p:nvSpPr>
        <p:spPr bwMode="auto">
          <a:xfrm>
            <a:off x="1577788" y="76199"/>
            <a:ext cx="6242237" cy="47625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r>
              <a:rPr lang="ja-JP" altLang="en-US" sz="2800" b="1" dirty="0">
                <a:solidFill>
                  <a:srgbClr val="FF0000"/>
                </a:solidFill>
                <a:latin typeface="+mn-lt"/>
              </a:rPr>
              <a:t>３０球の問題　（算法助術の再編集図）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919" y="807450"/>
            <a:ext cx="3862638" cy="34812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テキスト ボックス 6"/>
          <p:cNvSpPr txBox="1"/>
          <p:nvPr/>
        </p:nvSpPr>
        <p:spPr>
          <a:xfrm>
            <a:off x="407273" y="1086829"/>
            <a:ext cx="49297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/>
              <a:t>問：　小球の直径を</a:t>
            </a:r>
          </a:p>
          <a:p>
            <a:r>
              <a:rPr lang="ja-JP" altLang="en-US" sz="4000" dirty="0"/>
              <a:t>３０５寸とするならば，</a:t>
            </a:r>
          </a:p>
          <a:p>
            <a:r>
              <a:rPr lang="ja-JP" altLang="en-US" sz="4000" dirty="0"/>
              <a:t>大球の直径は</a:t>
            </a:r>
          </a:p>
          <a:p>
            <a:r>
              <a:rPr lang="ja-JP" altLang="en-US" sz="4000" dirty="0"/>
              <a:t>いくらになるか。</a:t>
            </a:r>
            <a:endParaRPr lang="en-US" altLang="ja-JP" sz="4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35556" y="4836882"/>
            <a:ext cx="8446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/>
              <a:t>答：　大球の直径は</a:t>
            </a:r>
            <a:r>
              <a:rPr lang="en-US" altLang="ja-JP" sz="4000" dirty="0"/>
              <a:t>682.000</a:t>
            </a:r>
            <a:r>
              <a:rPr lang="ja-JP" altLang="en-US" sz="4000" dirty="0"/>
              <a:t>寸である。</a:t>
            </a:r>
          </a:p>
        </p:txBody>
      </p:sp>
    </p:spTree>
    <p:extLst>
      <p:ext uri="{BB962C8B-B14F-4D97-AF65-F5344CB8AC3E}">
        <p14:creationId xmlns:p14="http://schemas.microsoft.com/office/powerpoint/2010/main" val="3197487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300b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37" y="0"/>
            <a:ext cx="9677401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1" y="284163"/>
            <a:ext cx="2474594" cy="914400"/>
          </a:xfrm>
        </p:spPr>
        <p:txBody>
          <a:bodyPr/>
          <a:lstStyle/>
          <a:p>
            <a:pPr eaLnBrk="1" hangingPunct="1"/>
            <a:r>
              <a:rPr lang="ja-JP" altLang="en-US" dirty="0">
                <a:solidFill>
                  <a:schemeClr val="bg1"/>
                </a:solidFill>
              </a:rPr>
              <a:t>模型</a:t>
            </a:r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 flipV="1">
            <a:off x="1874520" y="2368296"/>
            <a:ext cx="5312664" cy="23774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1205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8" y="14309"/>
                </a:moveTo>
                <a:cubicBezTo>
                  <a:pt x="1372" y="13191"/>
                  <a:pt x="1148" y="12000"/>
                  <a:pt x="1148" y="10800"/>
                </a:cubicBezTo>
                <a:cubicBezTo>
                  <a:pt x="1148" y="5469"/>
                  <a:pt x="5469" y="1148"/>
                  <a:pt x="10800" y="1148"/>
                </a:cubicBezTo>
                <a:cubicBezTo>
                  <a:pt x="16130" y="1148"/>
                  <a:pt x="20452" y="5469"/>
                  <a:pt x="20452" y="10800"/>
                </a:cubicBezTo>
                <a:cubicBezTo>
                  <a:pt x="20452" y="12000"/>
                  <a:pt x="20227" y="13191"/>
                  <a:pt x="19791" y="14309"/>
                </a:cubicBezTo>
                <a:lnTo>
                  <a:pt x="20860" y="14727"/>
                </a:lnTo>
                <a:cubicBezTo>
                  <a:pt x="21349" y="13475"/>
                  <a:pt x="21600" y="12143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2143"/>
                  <a:pt x="250" y="13475"/>
                  <a:pt x="739" y="14727"/>
                </a:cubicBezTo>
                <a:lnTo>
                  <a:pt x="1808" y="14309"/>
                </a:lnTo>
                <a:close/>
              </a:path>
            </a:pathLst>
          </a:custGeom>
          <a:solidFill>
            <a:srgbClr val="FF0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89825" y="5879752"/>
            <a:ext cx="7282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</a:rPr>
              <a:t>赤道面で切断した断面を考える</a:t>
            </a:r>
            <a:endParaRPr lang="en-US" altLang="ja-JP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31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47675" y="277813"/>
            <a:ext cx="7772400" cy="1143000"/>
          </a:xfrm>
        </p:spPr>
        <p:txBody>
          <a:bodyPr/>
          <a:lstStyle/>
          <a:p>
            <a:pPr eaLnBrk="1" hangingPunct="1"/>
            <a:r>
              <a:rPr lang="ja-JP" altLang="en-US" dirty="0"/>
              <a:t>断面図</a:t>
            </a:r>
          </a:p>
        </p:txBody>
      </p:sp>
      <p:graphicFrame>
        <p:nvGraphicFramePr>
          <p:cNvPr id="8195" name="Rectangle 17"/>
          <p:cNvGraphicFramePr>
            <a:graphicFrameLocks noGrp="1"/>
          </p:cNvGraphicFramePr>
          <p:nvPr>
            <p:ph sz="quarter" idx="2"/>
          </p:nvPr>
        </p:nvGraphicFramePr>
        <p:xfrm>
          <a:off x="6356350" y="2546350"/>
          <a:ext cx="6985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0" imgH="0" progId="Equation.3">
                  <p:embed/>
                </p:oleObj>
              </mc:Choice>
              <mc:Fallback>
                <p:oleObj name="数式" r:id="rId3" imgW="0" imgH="0" progId="Equation.3">
                  <p:embed/>
                  <p:pic>
                    <p:nvPicPr>
                      <p:cNvPr id="8195" name="Rectangle 17"/>
                      <p:cNvPicPr>
                        <a:picLocks noGrp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6350" y="2546350"/>
                        <a:ext cx="698500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25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4057650" y="3173413"/>
          <a:ext cx="823913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4" imgW="175262" imgH="175176" progId="Equation.3">
                  <p:embed/>
                </p:oleObj>
              </mc:Choice>
              <mc:Fallback>
                <p:oleObj name="数式" r:id="rId4" imgW="175262" imgH="175176" progId="Equation.3">
                  <p:embed/>
                  <p:pic>
                    <p:nvPicPr>
                      <p:cNvPr id="8196" name="Object 2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7650" y="3173413"/>
                        <a:ext cx="823913" cy="82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7" name="Picture 9" descr="danme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9000" contras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257" y="-177421"/>
            <a:ext cx="6048375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14"/>
          <p:cNvSpPr txBox="1">
            <a:spLocks noChangeArrowheads="1"/>
          </p:cNvSpPr>
          <p:nvPr/>
        </p:nvSpPr>
        <p:spPr bwMode="auto">
          <a:xfrm>
            <a:off x="1116013" y="620713"/>
            <a:ext cx="2808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ja-JP" altLang="ja-JP" sz="2400" dirty="0">
              <a:latin typeface="Times New Roman" pitchFamily="18" charset="0"/>
            </a:endParaRPr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/>
        </p:nvGraphicFramePr>
        <p:xfrm>
          <a:off x="365125" y="4625664"/>
          <a:ext cx="4025900" cy="1224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58640" imgH="431640" progId="Equation.DSMT4">
                  <p:embed/>
                </p:oleObj>
              </mc:Choice>
              <mc:Fallback>
                <p:oleObj name="Equation" r:id="rId8" imgW="1358640" imgH="431640" progId="Equation.DSMT4">
                  <p:embed/>
                  <p:pic>
                    <p:nvPicPr>
                      <p:cNvPr id="2" name="オブジェクト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25" y="4625664"/>
                        <a:ext cx="4025900" cy="122427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>
            <a:spLocks noChangeArrowheads="1"/>
          </p:cNvSpPr>
          <p:nvPr/>
        </p:nvSpPr>
        <p:spPr bwMode="auto">
          <a:xfrm>
            <a:off x="365125" y="477748"/>
            <a:ext cx="39897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3600" dirty="0">
                <a:latin typeface="Tahoma" pitchFamily="34" charset="0"/>
              </a:rPr>
              <a:t>正１０角形</a:t>
            </a:r>
            <a:endParaRPr lang="en-US" altLang="ja-JP" sz="3600" dirty="0">
              <a:latin typeface="Tahoma" pitchFamily="34" charset="0"/>
            </a:endParaRPr>
          </a:p>
        </p:txBody>
      </p:sp>
      <p:sp>
        <p:nvSpPr>
          <p:cNvPr id="4" name="テキスト ボックス 3"/>
          <p:cNvSpPr txBox="1">
            <a:spLocks noChangeArrowheads="1"/>
          </p:cNvSpPr>
          <p:nvPr/>
        </p:nvSpPr>
        <p:spPr bwMode="auto">
          <a:xfrm>
            <a:off x="365125" y="2040700"/>
            <a:ext cx="38750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3600" dirty="0">
                <a:solidFill>
                  <a:srgbClr val="3366FF"/>
                </a:solidFill>
                <a:latin typeface="Tahoma" pitchFamily="34" charset="0"/>
              </a:rPr>
              <a:t>正５角形</a:t>
            </a:r>
            <a:endParaRPr lang="en-US" altLang="ja-JP" sz="3600" dirty="0">
              <a:solidFill>
                <a:srgbClr val="3366FF"/>
              </a:solidFill>
              <a:latin typeface="Tahoma" pitchFamily="34" charset="0"/>
            </a:endParaRPr>
          </a:p>
        </p:txBody>
      </p:sp>
      <p:sp>
        <p:nvSpPr>
          <p:cNvPr id="12" name="Line 27"/>
          <p:cNvSpPr>
            <a:spLocks noChangeShapeType="1"/>
          </p:cNvSpPr>
          <p:nvPr/>
        </p:nvSpPr>
        <p:spPr bwMode="auto">
          <a:xfrm>
            <a:off x="4497168" y="2355141"/>
            <a:ext cx="1831276" cy="2491104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13" name="Line 27"/>
          <p:cNvSpPr>
            <a:spLocks noChangeShapeType="1"/>
          </p:cNvSpPr>
          <p:nvPr/>
        </p:nvSpPr>
        <p:spPr bwMode="auto">
          <a:xfrm>
            <a:off x="5135406" y="1345173"/>
            <a:ext cx="3055938" cy="928752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14" name="Line 27"/>
          <p:cNvSpPr>
            <a:spLocks noChangeShapeType="1"/>
          </p:cNvSpPr>
          <p:nvPr/>
        </p:nvSpPr>
        <p:spPr bwMode="auto">
          <a:xfrm flipV="1">
            <a:off x="4497168" y="2881365"/>
            <a:ext cx="1831275" cy="719328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8" name="五角形 7"/>
          <p:cNvSpPr/>
          <p:nvPr/>
        </p:nvSpPr>
        <p:spPr>
          <a:xfrm rot="20376089">
            <a:off x="4599313" y="1394704"/>
            <a:ext cx="1693277" cy="1707531"/>
          </a:xfrm>
          <a:prstGeom prst="pentagon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  <a:ln w="508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781674" y="5758441"/>
            <a:ext cx="2727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３本の補助線を引く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 animBg="1"/>
      <p:bldP spid="13" grpId="0" animBg="1"/>
      <p:bldP spid="14" grpId="0" animBg="1"/>
      <p:bldP spid="8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518159" y="243358"/>
            <a:ext cx="4101466" cy="625321"/>
          </a:xfrm>
        </p:spPr>
        <p:txBody>
          <a:bodyPr/>
          <a:lstStyle/>
          <a:p>
            <a:r>
              <a:rPr lang="ja-JP" altLang="en-US" sz="2800" dirty="0">
                <a:solidFill>
                  <a:srgbClr val="FF0000"/>
                </a:solidFill>
              </a:rPr>
              <a:t>算法助術の解法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976" y="414571"/>
            <a:ext cx="3858849" cy="3444094"/>
          </a:xfrm>
        </p:spPr>
      </p:pic>
      <p:graphicFrame>
        <p:nvGraphicFramePr>
          <p:cNvPr id="8" name="オブジェクト 7"/>
          <p:cNvGraphicFramePr>
            <a:graphicFrameLocks noChangeAspect="1"/>
          </p:cNvGraphicFramePr>
          <p:nvPr/>
        </p:nvGraphicFramePr>
        <p:xfrm>
          <a:off x="196850" y="841375"/>
          <a:ext cx="4383088" cy="137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84120" imgH="685800" progId="Equation.DSMT4">
                  <p:embed/>
                </p:oleObj>
              </mc:Choice>
              <mc:Fallback>
                <p:oleObj name="Equation" r:id="rId4" imgW="2184120" imgH="685800" progId="Equation.DSMT4">
                  <p:embed/>
                  <p:pic>
                    <p:nvPicPr>
                      <p:cNvPr id="8" name="オブジェクト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6850" y="841375"/>
                        <a:ext cx="4383088" cy="1379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オブジェクト 12"/>
          <p:cNvGraphicFramePr>
            <a:graphicFrameLocks noChangeAspect="1"/>
          </p:cNvGraphicFramePr>
          <p:nvPr/>
        </p:nvGraphicFramePr>
        <p:xfrm>
          <a:off x="1598613" y="3094038"/>
          <a:ext cx="2386012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41120" imgH="469800" progId="Equation.DSMT4">
                  <p:embed/>
                </p:oleObj>
              </mc:Choice>
              <mc:Fallback>
                <p:oleObj name="Equation" r:id="rId6" imgW="1041120" imgH="469800" progId="Equation.DSMT4">
                  <p:embed/>
                  <p:pic>
                    <p:nvPicPr>
                      <p:cNvPr id="13" name="オブジェクト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8613" y="3094038"/>
                        <a:ext cx="2386012" cy="107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オブジェクト 14"/>
          <p:cNvGraphicFramePr>
            <a:graphicFrameLocks noChangeAspect="1"/>
          </p:cNvGraphicFramePr>
          <p:nvPr/>
        </p:nvGraphicFramePr>
        <p:xfrm>
          <a:off x="1471613" y="2274888"/>
          <a:ext cx="2370137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80800" imgH="431640" progId="Equation.DSMT4">
                  <p:embed/>
                </p:oleObj>
              </mc:Choice>
              <mc:Fallback>
                <p:oleObj name="Equation" r:id="rId8" imgW="1180800" imgH="431640" progId="Equation.DSMT4">
                  <p:embed/>
                  <p:pic>
                    <p:nvPicPr>
                      <p:cNvPr id="15" name="オブジェクト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1613" y="2274888"/>
                        <a:ext cx="2370137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5025" name="Picture 3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20" y="243359"/>
            <a:ext cx="3374136" cy="3117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639" y="3733962"/>
            <a:ext cx="3232543" cy="2986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オブジェクト 16"/>
          <p:cNvGraphicFramePr>
            <a:graphicFrameLocks noChangeAspect="1"/>
          </p:cNvGraphicFramePr>
          <p:nvPr/>
        </p:nvGraphicFramePr>
        <p:xfrm>
          <a:off x="1608392" y="4093337"/>
          <a:ext cx="2154237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39600" imgH="393480" progId="Equation.DSMT4">
                  <p:embed/>
                </p:oleObj>
              </mc:Choice>
              <mc:Fallback>
                <p:oleObj name="Equation" r:id="rId11" imgW="939600" imgH="393480" progId="Equation.DSMT4">
                  <p:embed/>
                  <p:pic>
                    <p:nvPicPr>
                      <p:cNvPr id="17" name="オブジェクト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8392" y="4093337"/>
                        <a:ext cx="2154237" cy="90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五角形 10"/>
          <p:cNvSpPr/>
          <p:nvPr/>
        </p:nvSpPr>
        <p:spPr>
          <a:xfrm rot="20461035">
            <a:off x="5496221" y="726794"/>
            <a:ext cx="1642719" cy="1609687"/>
          </a:xfrm>
          <a:prstGeom prst="pentagon">
            <a:avLst/>
          </a:prstGeom>
          <a:noFill/>
          <a:ln w="88900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5166" y="5167635"/>
            <a:ext cx="2386613" cy="86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1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300"/>
                                        <p:tgtEl>
                                          <p:spTgt spid="85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タイトル 1"/>
          <p:cNvSpPr>
            <a:spLocks noGrp="1"/>
          </p:cNvSpPr>
          <p:nvPr>
            <p:ph type="title" sz="quarter"/>
          </p:nvPr>
        </p:nvSpPr>
        <p:spPr>
          <a:xfrm>
            <a:off x="609600" y="304800"/>
            <a:ext cx="4419600" cy="819150"/>
          </a:xfrm>
        </p:spPr>
        <p:txBody>
          <a:bodyPr/>
          <a:lstStyle/>
          <a:p>
            <a:pPr eaLnBrk="1" hangingPunct="1"/>
            <a:r>
              <a:rPr lang="ja-JP" altLang="en-US" sz="4800" b="1" dirty="0">
                <a:solidFill>
                  <a:srgbClr val="FF0000"/>
                </a:solidFill>
              </a:rPr>
              <a:t>この値は変？！</a:t>
            </a:r>
            <a:r>
              <a:rPr lang="en-US" altLang="ja-JP" sz="4800" b="1" dirty="0">
                <a:solidFill>
                  <a:srgbClr val="FF0000"/>
                </a:solidFill>
              </a:rPr>
              <a:t> </a:t>
            </a:r>
            <a:endParaRPr lang="ja-JP" altLang="en-US" sz="4800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オブジェクト 8"/>
          <p:cNvGraphicFramePr>
            <a:graphicFrameLocks noChangeAspect="1"/>
          </p:cNvGraphicFramePr>
          <p:nvPr/>
        </p:nvGraphicFramePr>
        <p:xfrm>
          <a:off x="3092450" y="4092575"/>
          <a:ext cx="434181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54080" imgH="203040" progId="Equation.DSMT4">
                  <p:embed/>
                </p:oleObj>
              </mc:Choice>
              <mc:Fallback>
                <p:oleObj name="Equation" r:id="rId3" imgW="1054080" imgH="203040" progId="Equation.DSMT4">
                  <p:embed/>
                  <p:pic>
                    <p:nvPicPr>
                      <p:cNvPr id="9" name="オブジェクト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2450" y="4092575"/>
                        <a:ext cx="4341813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オブジェクト 9"/>
          <p:cNvGraphicFramePr>
            <a:graphicFrameLocks noChangeAspect="1"/>
          </p:cNvGraphicFramePr>
          <p:nvPr/>
        </p:nvGraphicFramePr>
        <p:xfrm>
          <a:off x="525463" y="2149475"/>
          <a:ext cx="8161337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81080" imgH="215640" progId="Equation.DSMT4">
                  <p:embed/>
                </p:oleObj>
              </mc:Choice>
              <mc:Fallback>
                <p:oleObj name="Equation" r:id="rId5" imgW="1981080" imgH="215640" progId="Equation.DSMT4">
                  <p:embed/>
                  <p:pic>
                    <p:nvPicPr>
                      <p:cNvPr id="9220" name="オブジェクト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463" y="2149475"/>
                        <a:ext cx="8161337" cy="890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オブジェクト 11"/>
          <p:cNvGraphicFramePr>
            <a:graphicFrameLocks noChangeAspect="1"/>
          </p:cNvGraphicFramePr>
          <p:nvPr/>
        </p:nvGraphicFramePr>
        <p:xfrm>
          <a:off x="2189163" y="3114675"/>
          <a:ext cx="5640387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638000" imgH="215640" progId="Equation.DSMT4">
                  <p:embed/>
                </p:oleObj>
              </mc:Choice>
              <mc:Fallback>
                <p:oleObj name="Equation" r:id="rId7" imgW="1638000" imgH="215640" progId="Equation.DSMT4">
                  <p:embed/>
                  <p:pic>
                    <p:nvPicPr>
                      <p:cNvPr id="9221" name="オブジェクト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9163" y="3114675"/>
                        <a:ext cx="5640387" cy="7429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オブジェクト 12"/>
          <p:cNvGraphicFramePr>
            <a:graphicFrameLocks noChangeAspect="1"/>
          </p:cNvGraphicFramePr>
          <p:nvPr/>
        </p:nvGraphicFramePr>
        <p:xfrm>
          <a:off x="547688" y="1336675"/>
          <a:ext cx="6381750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49080" imgH="215640" progId="Equation.DSMT4">
                  <p:embed/>
                </p:oleObj>
              </mc:Choice>
              <mc:Fallback>
                <p:oleObj name="Equation" r:id="rId9" imgW="1549080" imgH="215640" progId="Equation.DSMT4">
                  <p:embed/>
                  <p:pic>
                    <p:nvPicPr>
                      <p:cNvPr id="9222" name="オブジェクト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688" y="1336675"/>
                        <a:ext cx="6381750" cy="890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オブジェクト 13"/>
          <p:cNvGraphicFramePr>
            <a:graphicFrameLocks noChangeAspect="1"/>
          </p:cNvGraphicFramePr>
          <p:nvPr/>
        </p:nvGraphicFramePr>
        <p:xfrm>
          <a:off x="3018917" y="4786694"/>
          <a:ext cx="454977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04840" imgH="203040" progId="Equation.DSMT4">
                  <p:embed/>
                </p:oleObj>
              </mc:Choice>
              <mc:Fallback>
                <p:oleObj name="Equation" r:id="rId11" imgW="1104840" imgH="203040" progId="Equation.DSMT4">
                  <p:embed/>
                  <p:pic>
                    <p:nvPicPr>
                      <p:cNvPr id="14" name="オブジェクト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8917" y="4786694"/>
                        <a:ext cx="4549775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オブジェクト 14"/>
          <p:cNvGraphicFramePr>
            <a:graphicFrameLocks noChangeAspect="1"/>
          </p:cNvGraphicFramePr>
          <p:nvPr/>
        </p:nvGraphicFramePr>
        <p:xfrm>
          <a:off x="915988" y="5694363"/>
          <a:ext cx="7874000" cy="70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286000" imgH="203040" progId="Equation.DSMT4">
                  <p:embed/>
                </p:oleObj>
              </mc:Choice>
              <mc:Fallback>
                <p:oleObj name="Equation" r:id="rId13" imgW="2286000" imgH="203040" progId="Equation.DSMT4">
                  <p:embed/>
                  <p:pic>
                    <p:nvPicPr>
                      <p:cNvPr id="15" name="オブジェクト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8" y="5694363"/>
                        <a:ext cx="7874000" cy="7000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オブジェクト 1"/>
          <p:cNvGraphicFramePr>
            <a:graphicFrameLocks noChangeAspect="1"/>
          </p:cNvGraphicFramePr>
          <p:nvPr/>
        </p:nvGraphicFramePr>
        <p:xfrm>
          <a:off x="5224463" y="276225"/>
          <a:ext cx="34290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447560" imgH="457200" progId="Equation.DSMT4">
                  <p:embed/>
                </p:oleObj>
              </mc:Choice>
              <mc:Fallback>
                <p:oleObj name="Equation" r:id="rId15" imgW="1447560" imgH="457200" progId="Equation.DSMT4">
                  <p:embed/>
                  <p:pic>
                    <p:nvPicPr>
                      <p:cNvPr id="2" name="オブジェクト 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224463" y="276225"/>
                        <a:ext cx="3429000" cy="1200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398" y="-65343"/>
            <a:ext cx="9420762" cy="6956139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434442" y="106879"/>
            <a:ext cx="4117083" cy="461665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srgbClr val="FF0000"/>
                </a:solidFill>
              </a:rPr>
              <a:t>名古屋市科学館外観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90675" y="110341"/>
            <a:ext cx="618172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このプラネタリウムの直径は，</a:t>
            </a:r>
            <a:r>
              <a:rPr lang="en-US" altLang="ja-JP" sz="2800" dirty="0"/>
              <a:t>35 m.</a:t>
            </a:r>
            <a:endParaRPr kumimoji="1" lang="ja-JP" altLang="en-US" sz="2800" dirty="0"/>
          </a:p>
        </p:txBody>
      </p:sp>
      <p:sp>
        <p:nvSpPr>
          <p:cNvPr id="7" name="円/楕円 6"/>
          <p:cNvSpPr/>
          <p:nvPr/>
        </p:nvSpPr>
        <p:spPr>
          <a:xfrm>
            <a:off x="3371614" y="1320155"/>
            <a:ext cx="2540669" cy="240967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角丸四角形吹き出し 8"/>
          <p:cNvSpPr/>
          <p:nvPr/>
        </p:nvSpPr>
        <p:spPr>
          <a:xfrm>
            <a:off x="6953250" y="5305298"/>
            <a:ext cx="2190750" cy="926277"/>
          </a:xfrm>
          <a:prstGeom prst="wedgeRoundRectCallout">
            <a:avLst>
              <a:gd name="adj1" fmla="val -151725"/>
              <a:gd name="adj2" fmla="val 66235"/>
              <a:gd name="adj3" fmla="val 16667"/>
            </a:avLst>
          </a:prstGeom>
          <a:solidFill>
            <a:schemeClr val="bg1"/>
          </a:solidFill>
          <a:ln w="317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金</a:t>
            </a:r>
            <a:r>
              <a:rPr lang="en-US" altLang="ja-JP" dirty="0">
                <a:solidFill>
                  <a:schemeClr val="tx1"/>
                </a:solidFill>
              </a:rPr>
              <a:t> &amp; </a:t>
            </a:r>
            <a:r>
              <a:rPr lang="ja-JP" altLang="en-US" dirty="0">
                <a:solidFill>
                  <a:schemeClr val="tx1"/>
                </a:solidFill>
              </a:rPr>
              <a:t>堀部</a:t>
            </a:r>
          </a:p>
          <a:p>
            <a:pPr algn="ctr"/>
            <a:r>
              <a:rPr lang="en-US" altLang="ja-JP" dirty="0">
                <a:solidFill>
                  <a:schemeClr val="tx1"/>
                </a:solidFill>
              </a:rPr>
              <a:t>2014-5-</a:t>
            </a:r>
            <a:r>
              <a:rPr kumimoji="1" lang="en-US" altLang="ja-JP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10" name="円/楕円 9"/>
          <p:cNvSpPr/>
          <p:nvPr/>
        </p:nvSpPr>
        <p:spPr>
          <a:xfrm>
            <a:off x="4077841" y="271130"/>
            <a:ext cx="1077660" cy="10144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円/楕円 14"/>
          <p:cNvSpPr/>
          <p:nvPr/>
        </p:nvSpPr>
        <p:spPr>
          <a:xfrm>
            <a:off x="2974905" y="665679"/>
            <a:ext cx="1077660" cy="10144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円/楕円 15"/>
          <p:cNvSpPr/>
          <p:nvPr/>
        </p:nvSpPr>
        <p:spPr>
          <a:xfrm>
            <a:off x="2349469" y="1574352"/>
            <a:ext cx="1077660" cy="10144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円/楕円 16"/>
          <p:cNvSpPr/>
          <p:nvPr/>
        </p:nvSpPr>
        <p:spPr>
          <a:xfrm>
            <a:off x="2350242" y="2661745"/>
            <a:ext cx="1077660" cy="10144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円/楕円 17"/>
          <p:cNvSpPr/>
          <p:nvPr/>
        </p:nvSpPr>
        <p:spPr>
          <a:xfrm>
            <a:off x="3063935" y="3476604"/>
            <a:ext cx="1077660" cy="10144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円/楕円 18"/>
          <p:cNvSpPr/>
          <p:nvPr/>
        </p:nvSpPr>
        <p:spPr>
          <a:xfrm>
            <a:off x="4103118" y="3771346"/>
            <a:ext cx="1077660" cy="10144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円/楕円 19"/>
          <p:cNvSpPr/>
          <p:nvPr/>
        </p:nvSpPr>
        <p:spPr>
          <a:xfrm>
            <a:off x="5142301" y="3412727"/>
            <a:ext cx="1077660" cy="10144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円/楕円 20"/>
          <p:cNvSpPr/>
          <p:nvPr/>
        </p:nvSpPr>
        <p:spPr>
          <a:xfrm>
            <a:off x="5854925" y="2556847"/>
            <a:ext cx="1077660" cy="10144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円/楕円 21"/>
          <p:cNvSpPr/>
          <p:nvPr/>
        </p:nvSpPr>
        <p:spPr>
          <a:xfrm>
            <a:off x="5770162" y="1468473"/>
            <a:ext cx="1077660" cy="10144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円/楕円 22"/>
          <p:cNvSpPr/>
          <p:nvPr/>
        </p:nvSpPr>
        <p:spPr>
          <a:xfrm>
            <a:off x="5180778" y="596636"/>
            <a:ext cx="1077660" cy="10144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4175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6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2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8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4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6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2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8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84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3" name="オブジェクト 6"/>
          <p:cNvGraphicFramePr>
            <a:graphicFrameLocks noChangeAspect="1"/>
          </p:cNvGraphicFramePr>
          <p:nvPr/>
        </p:nvGraphicFramePr>
        <p:xfrm>
          <a:off x="617538" y="2335053"/>
          <a:ext cx="2132012" cy="118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74360" imgH="431640" progId="Equation.DSMT4">
                  <p:embed/>
                </p:oleObj>
              </mc:Choice>
              <mc:Fallback>
                <p:oleObj name="Equation" r:id="rId3" imgW="774360" imgH="431640" progId="Equation.DSMT4">
                  <p:embed/>
                  <p:pic>
                    <p:nvPicPr>
                      <p:cNvPr id="10243" name="オブジェクト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538" y="2335053"/>
                        <a:ext cx="2132012" cy="11890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オブジェクト 8"/>
          <p:cNvGraphicFramePr>
            <a:graphicFrameLocks noChangeAspect="1"/>
          </p:cNvGraphicFramePr>
          <p:nvPr/>
        </p:nvGraphicFramePr>
        <p:xfrm>
          <a:off x="976796" y="3661058"/>
          <a:ext cx="7490548" cy="1014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38280" imgH="330120" progId="Equation.DSMT4">
                  <p:embed/>
                </p:oleObj>
              </mc:Choice>
              <mc:Fallback>
                <p:oleObj name="Equation" r:id="rId5" imgW="2438280" imgH="330120" progId="Equation.DSMT4">
                  <p:embed/>
                  <p:pic>
                    <p:nvPicPr>
                      <p:cNvPr id="10245" name="オブジェクト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6796" y="3661058"/>
                        <a:ext cx="7490548" cy="10149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6" name="オブジェクト 10"/>
          <p:cNvGraphicFramePr>
            <a:graphicFrameLocks noChangeAspect="1"/>
          </p:cNvGraphicFramePr>
          <p:nvPr/>
        </p:nvGraphicFramePr>
        <p:xfrm>
          <a:off x="838200" y="4489450"/>
          <a:ext cx="7580313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400120" imgH="330120" progId="Equation.DSMT4">
                  <p:embed/>
                </p:oleObj>
              </mc:Choice>
              <mc:Fallback>
                <p:oleObj name="Equation" r:id="rId7" imgW="2400120" imgH="330120" progId="Equation.DSMT4">
                  <p:embed/>
                  <p:pic>
                    <p:nvPicPr>
                      <p:cNvPr id="10246" name="オブジェクト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4489450"/>
                        <a:ext cx="7580313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7" name="オブジェクト 11"/>
          <p:cNvGraphicFramePr>
            <a:graphicFrameLocks noChangeAspect="1"/>
          </p:cNvGraphicFramePr>
          <p:nvPr/>
        </p:nvGraphicFramePr>
        <p:xfrm>
          <a:off x="2152650" y="5456238"/>
          <a:ext cx="4818063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11280" imgH="253800" progId="Equation.DSMT4">
                  <p:embed/>
                </p:oleObj>
              </mc:Choice>
              <mc:Fallback>
                <p:oleObj name="Equation" r:id="rId9" imgW="1511280" imgH="253800" progId="Equation.DSMT4">
                  <p:embed/>
                  <p:pic>
                    <p:nvPicPr>
                      <p:cNvPr id="10247" name="オブジェクト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650" y="5456238"/>
                        <a:ext cx="4818063" cy="80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8" name="オブジェクト 1"/>
          <p:cNvGraphicFramePr>
            <a:graphicFrameLocks noChangeAspect="1"/>
          </p:cNvGraphicFramePr>
          <p:nvPr/>
        </p:nvGraphicFramePr>
        <p:xfrm>
          <a:off x="3295650" y="2611438"/>
          <a:ext cx="5173663" cy="70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879560" imgH="253800" progId="Equation.DSMT4">
                  <p:embed/>
                </p:oleObj>
              </mc:Choice>
              <mc:Fallback>
                <p:oleObj name="Equation" r:id="rId11" imgW="1879560" imgH="253800" progId="Equation.DSMT4">
                  <p:embed/>
                  <p:pic>
                    <p:nvPicPr>
                      <p:cNvPr id="10248" name="オブジェクト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5650" y="2611438"/>
                        <a:ext cx="5173663" cy="700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オブジェクト 1"/>
          <p:cNvGraphicFramePr>
            <a:graphicFrameLocks noChangeAspect="1"/>
          </p:cNvGraphicFramePr>
          <p:nvPr/>
        </p:nvGraphicFramePr>
        <p:xfrm>
          <a:off x="757238" y="212725"/>
          <a:ext cx="7456487" cy="104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819160" imgH="393480" progId="Equation.DSMT4">
                  <p:embed/>
                </p:oleObj>
              </mc:Choice>
              <mc:Fallback>
                <p:oleObj name="Equation" r:id="rId13" imgW="2819160" imgH="393480" progId="Equation.DSMT4">
                  <p:embed/>
                  <p:pic>
                    <p:nvPicPr>
                      <p:cNvPr id="2" name="オブジェクト 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57238" y="212725"/>
                        <a:ext cx="7456487" cy="1042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355320" y="1122037"/>
            <a:ext cx="8614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FF0000"/>
                </a:solidFill>
                <a:latin typeface="+mn-lt"/>
              </a:rPr>
              <a:t>大きな整数の３０５と６８２を選んだ</a:t>
            </a:r>
          </a:p>
          <a:p>
            <a:pPr algn="ctr"/>
            <a:r>
              <a:rPr lang="ja-JP" altLang="en-US" sz="3600" b="1" dirty="0">
                <a:solidFill>
                  <a:srgbClr val="FF0000"/>
                </a:solidFill>
                <a:latin typeface="+mn-lt"/>
              </a:rPr>
              <a:t>理由は何なのだろうか？</a:t>
            </a:r>
            <a:endParaRPr kumimoji="1" lang="ja-JP" altLang="en-US" sz="3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1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9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43050" y="342372"/>
            <a:ext cx="6562725" cy="627730"/>
          </a:xfrm>
        </p:spPr>
        <p:txBody>
          <a:bodyPr/>
          <a:lstStyle/>
          <a:p>
            <a:r>
              <a:rPr lang="ja-JP" altLang="en-US" sz="3200" dirty="0">
                <a:solidFill>
                  <a:srgbClr val="FF0000"/>
                </a:solidFill>
              </a:rPr>
              <a:t>この和算の記事の冒頭部分</a:t>
            </a:r>
            <a:r>
              <a:rPr lang="en-US" altLang="ja-JP" sz="3200" dirty="0">
                <a:solidFill>
                  <a:srgbClr val="FF0000"/>
                </a:solidFill>
              </a:rPr>
              <a:t> 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4429" y="5223289"/>
            <a:ext cx="8675772" cy="1425161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800" b="1" dirty="0"/>
              <a:t>Of the world’s countless customs and traditions, perhaps none is as elegant, nor as beautiful, as the tradition of </a:t>
            </a:r>
            <a:r>
              <a:rPr lang="en-US" altLang="ja-JP" sz="2800" b="1" i="1" dirty="0" err="1">
                <a:solidFill>
                  <a:srgbClr val="FF0000"/>
                </a:solidFill>
              </a:rPr>
              <a:t>sangaku</a:t>
            </a:r>
            <a:r>
              <a:rPr lang="en-US" altLang="ja-JP" sz="2800" b="1" dirty="0"/>
              <a:t>, Japanese temple geometry.</a:t>
            </a:r>
            <a:endParaRPr kumimoji="1" lang="ja-JP" altLang="en-US" sz="2800" b="1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66700" y="1068305"/>
            <a:ext cx="87153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/>
              <a:t>世界中の数え切れない習慣や伝統の中で、日本独自の幾何学を記した　　　</a:t>
            </a:r>
          </a:p>
          <a:p>
            <a:r>
              <a:rPr lang="ja-JP" altLang="en-US" sz="4400" b="1" dirty="0"/>
              <a:t>　　　　　　　　「</a:t>
            </a:r>
            <a:r>
              <a:rPr lang="ja-JP" altLang="en-US" sz="4400" b="1" dirty="0">
                <a:solidFill>
                  <a:srgbClr val="FF0000"/>
                </a:solidFill>
              </a:rPr>
              <a:t>算額</a:t>
            </a:r>
            <a:r>
              <a:rPr lang="ja-JP" altLang="en-US" sz="4400" b="1" dirty="0"/>
              <a:t>」</a:t>
            </a:r>
          </a:p>
          <a:p>
            <a:r>
              <a:rPr lang="ja-JP" altLang="en-US" sz="4400" b="1" dirty="0" err="1"/>
              <a:t>ほど</a:t>
            </a:r>
            <a:r>
              <a:rPr lang="ja-JP" altLang="en-US" sz="4400" b="1" dirty="0"/>
              <a:t>優雅で美しいものは他に見当たらない。</a:t>
            </a:r>
            <a:endParaRPr kumimoji="1" lang="ja-JP" alt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0965486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タイトル 1"/>
          <p:cNvSpPr>
            <a:spLocks noGrp="1"/>
          </p:cNvSpPr>
          <p:nvPr>
            <p:ph type="title" sz="quarter"/>
          </p:nvPr>
        </p:nvSpPr>
        <p:spPr>
          <a:xfrm>
            <a:off x="400495" y="493395"/>
            <a:ext cx="3723830" cy="728663"/>
          </a:xfrm>
        </p:spPr>
        <p:txBody>
          <a:bodyPr/>
          <a:lstStyle/>
          <a:p>
            <a:pPr eaLnBrk="1" hangingPunct="1"/>
            <a:r>
              <a:rPr lang="ja-JP" altLang="en-US" b="1" dirty="0">
                <a:solidFill>
                  <a:srgbClr val="FF0000"/>
                </a:solidFill>
              </a:rPr>
              <a:t>次なる疑問？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11267" name="オブジェクト 6"/>
          <p:cNvGraphicFramePr>
            <a:graphicFrameLocks noChangeAspect="1"/>
          </p:cNvGraphicFramePr>
          <p:nvPr/>
        </p:nvGraphicFramePr>
        <p:xfrm>
          <a:off x="4114800" y="263525"/>
          <a:ext cx="4432300" cy="173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88760" imgH="660240" progId="Equation.DSMT4">
                  <p:embed/>
                </p:oleObj>
              </mc:Choice>
              <mc:Fallback>
                <p:oleObj name="Equation" r:id="rId3" imgW="1688760" imgH="660240" progId="Equation.DSMT4">
                  <p:embed/>
                  <p:pic>
                    <p:nvPicPr>
                      <p:cNvPr id="11267" name="オブジェクト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63525"/>
                        <a:ext cx="4432300" cy="17335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 dirty="0">
              <a:latin typeface="Tahoma" pitchFamily="34" charset="0"/>
            </a:endParaRPr>
          </a:p>
        </p:txBody>
      </p:sp>
      <p:graphicFrame>
        <p:nvGraphicFramePr>
          <p:cNvPr id="11269" name="オブジェクト 8"/>
          <p:cNvGraphicFramePr>
            <a:graphicFrameLocks noChangeAspect="1"/>
          </p:cNvGraphicFramePr>
          <p:nvPr/>
        </p:nvGraphicFramePr>
        <p:xfrm>
          <a:off x="666750" y="1878013"/>
          <a:ext cx="7038975" cy="191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501640" imgH="685800" progId="Equation.DSMT4">
                  <p:embed/>
                </p:oleObj>
              </mc:Choice>
              <mc:Fallback>
                <p:oleObj name="Equation" r:id="rId5" imgW="2501640" imgH="685800" progId="Equation.DSMT4">
                  <p:embed/>
                  <p:pic>
                    <p:nvPicPr>
                      <p:cNvPr id="11269" name="オブジェクト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0" y="1878013"/>
                        <a:ext cx="7038975" cy="1916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 dirty="0">
              <a:latin typeface="Tahoma" pitchFamily="34" charset="0"/>
            </a:endParaRPr>
          </a:p>
        </p:txBody>
      </p:sp>
      <p:graphicFrame>
        <p:nvGraphicFramePr>
          <p:cNvPr id="11271" name="オブジェクト 10"/>
          <p:cNvGraphicFramePr>
            <a:graphicFrameLocks noChangeAspect="1"/>
          </p:cNvGraphicFramePr>
          <p:nvPr/>
        </p:nvGraphicFramePr>
        <p:xfrm>
          <a:off x="768350" y="3690938"/>
          <a:ext cx="2328863" cy="182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12520" imgH="634680" progId="Equation.DSMT4">
                  <p:embed/>
                </p:oleObj>
              </mc:Choice>
              <mc:Fallback>
                <p:oleObj name="Equation" r:id="rId7" imgW="812520" imgH="634680" progId="Equation.DSMT4">
                  <p:embed/>
                  <p:pic>
                    <p:nvPicPr>
                      <p:cNvPr id="11271" name="オブジェクト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350" y="3690938"/>
                        <a:ext cx="2328863" cy="1827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 dirty="0">
              <a:latin typeface="Tahoma" pitchFamily="34" charset="0"/>
            </a:endParaRPr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/>
        </p:nvGraphicFramePr>
        <p:xfrm>
          <a:off x="3109913" y="4375150"/>
          <a:ext cx="4986337" cy="179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739880" imgH="622080" progId="Equation.DSMT4">
                  <p:embed/>
                </p:oleObj>
              </mc:Choice>
              <mc:Fallback>
                <p:oleObj name="Equation" r:id="rId9" imgW="1739880" imgH="622080" progId="Equation.DSMT4">
                  <p:embed/>
                  <p:pic>
                    <p:nvPicPr>
                      <p:cNvPr id="2" name="オブジェクト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9913" y="4375150"/>
                        <a:ext cx="4986337" cy="179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上カーブ矢印 2">
            <a:extLst>
              <a:ext uri="{FF2B5EF4-FFF2-40B4-BE49-F238E27FC236}">
                <a16:creationId xmlns:a16="http://schemas.microsoft.com/office/drawing/2014/main" id="{4FA7A02D-93E5-4A34-AAD4-0114CC89F621}"/>
              </a:ext>
            </a:extLst>
          </p:cNvPr>
          <p:cNvSpPr/>
          <p:nvPr/>
        </p:nvSpPr>
        <p:spPr>
          <a:xfrm rot="741043">
            <a:off x="813649" y="5417653"/>
            <a:ext cx="2097734" cy="650532"/>
          </a:xfrm>
          <a:prstGeom prst="curvedUpArrow">
            <a:avLst>
              <a:gd name="adj1" fmla="val 25000"/>
              <a:gd name="adj2" fmla="val 30215"/>
              <a:gd name="adj3" fmla="val 2500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 dirty="0">
              <a:latin typeface="Tahoma" pitchFamily="34" charset="0"/>
            </a:endParaRPr>
          </a:p>
        </p:txBody>
      </p:sp>
      <p:sp>
        <p:nvSpPr>
          <p:cNvPr id="1229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 dirty="0">
              <a:latin typeface="Tahoma" pitchFamily="34" charset="0"/>
            </a:endParaRPr>
          </a:p>
        </p:txBody>
      </p:sp>
      <p:sp>
        <p:nvSpPr>
          <p:cNvPr id="12292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 dirty="0">
              <a:latin typeface="Tahoma" pitchFamily="34" charset="0"/>
            </a:endParaRPr>
          </a:p>
        </p:txBody>
      </p:sp>
      <p:graphicFrame>
        <p:nvGraphicFramePr>
          <p:cNvPr id="12293" name="オブジェクト 2"/>
          <p:cNvGraphicFramePr>
            <a:graphicFrameLocks noChangeAspect="1"/>
          </p:cNvGraphicFramePr>
          <p:nvPr/>
        </p:nvGraphicFramePr>
        <p:xfrm>
          <a:off x="889000" y="3059113"/>
          <a:ext cx="6562725" cy="294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60360" imgH="1371600" progId="Equation.DSMT4">
                  <p:embed/>
                </p:oleObj>
              </mc:Choice>
              <mc:Fallback>
                <p:oleObj name="Equation" r:id="rId3" imgW="3060360" imgH="1371600" progId="Equation.DSMT4">
                  <p:embed/>
                  <p:pic>
                    <p:nvPicPr>
                      <p:cNvPr id="12293" name="オブジェクト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9000" y="3059113"/>
                        <a:ext cx="6562725" cy="294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4" name="オブジェクト 4"/>
          <p:cNvGraphicFramePr>
            <a:graphicFrameLocks noChangeAspect="1"/>
          </p:cNvGraphicFramePr>
          <p:nvPr/>
        </p:nvGraphicFramePr>
        <p:xfrm>
          <a:off x="841375" y="362585"/>
          <a:ext cx="7461250" cy="204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479760" imgH="952200" progId="Equation.DSMT4">
                  <p:embed/>
                </p:oleObj>
              </mc:Choice>
              <mc:Fallback>
                <p:oleObj name="Equation" r:id="rId5" imgW="3479760" imgH="952200" progId="Equation.DSMT4">
                  <p:embed/>
                  <p:pic>
                    <p:nvPicPr>
                      <p:cNvPr id="12294" name="オブジェクト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375" y="362585"/>
                        <a:ext cx="7461250" cy="204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5" name="オブジェクト 13"/>
          <p:cNvGraphicFramePr>
            <a:graphicFrameLocks noChangeAspect="1"/>
          </p:cNvGraphicFramePr>
          <p:nvPr/>
        </p:nvGraphicFramePr>
        <p:xfrm>
          <a:off x="533400" y="1878013"/>
          <a:ext cx="5048250" cy="105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968480" imgH="431640" progId="Equation.DSMT4">
                  <p:embed/>
                </p:oleObj>
              </mc:Choice>
              <mc:Fallback>
                <p:oleObj name="Equation" r:id="rId7" imgW="1968480" imgH="431640" progId="Equation.DSMT4">
                  <p:embed/>
                  <p:pic>
                    <p:nvPicPr>
                      <p:cNvPr id="12295" name="オブジェクト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878013"/>
                        <a:ext cx="5048250" cy="10556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オブジェクト 1"/>
          <p:cNvGraphicFramePr>
            <a:graphicFrameLocks noChangeAspect="1"/>
          </p:cNvGraphicFramePr>
          <p:nvPr/>
        </p:nvGraphicFramePr>
        <p:xfrm>
          <a:off x="7801547" y="2054607"/>
          <a:ext cx="376237" cy="405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64880" imgH="203040" progId="Equation.DSMT4">
                  <p:embed/>
                </p:oleObj>
              </mc:Choice>
              <mc:Fallback>
                <p:oleObj name="Equation" r:id="rId9" imgW="164880" imgH="203040" progId="Equation.DSMT4">
                  <p:embed/>
                  <p:pic>
                    <p:nvPicPr>
                      <p:cNvPr id="2" name="オブジェクト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1547" y="2054607"/>
                        <a:ext cx="376237" cy="40513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104775" y="159588"/>
            <a:ext cx="1997583" cy="383969"/>
          </a:xfrm>
        </p:spPr>
        <p:txBody>
          <a:bodyPr/>
          <a:lstStyle/>
          <a:p>
            <a:r>
              <a:rPr lang="ja-JP" altLang="en-US" sz="3200" b="1" dirty="0">
                <a:solidFill>
                  <a:srgbClr val="FF0000"/>
                </a:solidFill>
              </a:rPr>
              <a:t>注釈：</a:t>
            </a:r>
            <a:r>
              <a:rPr lang="en-US" altLang="ja-JP" sz="3200" b="1" dirty="0">
                <a:solidFill>
                  <a:srgbClr val="FF0000"/>
                </a:solidFill>
              </a:rPr>
              <a:t> 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3909" y="695956"/>
            <a:ext cx="85233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　この問題は</a:t>
            </a:r>
            <a:r>
              <a:rPr lang="en-US" altLang="ja-JP" sz="3600" dirty="0"/>
              <a:t>1798</a:t>
            </a:r>
            <a:r>
              <a:rPr lang="ja-JP" altLang="en-US" sz="3600" dirty="0"/>
              <a:t>年に石川永政が，江戸の牛頭</a:t>
            </a:r>
            <a:r>
              <a:rPr lang="en-US" altLang="ja-JP" sz="3600" dirty="0"/>
              <a:t>(</a:t>
            </a:r>
            <a:r>
              <a:rPr lang="ja-JP" altLang="en-US" sz="3600" dirty="0" err="1"/>
              <a:t>ごず</a:t>
            </a:r>
            <a:r>
              <a:rPr lang="en-US" altLang="ja-JP" sz="3600" dirty="0"/>
              <a:t>)</a:t>
            </a:r>
            <a:r>
              <a:rPr lang="ja-JP" altLang="en-US" sz="3600" dirty="0"/>
              <a:t>天王社に掲げた問題である。</a:t>
            </a:r>
          </a:p>
          <a:p>
            <a:endParaRPr lang="ja-JP" altLang="en-US" sz="3600" dirty="0"/>
          </a:p>
          <a:p>
            <a:r>
              <a:rPr lang="ja-JP" altLang="en-US" sz="3600" dirty="0"/>
              <a:t>　石川永政は馬場正統の生徒であった。</a:t>
            </a:r>
          </a:p>
          <a:p>
            <a:endParaRPr lang="ja-JP" altLang="en-US" sz="3600" dirty="0"/>
          </a:p>
          <a:p>
            <a:r>
              <a:rPr lang="ja-JP" altLang="en-US" sz="3600" dirty="0"/>
              <a:t>　馬場正統の息子の馬場正督</a:t>
            </a:r>
            <a:r>
              <a:rPr lang="en-US" altLang="ja-JP" sz="3600" dirty="0"/>
              <a:t>(1801-1860)</a:t>
            </a:r>
            <a:r>
              <a:rPr lang="ja-JP" altLang="en-US" sz="3600" dirty="0"/>
              <a:t>は「算法奇賞」（１８３０年）を著した。</a:t>
            </a:r>
          </a:p>
          <a:p>
            <a:endParaRPr lang="ja-JP" altLang="en-US" sz="3600" dirty="0"/>
          </a:p>
          <a:p>
            <a:r>
              <a:rPr lang="ja-JP" altLang="en-US" sz="3600" dirty="0"/>
              <a:t>　「算法奇賞」は，江戸の神社に掲げられていた３６編の算額の収集本である。</a:t>
            </a:r>
          </a:p>
        </p:txBody>
      </p:sp>
    </p:spTree>
    <p:extLst>
      <p:ext uri="{BB962C8B-B14F-4D97-AF65-F5344CB8AC3E}">
        <p14:creationId xmlns:p14="http://schemas.microsoft.com/office/powerpoint/2010/main" val="2355080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264597" y="2095500"/>
            <a:ext cx="8678752" cy="4143376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800" b="1" dirty="0"/>
              <a:t>①</a:t>
            </a:r>
            <a:r>
              <a:rPr kumimoji="1" lang="ja-JP" altLang="en-US" sz="2800" b="1" dirty="0"/>
              <a:t>算額（</a:t>
            </a:r>
            <a:r>
              <a:rPr lang="en-US" altLang="ja-JP" sz="2800" b="1" dirty="0" err="1"/>
              <a:t>S</a:t>
            </a:r>
            <a:r>
              <a:rPr kumimoji="1" lang="en-US" altLang="ja-JP" sz="2800" b="1" dirty="0" err="1"/>
              <a:t>angaku</a:t>
            </a:r>
            <a:r>
              <a:rPr kumimoji="1" lang="ja-JP" altLang="en-US" sz="2800" b="1" dirty="0"/>
              <a:t>）</a:t>
            </a:r>
            <a:r>
              <a:rPr lang="en-US" altLang="ja-JP" sz="2800" b="1" dirty="0"/>
              <a:t> 1798</a:t>
            </a:r>
          </a:p>
          <a:p>
            <a:pPr marL="0" indent="0">
              <a:buNone/>
            </a:pPr>
            <a:r>
              <a:rPr lang="ja-JP" altLang="en-US" sz="2800" b="1" dirty="0"/>
              <a:t>東京都四谷区牛頭天王社　馬場正督の門人・石川永政</a:t>
            </a:r>
          </a:p>
          <a:p>
            <a:pPr marL="0" indent="0">
              <a:buNone/>
            </a:pPr>
            <a:endParaRPr kumimoji="1" lang="en-US" altLang="ja-JP" sz="2800" b="1" dirty="0"/>
          </a:p>
          <a:p>
            <a:pPr marL="0" indent="0">
              <a:buNone/>
            </a:pPr>
            <a:r>
              <a:rPr lang="ja-JP" altLang="en-US" sz="2800" b="1" dirty="0"/>
              <a:t>②算法奇賞</a:t>
            </a:r>
            <a:r>
              <a:rPr kumimoji="1" lang="en-US" altLang="ja-JP" sz="2800" b="1" dirty="0"/>
              <a:t>(</a:t>
            </a:r>
            <a:r>
              <a:rPr kumimoji="1" lang="en-US" altLang="ja-JP" sz="2800" b="1" dirty="0" err="1"/>
              <a:t>Sanpo-kishyo</a:t>
            </a:r>
            <a:r>
              <a:rPr kumimoji="1" lang="en-US" altLang="ja-JP" sz="2800" b="1" dirty="0"/>
              <a:t>)1830</a:t>
            </a:r>
          </a:p>
          <a:p>
            <a:pPr marL="0" indent="0">
              <a:buNone/>
            </a:pPr>
            <a:r>
              <a:rPr lang="ja-JP" altLang="en-US" sz="2800" b="1" dirty="0"/>
              <a:t>正督の息子・</a:t>
            </a:r>
            <a:r>
              <a:rPr kumimoji="1" lang="ja-JP" altLang="en-US" sz="2800" b="1" dirty="0"/>
              <a:t>馬場正統</a:t>
            </a:r>
            <a:r>
              <a:rPr lang="ja-JP" altLang="en-US" sz="2800" b="1" dirty="0"/>
              <a:t> 　　　　　　</a:t>
            </a:r>
            <a:r>
              <a:rPr lang="ja-JP" altLang="en-US" sz="2800" b="1" dirty="0">
                <a:solidFill>
                  <a:srgbClr val="FF0000"/>
                </a:solidFill>
              </a:rPr>
              <a:t>①②は，問と答えのみ</a:t>
            </a:r>
            <a:endParaRPr kumimoji="1" lang="ja-JP" altLang="en-US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ja-JP" altLang="en-US" sz="2800" b="1" dirty="0"/>
          </a:p>
          <a:p>
            <a:pPr marL="0" indent="0">
              <a:buNone/>
            </a:pPr>
            <a:r>
              <a:rPr lang="ja-JP" altLang="en-US" sz="2800" b="1" dirty="0"/>
              <a:t>③算法助術</a:t>
            </a:r>
            <a:r>
              <a:rPr lang="en-US" altLang="ja-JP" sz="2800" b="1" dirty="0"/>
              <a:t>(</a:t>
            </a:r>
            <a:r>
              <a:rPr lang="en-US" altLang="ja-JP" sz="2800" b="1" dirty="0" err="1"/>
              <a:t>Sanpo-jyojutsu</a:t>
            </a:r>
            <a:r>
              <a:rPr lang="en-US" altLang="ja-JP" sz="2800" b="1" dirty="0"/>
              <a:t>)1841</a:t>
            </a:r>
          </a:p>
          <a:p>
            <a:pPr marL="0" indent="0">
              <a:buNone/>
            </a:pPr>
            <a:r>
              <a:rPr lang="ja-JP" altLang="en-US" sz="2800" b="1" dirty="0"/>
              <a:t>長谷川弘閲　　　　　　　　　　　　　</a:t>
            </a:r>
            <a:r>
              <a:rPr lang="ja-JP" altLang="en-US" sz="2800" b="1" dirty="0">
                <a:solidFill>
                  <a:srgbClr val="FF0000"/>
                </a:solidFill>
              </a:rPr>
              <a:t>③は，解答の解説あり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00050" y="581656"/>
            <a:ext cx="83045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0000"/>
                </a:solidFill>
              </a:rPr>
              <a:t>したがって，この問題は，１７９８年に数学の問題として存在していた。</a:t>
            </a:r>
            <a:endParaRPr lang="en-US" altLang="ja-JP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618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783593" y="2250861"/>
            <a:ext cx="7399261" cy="3173395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400" b="1" dirty="0">
                <a:solidFill>
                  <a:srgbClr val="0000FF"/>
                </a:solidFill>
              </a:rPr>
              <a:t>個人的メモ</a:t>
            </a:r>
          </a:p>
          <a:p>
            <a:pPr marL="0" indent="0">
              <a:buNone/>
            </a:pPr>
            <a:r>
              <a:rPr kumimoji="1" lang="ja-JP" altLang="en-US" sz="2400" b="1" dirty="0"/>
              <a:t>算額（</a:t>
            </a:r>
            <a:r>
              <a:rPr lang="en-US" altLang="ja-JP" sz="2400" b="1" dirty="0" err="1"/>
              <a:t>S</a:t>
            </a:r>
            <a:r>
              <a:rPr kumimoji="1" lang="en-US" altLang="ja-JP" sz="2400" b="1" dirty="0" err="1"/>
              <a:t>angaku</a:t>
            </a:r>
            <a:r>
              <a:rPr kumimoji="1" lang="ja-JP" altLang="en-US" sz="2400" b="1" dirty="0"/>
              <a:t>）</a:t>
            </a:r>
            <a:r>
              <a:rPr lang="en-US" altLang="ja-JP" sz="2400" b="1" dirty="0"/>
              <a:t> 1798</a:t>
            </a:r>
          </a:p>
          <a:p>
            <a:pPr marL="0" indent="0">
              <a:buNone/>
            </a:pPr>
            <a:r>
              <a:rPr lang="ja-JP" altLang="en-US" sz="2400" b="1" dirty="0"/>
              <a:t>東京都四谷区牛頭天王社　馬場正督の門人・石川永政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算法奇賞</a:t>
            </a:r>
            <a:r>
              <a:rPr kumimoji="1" lang="en-US" altLang="ja-JP" sz="2400" b="1" dirty="0"/>
              <a:t>(</a:t>
            </a:r>
            <a:r>
              <a:rPr kumimoji="1" lang="en-US" altLang="ja-JP" sz="2400" b="1" dirty="0" err="1"/>
              <a:t>Sanpo-kishyo</a:t>
            </a:r>
            <a:r>
              <a:rPr kumimoji="1" lang="en-US" altLang="ja-JP" sz="2400" b="1" dirty="0"/>
              <a:t>)1830</a:t>
            </a:r>
          </a:p>
          <a:p>
            <a:pPr marL="0" indent="0">
              <a:buNone/>
            </a:pPr>
            <a:r>
              <a:rPr lang="ja-JP" altLang="en-US" sz="2400" b="1" dirty="0"/>
              <a:t>正督の息子・</a:t>
            </a:r>
            <a:r>
              <a:rPr kumimoji="1" lang="ja-JP" altLang="en-US" sz="2400" b="1" dirty="0"/>
              <a:t>馬場正統</a:t>
            </a:r>
            <a:r>
              <a:rPr lang="ja-JP" altLang="en-US" sz="2400" b="1" dirty="0"/>
              <a:t> </a:t>
            </a:r>
            <a:endParaRPr kumimoji="1" lang="ja-JP" altLang="en-US" sz="2400" b="1" dirty="0"/>
          </a:p>
          <a:p>
            <a:pPr marL="0" indent="0">
              <a:buNone/>
            </a:pPr>
            <a:r>
              <a:rPr lang="ja-JP" altLang="en-US" sz="2400" b="1" dirty="0"/>
              <a:t>算法助術</a:t>
            </a:r>
            <a:r>
              <a:rPr lang="en-US" altLang="ja-JP" sz="2400" b="1" dirty="0"/>
              <a:t>(</a:t>
            </a:r>
            <a:r>
              <a:rPr lang="en-US" altLang="ja-JP" sz="2400" b="1" dirty="0" err="1"/>
              <a:t>Sanpo-jyojutsu</a:t>
            </a:r>
            <a:r>
              <a:rPr lang="en-US" altLang="ja-JP" sz="2400" b="1" dirty="0"/>
              <a:t>)1841</a:t>
            </a:r>
          </a:p>
          <a:p>
            <a:pPr marL="0" indent="0">
              <a:buNone/>
            </a:pPr>
            <a:r>
              <a:rPr lang="ja-JP" altLang="en-US" sz="2400" b="1" dirty="0"/>
              <a:t>長谷川弘閲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062444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タイトル 1"/>
          <p:cNvSpPr>
            <a:spLocks noGrp="1"/>
          </p:cNvSpPr>
          <p:nvPr>
            <p:ph type="title" sz="quarter"/>
          </p:nvPr>
        </p:nvSpPr>
        <p:spPr>
          <a:xfrm>
            <a:off x="609600" y="304800"/>
            <a:ext cx="7772400" cy="1706563"/>
          </a:xfrm>
        </p:spPr>
        <p:txBody>
          <a:bodyPr/>
          <a:lstStyle/>
          <a:p>
            <a:pPr eaLnBrk="1" hangingPunct="1"/>
            <a:r>
              <a:rPr lang="ja-JP" altLang="en-US" dirty="0"/>
              <a:t>主題</a:t>
            </a:r>
            <a:r>
              <a:rPr lang="en-US" altLang="ja-JP" dirty="0"/>
              <a:t> </a:t>
            </a:r>
            <a:br>
              <a:rPr lang="en-US" altLang="ja-JP" dirty="0"/>
            </a:br>
            <a:r>
              <a:rPr lang="ja-JP" altLang="en-US" sz="5400" dirty="0">
                <a:solidFill>
                  <a:srgbClr val="0000FF"/>
                </a:solidFill>
              </a:rPr>
              <a:t>数学的ビーズ編み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35155" y="2629010"/>
            <a:ext cx="85199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b="1" dirty="0">
                <a:solidFill>
                  <a:srgbClr val="FF0000"/>
                </a:solidFill>
                <a:latin typeface="AR PＰＯＰ４B04" panose="040B0800000000000000" pitchFamily="50" charset="-128"/>
                <a:ea typeface="AR PＰＯＰ４B04" panose="040B0800000000000000" pitchFamily="50" charset="-128"/>
              </a:rPr>
              <a:t>この私の仕事は</a:t>
            </a:r>
            <a:r>
              <a:rPr lang="en-US" altLang="ja-JP" sz="4800" b="1" dirty="0">
                <a:solidFill>
                  <a:srgbClr val="FF0000"/>
                </a:solidFill>
                <a:latin typeface="AR PＰＯＰ４B04" panose="040B0800000000000000" pitchFamily="50" charset="-128"/>
                <a:ea typeface="AR PＰＯＰ４B04" panose="040B0800000000000000" pitchFamily="50" charset="-128"/>
              </a:rPr>
              <a:t> </a:t>
            </a:r>
          </a:p>
          <a:p>
            <a:pPr algn="ctr"/>
            <a:r>
              <a:rPr lang="ja-JP" altLang="en-US" sz="4800" b="1" dirty="0">
                <a:solidFill>
                  <a:srgbClr val="FF0000"/>
                </a:solidFill>
                <a:latin typeface="AR PＰＯＰ４B04" panose="040B0800000000000000" pitchFamily="50" charset="-128"/>
                <a:ea typeface="AR PＰＯＰ４B04" panose="040B0800000000000000" pitchFamily="50" charset="-128"/>
              </a:rPr>
              <a:t>数学</a:t>
            </a:r>
            <a:r>
              <a:rPr lang="en-US" altLang="ja-JP" sz="4800" b="1" dirty="0">
                <a:solidFill>
                  <a:srgbClr val="FF0000"/>
                </a:solidFill>
                <a:latin typeface="AR PＰＯＰ４B04" panose="040B0800000000000000" pitchFamily="50" charset="-128"/>
                <a:ea typeface="AR PＰＯＰ４B04" panose="040B0800000000000000" pitchFamily="50" charset="-128"/>
              </a:rPr>
              <a:t>???</a:t>
            </a:r>
          </a:p>
          <a:p>
            <a:pPr algn="ctr"/>
            <a:r>
              <a:rPr lang="en-US" altLang="ja-JP" sz="4800" b="1" dirty="0">
                <a:solidFill>
                  <a:srgbClr val="FF0000"/>
                </a:solidFill>
                <a:latin typeface="AR PＰＯＰ４B04" panose="040B0800000000000000" pitchFamily="50" charset="-128"/>
                <a:ea typeface="AR PＰＯＰ４B04" panose="040B0800000000000000" pitchFamily="50" charset="-128"/>
              </a:rPr>
              <a:t>or </a:t>
            </a:r>
          </a:p>
          <a:p>
            <a:pPr algn="ctr"/>
            <a:r>
              <a:rPr lang="ja-JP" altLang="en-US" sz="4800" b="1" dirty="0">
                <a:solidFill>
                  <a:srgbClr val="FF0000"/>
                </a:solidFill>
                <a:latin typeface="AR PＰＯＰ４B04" panose="040B0800000000000000" pitchFamily="50" charset="-128"/>
                <a:ea typeface="AR PＰＯＰ４B04" panose="040B0800000000000000" pitchFamily="50" charset="-128"/>
              </a:rPr>
              <a:t>趣味</a:t>
            </a:r>
            <a:r>
              <a:rPr lang="en-US" altLang="ja-JP" sz="4800" b="1" dirty="0">
                <a:solidFill>
                  <a:srgbClr val="FF0000"/>
                </a:solidFill>
                <a:latin typeface="AR PＰＯＰ４B04" panose="040B0800000000000000" pitchFamily="50" charset="-128"/>
                <a:ea typeface="AR PＰＯＰ４B04" panose="040B0800000000000000" pitchFamily="50" charset="-128"/>
              </a:rPr>
              <a:t>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 descr="CIMG0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448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タイトル 2"/>
          <p:cNvSpPr txBox="1">
            <a:spLocks/>
          </p:cNvSpPr>
          <p:nvPr/>
        </p:nvSpPr>
        <p:spPr bwMode="auto">
          <a:xfrm>
            <a:off x="1085850" y="5295899"/>
            <a:ext cx="20288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dirty="0">
                <a:solidFill>
                  <a:schemeClr val="bg1"/>
                </a:solidFill>
              </a:rPr>
              <a:t>N=6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5" name="タイトル 2"/>
          <p:cNvSpPr txBox="1">
            <a:spLocks/>
          </p:cNvSpPr>
          <p:nvPr/>
        </p:nvSpPr>
        <p:spPr bwMode="auto">
          <a:xfrm>
            <a:off x="3505200" y="4791074"/>
            <a:ext cx="20288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dirty="0">
                <a:solidFill>
                  <a:schemeClr val="bg1"/>
                </a:solidFill>
              </a:rPr>
              <a:t>N=12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6" name="タイトル 2"/>
          <p:cNvSpPr txBox="1">
            <a:spLocks/>
          </p:cNvSpPr>
          <p:nvPr/>
        </p:nvSpPr>
        <p:spPr bwMode="auto">
          <a:xfrm>
            <a:off x="6067425" y="4286249"/>
            <a:ext cx="20288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dirty="0">
                <a:solidFill>
                  <a:schemeClr val="bg1"/>
                </a:solidFill>
              </a:rPr>
              <a:t>N=30</a:t>
            </a:r>
            <a:endParaRPr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CIMG0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14300"/>
            <a:ext cx="9448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209675" y="5762625"/>
            <a:ext cx="1800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chemeClr val="bg1"/>
                </a:solidFill>
              </a:rPr>
              <a:t>N=30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671887" y="5095875"/>
            <a:ext cx="1800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chemeClr val="bg1"/>
                </a:solidFill>
              </a:rPr>
              <a:t>N=90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019800" y="4562475"/>
            <a:ext cx="1800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chemeClr val="bg1"/>
                </a:solidFill>
              </a:rPr>
              <a:t>N=120</a:t>
            </a:r>
            <a:endParaRPr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 txBox="1">
            <a:spLocks noChangeArrowheads="1"/>
          </p:cNvSpPr>
          <p:nvPr/>
        </p:nvSpPr>
        <p:spPr bwMode="auto">
          <a:xfrm>
            <a:off x="609600" y="304800"/>
            <a:ext cx="6275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4400">
              <a:solidFill>
                <a:schemeClr val="bg1"/>
              </a:solidFill>
            </a:endParaRPr>
          </a:p>
        </p:txBody>
      </p:sp>
      <p:sp>
        <p:nvSpPr>
          <p:cNvPr id="15364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ja-JP">
                <a:solidFill>
                  <a:schemeClr val="bg1"/>
                </a:solidFill>
              </a:rPr>
              <a:t>Semiregular polyhedron</a:t>
            </a:r>
            <a:endParaRPr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" y="0"/>
            <a:ext cx="9512886" cy="690880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6067424"/>
            <a:ext cx="1999957" cy="5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3600" dirty="0">
                <a:solidFill>
                  <a:schemeClr val="bg1"/>
                </a:solidFill>
              </a:rPr>
              <a:t>N=30</a:t>
            </a:r>
            <a:endParaRPr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999957" y="5467350"/>
            <a:ext cx="1866607" cy="60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3600" dirty="0">
                <a:solidFill>
                  <a:schemeClr val="bg1"/>
                </a:solidFill>
              </a:rPr>
              <a:t>N=90</a:t>
            </a:r>
            <a:endParaRPr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362157" y="5000626"/>
            <a:ext cx="1866607" cy="60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3600" dirty="0">
                <a:solidFill>
                  <a:schemeClr val="bg1"/>
                </a:solidFill>
              </a:rPr>
              <a:t>N=120</a:t>
            </a:r>
            <a:endParaRPr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581481" y="847726"/>
            <a:ext cx="1866607" cy="60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3600" dirty="0">
                <a:solidFill>
                  <a:schemeClr val="bg1"/>
                </a:solidFill>
              </a:rPr>
              <a:t>N=210</a:t>
            </a:r>
            <a:endParaRPr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409407" y="304800"/>
            <a:ext cx="1866607" cy="60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3600" dirty="0">
                <a:solidFill>
                  <a:schemeClr val="bg1"/>
                </a:solidFill>
              </a:rPr>
              <a:t>N=270</a:t>
            </a:r>
            <a:endParaRPr lang="ja-JP" alt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CIMG0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14300"/>
            <a:ext cx="9448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dirty="0">
                <a:solidFill>
                  <a:schemeClr val="bg1"/>
                </a:solidFill>
              </a:rPr>
              <a:t>直線的な形</a:t>
            </a:r>
            <a:r>
              <a:rPr lang="en-US" altLang="ja-JP" dirty="0">
                <a:solidFill>
                  <a:schemeClr val="bg1"/>
                </a:solidFill>
              </a:rPr>
              <a:t> 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3028208" y="5335978"/>
            <a:ext cx="517962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4800" dirty="0">
                <a:solidFill>
                  <a:schemeClr val="bg1"/>
                </a:solidFill>
                <a:latin typeface="+mn-ea"/>
                <a:ea typeface="+mn-ea"/>
              </a:rPr>
              <a:t>簡単すぎる！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9000"/>
                    </a14:imgEffect>
                    <a14:imgEffect>
                      <a14:brightnessContrast bright="21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732" y="120773"/>
            <a:ext cx="4148666" cy="5518030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7068" y="237067"/>
            <a:ext cx="4521200" cy="1115483"/>
          </a:xfrm>
        </p:spPr>
        <p:txBody>
          <a:bodyPr/>
          <a:lstStyle/>
          <a:p>
            <a:r>
              <a:rPr lang="ja-JP" altLang="en-US" sz="2800" b="1" dirty="0">
                <a:solidFill>
                  <a:srgbClr val="FF0000"/>
                </a:solidFill>
              </a:rPr>
              <a:t>「サイエンス」の表紙カバーの問題の全体図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5775" y="5135007"/>
            <a:ext cx="8296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i="1" dirty="0">
                <a:solidFill>
                  <a:srgbClr val="FF0000"/>
                </a:solidFill>
              </a:rPr>
              <a:t>算額とは</a:t>
            </a:r>
          </a:p>
          <a:p>
            <a:r>
              <a:rPr kumimoji="1" lang="en-US" altLang="ja-JP" sz="3200" i="1" dirty="0">
                <a:solidFill>
                  <a:srgbClr val="FF0000"/>
                </a:solidFill>
              </a:rPr>
              <a:t> </a:t>
            </a:r>
            <a:r>
              <a:rPr lang="ja-JP" altLang="en-US" sz="3200" dirty="0"/>
              <a:t>数学の問題が書かれた木製の板のことです。</a:t>
            </a:r>
            <a:endParaRPr lang="en-US" altLang="ja-JP" sz="3200" dirty="0"/>
          </a:p>
          <a:p>
            <a:r>
              <a:rPr lang="ja-JP" altLang="en-US" sz="3200" dirty="0"/>
              <a:t>この問題は，</a:t>
            </a:r>
            <a:r>
              <a:rPr lang="en-US" altLang="ja-JP" sz="3200" dirty="0"/>
              <a:t>1788</a:t>
            </a:r>
            <a:r>
              <a:rPr lang="ja-JP" altLang="en-US" sz="3200" dirty="0"/>
              <a:t>年江戸にて掲げられていた。</a:t>
            </a:r>
            <a:endParaRPr kumimoji="1" lang="ja-JP" altLang="en-US" sz="3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64597" y="2449173"/>
            <a:ext cx="4497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この図の中の大きい方から数えて　　番目</a:t>
            </a:r>
            <a:r>
              <a:rPr lang="ja-JP" altLang="en-US" sz="3200" dirty="0"/>
              <a:t>の青い円の</a:t>
            </a:r>
            <a:r>
              <a:rPr kumimoji="1" lang="ja-JP" altLang="en-US" sz="3200" dirty="0"/>
              <a:t>半径を　　で答えよ。</a:t>
            </a:r>
            <a:r>
              <a:rPr lang="ja-JP" altLang="en-US" sz="3200" dirty="0"/>
              <a:t>但し，　　は，緑の円の半径とする。</a:t>
            </a:r>
            <a:endParaRPr kumimoji="1" lang="ja-JP" altLang="en-US" sz="3200" dirty="0"/>
          </a:p>
        </p:txBody>
      </p:sp>
      <p:graphicFrame>
        <p:nvGraphicFramePr>
          <p:cNvPr id="9" name="オブジェクト 8"/>
          <p:cNvGraphicFramePr>
            <a:graphicFrameLocks noChangeAspect="1"/>
          </p:cNvGraphicFramePr>
          <p:nvPr/>
        </p:nvGraphicFramePr>
        <p:xfrm>
          <a:off x="1879110" y="2944496"/>
          <a:ext cx="477798" cy="55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5" imgW="126720" imgH="139680" progId="Equation.3">
                  <p:embed/>
                </p:oleObj>
              </mc:Choice>
              <mc:Fallback>
                <p:oleObj name="数式" r:id="rId5" imgW="126720" imgH="139680" progId="Equation.3">
                  <p:embed/>
                  <p:pic>
                    <p:nvPicPr>
                      <p:cNvPr id="9" name="オブジェクト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79110" y="2944496"/>
                        <a:ext cx="477798" cy="550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/>
          <p:cNvGraphicFramePr>
            <a:graphicFrameLocks noChangeAspect="1"/>
          </p:cNvGraphicFramePr>
          <p:nvPr/>
        </p:nvGraphicFramePr>
        <p:xfrm>
          <a:off x="2424455" y="3465116"/>
          <a:ext cx="491783" cy="522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4120" imgH="126720" progId="Equation.DSMT4">
                  <p:embed/>
                </p:oleObj>
              </mc:Choice>
              <mc:Fallback>
                <p:oleObj name="Equation" r:id="rId7" imgW="114120" imgH="126720" progId="Equation.DSMT4">
                  <p:embed/>
                  <p:pic>
                    <p:nvPicPr>
                      <p:cNvPr id="10" name="オブジェクト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4455" y="3465116"/>
                        <a:ext cx="491783" cy="5226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64597" y="1779140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>
                <a:solidFill>
                  <a:srgbClr val="FF0000"/>
                </a:solidFill>
              </a:rPr>
              <a:t>算額の問題</a:t>
            </a:r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/>
        </p:nvGraphicFramePr>
        <p:xfrm>
          <a:off x="1289189" y="3944092"/>
          <a:ext cx="492125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4120" imgH="126720" progId="Equation.DSMT4">
                  <p:embed/>
                </p:oleObj>
              </mc:Choice>
              <mc:Fallback>
                <p:oleObj name="Equation" r:id="rId9" imgW="114120" imgH="126720" progId="Equation.DSMT4">
                  <p:embed/>
                  <p:pic>
                    <p:nvPicPr>
                      <p:cNvPr id="5" name="オブジェクト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9189" y="3944092"/>
                        <a:ext cx="492125" cy="52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44856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CIMG00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14300"/>
            <a:ext cx="9448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274638"/>
            <a:ext cx="8353425" cy="1039812"/>
          </a:xfrm>
        </p:spPr>
        <p:txBody>
          <a:bodyPr/>
          <a:lstStyle/>
          <a:p>
            <a:pPr eaLnBrk="1" hangingPunct="1"/>
            <a:r>
              <a:rPr lang="ja-JP" altLang="en-US" dirty="0">
                <a:solidFill>
                  <a:schemeClr val="bg1"/>
                </a:solidFill>
              </a:rPr>
              <a:t>らせん形</a:t>
            </a:r>
            <a:r>
              <a:rPr lang="en-US" altLang="ja-JP" dirty="0">
                <a:solidFill>
                  <a:schemeClr val="bg1"/>
                </a:solidFill>
              </a:rPr>
              <a:t> </a:t>
            </a:r>
            <a:endParaRPr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mitum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753600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73025" y="182563"/>
            <a:ext cx="8229600" cy="887412"/>
          </a:xfrm>
        </p:spPr>
        <p:txBody>
          <a:bodyPr/>
          <a:lstStyle/>
          <a:p>
            <a:pPr eaLnBrk="1" hangingPunct="1"/>
            <a:r>
              <a:rPr lang="ja-JP" altLang="en-US" dirty="0">
                <a:solidFill>
                  <a:schemeClr val="bg1"/>
                </a:solidFill>
              </a:rPr>
              <a:t>Ｙの字形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CIMG0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14300"/>
            <a:ext cx="9448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68337"/>
          </a:xfrm>
        </p:spPr>
        <p:txBody>
          <a:bodyPr/>
          <a:lstStyle/>
          <a:p>
            <a:pPr eaLnBrk="1" hangingPunct="1"/>
            <a:r>
              <a:rPr lang="ja-JP" altLang="en-US" dirty="0">
                <a:solidFill>
                  <a:schemeClr val="bg1"/>
                </a:solidFill>
              </a:rPr>
              <a:t>環状（リング）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690" y="0"/>
            <a:ext cx="9814669" cy="6858000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209550" y="141288"/>
            <a:ext cx="4210050" cy="706437"/>
          </a:xfrm>
        </p:spPr>
        <p:txBody>
          <a:bodyPr/>
          <a:lstStyle/>
          <a:p>
            <a:r>
              <a:rPr lang="ja-JP" altLang="en-US" dirty="0">
                <a:solidFill>
                  <a:schemeClr val="bg1"/>
                </a:solidFill>
              </a:rPr>
              <a:t>その他の環</a:t>
            </a:r>
            <a:r>
              <a:rPr lang="en-US" altLang="ja-JP" dirty="0">
                <a:solidFill>
                  <a:schemeClr val="bg1"/>
                </a:solidFill>
              </a:rPr>
              <a:t> 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7405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425" y="-76200"/>
            <a:ext cx="10413550" cy="6934200"/>
          </a:xfrm>
        </p:spPr>
      </p:pic>
    </p:spTree>
    <p:extLst>
      <p:ext uri="{BB962C8B-B14F-4D97-AF65-F5344CB8AC3E}">
        <p14:creationId xmlns:p14="http://schemas.microsoft.com/office/powerpoint/2010/main" val="41344414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BS336san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0"/>
            <a:ext cx="10044113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87325"/>
            <a:ext cx="2852738" cy="708025"/>
          </a:xfrm>
        </p:spPr>
        <p:txBody>
          <a:bodyPr/>
          <a:lstStyle/>
          <a:p>
            <a:pPr eaLnBrk="1" hangingPunct="1"/>
            <a:r>
              <a:rPr lang="ja-JP" altLang="en-US" b="1" dirty="0">
                <a:solidFill>
                  <a:schemeClr val="bg1"/>
                </a:solidFill>
              </a:rPr>
              <a:t>紅珊瑚</a:t>
            </a:r>
            <a:r>
              <a:rPr lang="en-US" altLang="ja-JP" b="1" dirty="0">
                <a:solidFill>
                  <a:schemeClr val="bg1"/>
                </a:solidFill>
              </a:rPr>
              <a:t> </a:t>
            </a:r>
            <a:endParaRPr lang="ja-JP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376" y="0"/>
            <a:ext cx="10299117" cy="6858000"/>
          </a:xfrm>
        </p:spPr>
      </p:pic>
      <p:sp>
        <p:nvSpPr>
          <p:cNvPr id="6" name="テキスト ボックス 5"/>
          <p:cNvSpPr txBox="1"/>
          <p:nvPr/>
        </p:nvSpPr>
        <p:spPr>
          <a:xfrm>
            <a:off x="-1" y="356889"/>
            <a:ext cx="416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</a:rPr>
              <a:t>３色リング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624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63012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688931" y="187888"/>
            <a:ext cx="4816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</a:rPr>
              <a:t>直交座標系のような形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224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CIMG00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14300"/>
            <a:ext cx="9448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25885" y="6067424"/>
            <a:ext cx="8242126" cy="714375"/>
          </a:xfrm>
        </p:spPr>
        <p:txBody>
          <a:bodyPr/>
          <a:lstStyle/>
          <a:p>
            <a:pPr eaLnBrk="1" hangingPunct="1"/>
            <a:r>
              <a:rPr lang="ja-JP" altLang="en-US" sz="3600" dirty="0">
                <a:solidFill>
                  <a:schemeClr val="bg1"/>
                </a:solidFill>
              </a:rPr>
              <a:t>３次元の「井」の字形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85" y="0"/>
            <a:ext cx="9334919" cy="6865016"/>
          </a:xfrm>
          <a:prstGeom prst="rect">
            <a:avLst/>
          </a:prstGeom>
        </p:spPr>
      </p:pic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7650"/>
            <a:ext cx="3462810" cy="818103"/>
          </a:xfrm>
        </p:spPr>
        <p:txBody>
          <a:bodyPr/>
          <a:lstStyle/>
          <a:p>
            <a:pPr eaLnBrk="1" hangingPunct="1"/>
            <a:r>
              <a:rPr lang="ja-JP" altLang="en-US" dirty="0">
                <a:solidFill>
                  <a:schemeClr val="bg1"/>
                </a:solidFill>
              </a:rPr>
              <a:t>テトラポッド形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9000"/>
                    </a14:imgEffect>
                    <a14:imgEffect>
                      <a14:brightnessContrast bright="21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224" y="1346779"/>
            <a:ext cx="3801701" cy="5056541"/>
          </a:xfrm>
        </p:spPr>
      </p:pic>
      <p:sp>
        <p:nvSpPr>
          <p:cNvPr id="8" name="テキスト ボックス 7"/>
          <p:cNvSpPr txBox="1"/>
          <p:nvPr/>
        </p:nvSpPr>
        <p:spPr>
          <a:xfrm>
            <a:off x="263820" y="1284263"/>
            <a:ext cx="48255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rgbClr val="FF0000"/>
                </a:solidFill>
                <a:latin typeface="+mn-lt"/>
              </a:rPr>
              <a:t>ヒント？</a:t>
            </a:r>
            <a:r>
              <a:rPr kumimoji="1" lang="en-US" altLang="ja-JP" sz="3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kumimoji="1" lang="en-US" altLang="ja-JP" sz="3600" b="1" dirty="0">
                <a:latin typeface="+mn-lt"/>
              </a:rPr>
              <a:t>:</a:t>
            </a:r>
            <a:r>
              <a:rPr kumimoji="1" lang="ja-JP" altLang="en-US" sz="3600" b="1" dirty="0">
                <a:latin typeface="+mn-lt"/>
              </a:rPr>
              <a:t>大きい方から</a:t>
            </a:r>
          </a:p>
          <a:p>
            <a:endParaRPr lang="ja-JP" altLang="en-US" sz="3600" b="1" dirty="0">
              <a:latin typeface="+mn-lt"/>
            </a:endParaRPr>
          </a:p>
          <a:p>
            <a:r>
              <a:rPr kumimoji="1" lang="ja-JP" altLang="en-US" sz="3600" b="1" dirty="0">
                <a:latin typeface="+mn-lt"/>
              </a:rPr>
              <a:t>５番目の半径は</a:t>
            </a:r>
            <a:r>
              <a:rPr kumimoji="1" lang="en-US" altLang="ja-JP" sz="3600" b="1" dirty="0">
                <a:latin typeface="+mn-lt"/>
              </a:rPr>
              <a:t> </a:t>
            </a:r>
            <a:endParaRPr lang="ja-JP" altLang="en-US" sz="3600" b="1" dirty="0">
              <a:latin typeface="+mn-lt"/>
            </a:endParaRPr>
          </a:p>
          <a:p>
            <a:endParaRPr kumimoji="1" lang="ja-JP" altLang="en-US" sz="3600" b="1" dirty="0">
              <a:latin typeface="+mn-lt"/>
            </a:endParaRPr>
          </a:p>
          <a:p>
            <a:r>
              <a:rPr kumimoji="1" lang="ja-JP" altLang="en-US" sz="3600" b="1" dirty="0">
                <a:latin typeface="+mn-lt"/>
              </a:rPr>
              <a:t>である。</a:t>
            </a:r>
            <a:endParaRPr kumimoji="1" lang="ja-JP" altLang="en-US" sz="36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84175" y="459547"/>
            <a:ext cx="8669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rgbClr val="FF0000"/>
                </a:solidFill>
                <a:latin typeface="+mj-lt"/>
              </a:rPr>
              <a:t>注）　赤い円の半径は同一である</a:t>
            </a:r>
          </a:p>
        </p:txBody>
      </p:sp>
      <p:cxnSp>
        <p:nvCxnSpPr>
          <p:cNvPr id="9" name="直線コネクタ 8"/>
          <p:cNvCxnSpPr/>
          <p:nvPr/>
        </p:nvCxnSpPr>
        <p:spPr>
          <a:xfrm flipH="1">
            <a:off x="7249212" y="4894015"/>
            <a:ext cx="433633" cy="99773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曲線コネクタ 13"/>
          <p:cNvCxnSpPr/>
          <p:nvPr/>
        </p:nvCxnSpPr>
        <p:spPr>
          <a:xfrm>
            <a:off x="4305300" y="5162550"/>
            <a:ext cx="2570746" cy="476981"/>
          </a:xfrm>
          <a:prstGeom prst="curvedConnector3">
            <a:avLst>
              <a:gd name="adj1" fmla="val 50000"/>
            </a:avLst>
          </a:prstGeom>
          <a:ln w="76200">
            <a:solidFill>
              <a:srgbClr val="FFFF00"/>
            </a:solidFill>
            <a:tailEnd type="arrow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6949783" y="2036189"/>
            <a:ext cx="733062" cy="791851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オブジェクト 22"/>
          <p:cNvGraphicFramePr>
            <a:graphicFrameLocks noChangeAspect="1"/>
          </p:cNvGraphicFramePr>
          <p:nvPr/>
        </p:nvGraphicFramePr>
        <p:xfrm>
          <a:off x="7807325" y="2105025"/>
          <a:ext cx="339725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5" imgW="203200" imgH="444500" progId="Equation.3">
                  <p:embed/>
                </p:oleObj>
              </mc:Choice>
              <mc:Fallback>
                <p:oleObj name="数式" r:id="rId5" imgW="203200" imgH="444500" progId="Equation.3">
                  <p:embed/>
                  <p:pic>
                    <p:nvPicPr>
                      <p:cNvPr id="23" name="オブジェクト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7325" y="2105025"/>
                        <a:ext cx="339725" cy="7429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オブジェクト 30"/>
          <p:cNvGraphicFramePr>
            <a:graphicFrameLocks noChangeAspect="1"/>
          </p:cNvGraphicFramePr>
          <p:nvPr/>
        </p:nvGraphicFramePr>
        <p:xfrm>
          <a:off x="3533775" y="2102238"/>
          <a:ext cx="937813" cy="1226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30120" imgH="431640" progId="Equation.DSMT4">
                  <p:embed/>
                </p:oleObj>
              </mc:Choice>
              <mc:Fallback>
                <p:oleObj name="Equation" r:id="rId7" imgW="330120" imgH="431640" progId="Equation.DSMT4">
                  <p:embed/>
                  <p:pic>
                    <p:nvPicPr>
                      <p:cNvPr id="31" name="オブジェクト 3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33775" y="2102238"/>
                        <a:ext cx="937813" cy="12263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オブジェクト 10"/>
          <p:cNvGraphicFramePr>
            <a:graphicFrameLocks noChangeAspect="1"/>
          </p:cNvGraphicFramePr>
          <p:nvPr/>
        </p:nvGraphicFramePr>
        <p:xfrm>
          <a:off x="353483" y="4487340"/>
          <a:ext cx="4365625" cy="161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269720" imgH="469800" progId="Equation.DSMT4">
                  <p:embed/>
                </p:oleObj>
              </mc:Choice>
              <mc:Fallback>
                <p:oleObj name="Equation" r:id="rId9" imgW="1269720" imgH="469800" progId="Equation.DSMT4">
                  <p:embed/>
                  <p:pic>
                    <p:nvPicPr>
                      <p:cNvPr id="11" name="オブジェクト 1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3483" y="4487340"/>
                        <a:ext cx="4365625" cy="161448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572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175" y="-11767"/>
            <a:ext cx="9572625" cy="6869767"/>
          </a:xfrm>
        </p:spPr>
      </p:pic>
    </p:spTree>
    <p:extLst>
      <p:ext uri="{BB962C8B-B14F-4D97-AF65-F5344CB8AC3E}">
        <p14:creationId xmlns:p14="http://schemas.microsoft.com/office/powerpoint/2010/main" val="36120058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CIMG00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9525"/>
            <a:ext cx="94488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50" y="0"/>
            <a:ext cx="8229600" cy="827088"/>
          </a:xfrm>
        </p:spPr>
        <p:txBody>
          <a:bodyPr/>
          <a:lstStyle/>
          <a:p>
            <a:pPr eaLnBrk="1" hangingPunct="1"/>
            <a:r>
              <a:rPr lang="ja-JP" altLang="en-US" sz="4000" dirty="0">
                <a:solidFill>
                  <a:schemeClr val="bg1"/>
                </a:solidFill>
              </a:rPr>
              <a:t>テトラポッド形を連続的に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CIMG00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768350" y="182563"/>
            <a:ext cx="7726363" cy="695325"/>
          </a:xfrm>
        </p:spPr>
        <p:txBody>
          <a:bodyPr/>
          <a:lstStyle/>
          <a:p>
            <a:pPr eaLnBrk="1" hangingPunct="1"/>
            <a:r>
              <a:rPr lang="ja-JP" altLang="en-US" dirty="0">
                <a:solidFill>
                  <a:schemeClr val="bg1"/>
                </a:solidFill>
              </a:rPr>
              <a:t>角のある正１２面体</a:t>
            </a:r>
            <a:r>
              <a:rPr lang="en-US" altLang="ja-JP" dirty="0">
                <a:solidFill>
                  <a:schemeClr val="bg1"/>
                </a:solidFill>
              </a:rPr>
              <a:t> </a:t>
            </a:r>
            <a:endParaRPr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50" y="0"/>
            <a:ext cx="9715500" cy="6927151"/>
          </a:xfr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436" y="-95249"/>
            <a:ext cx="975210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3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タイトル 1"/>
          <p:cNvSpPr>
            <a:spLocks noGrp="1"/>
          </p:cNvSpPr>
          <p:nvPr>
            <p:ph type="title"/>
          </p:nvPr>
        </p:nvSpPr>
        <p:spPr>
          <a:xfrm>
            <a:off x="-139700" y="-69850"/>
            <a:ext cx="2892425" cy="911225"/>
          </a:xfrm>
        </p:spPr>
        <p:txBody>
          <a:bodyPr/>
          <a:lstStyle/>
          <a:p>
            <a:pPr eaLnBrk="1" hangingPunct="1"/>
            <a:r>
              <a:rPr lang="ja-JP" altLang="en-US">
                <a:solidFill>
                  <a:schemeClr val="bg1"/>
                </a:solidFill>
              </a:rPr>
              <a:t>作品（１５）</a:t>
            </a:r>
            <a:endParaRPr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79" y="-21431"/>
            <a:ext cx="10046154" cy="6879431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1950" y="2246709"/>
            <a:ext cx="2924175" cy="2343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52 3.7037E-7 C 0.12152 0.16065 0.2335 0.2912 0.36927 0.2912 C 0.52916 0.2912 0.58698 0.14606 0.61163 0.05833 L 0.63663 -0.05833 C 0.66128 -0.14607 0.72309 -0.29097 0.90399 -0.29097 C 1.01996 -0.29097 1.15173 -0.16065 1.15173 3.7037E-7 C 1.15173 0.16065 1.01996 0.2912 0.90399 0.2912 C 0.72309 0.2912 0.66128 0.14606 0.63663 0.05833 L 0.61163 -0.05833 C 0.58698 -0.14607 0.52916 -0.29097 0.36927 -0.29097 C 0.2335 -0.29097 0.12152 -0.16065 0.12152 3.7037E-7 Z " pathEditMode="relative" rAng="0" ptsTypes="ffFffffFfff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0354" name="Picture 2" descr="F:\発表用\2014_Taiwan\04ball5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58" y="0"/>
            <a:ext cx="9157158" cy="703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8772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タイトル 1"/>
          <p:cNvSpPr>
            <a:spLocks noGrp="1"/>
          </p:cNvSpPr>
          <p:nvPr>
            <p:ph type="title"/>
          </p:nvPr>
        </p:nvSpPr>
        <p:spPr>
          <a:xfrm>
            <a:off x="381000" y="295275"/>
            <a:ext cx="3395663" cy="828675"/>
          </a:xfrm>
        </p:spPr>
        <p:txBody>
          <a:bodyPr/>
          <a:lstStyle/>
          <a:p>
            <a:pPr eaLnBrk="1" hangingPunct="1"/>
            <a:r>
              <a:rPr lang="ja-JP" altLang="en-US">
                <a:solidFill>
                  <a:schemeClr val="bg1"/>
                </a:solidFill>
              </a:rPr>
              <a:t>作品（１６）</a:t>
            </a:r>
            <a:endParaRPr lang="ja-JP" altLang="en-US"/>
          </a:p>
        </p:txBody>
      </p:sp>
      <p:pic>
        <p:nvPicPr>
          <p:cNvPr id="30723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076425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270" y="0"/>
            <a:ext cx="10331532" cy="6868245"/>
          </a:xfrm>
        </p:spPr>
      </p:pic>
    </p:spTree>
    <p:extLst>
      <p:ext uri="{BB962C8B-B14F-4D97-AF65-F5344CB8AC3E}">
        <p14:creationId xmlns:p14="http://schemas.microsoft.com/office/powerpoint/2010/main" val="30554417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36" y="756"/>
            <a:ext cx="4983480" cy="6879158"/>
          </a:xfr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9457"/>
            <a:ext cx="9144000" cy="74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2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21D9A4-FADA-4959-8885-63082EFA2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水の中にあるブロッコリー&#10;&#10;低い精度で自動的に生成された説明">
            <a:extLst>
              <a:ext uri="{FF2B5EF4-FFF2-40B4-BE49-F238E27FC236}">
                <a16:creationId xmlns:a16="http://schemas.microsoft.com/office/drawing/2014/main" id="{7F5BB11B-9CF7-49E9-B87F-46EA06C6ED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921"/>
            <a:ext cx="9144000" cy="7315200"/>
          </a:xfrm>
        </p:spPr>
      </p:pic>
    </p:spTree>
    <p:extLst>
      <p:ext uri="{BB962C8B-B14F-4D97-AF65-F5344CB8AC3E}">
        <p14:creationId xmlns:p14="http://schemas.microsoft.com/office/powerpoint/2010/main" val="3447662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09" y="152400"/>
            <a:ext cx="3356532" cy="225083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433" y="2655477"/>
            <a:ext cx="3198134" cy="2074625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01" y="3548356"/>
            <a:ext cx="2390255" cy="217726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67" y="1629985"/>
            <a:ext cx="2653924" cy="1546496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663" y="2655477"/>
            <a:ext cx="2732439" cy="2659473"/>
          </a:xfrm>
          <a:prstGeom prst="rect">
            <a:avLst/>
          </a:prstGeom>
        </p:spPr>
      </p:pic>
      <p:sp>
        <p:nvSpPr>
          <p:cNvPr id="10" name="Text Box 8">
            <a:hlinkClick r:id="rId8"/>
          </p:cNvPr>
          <p:cNvSpPr txBox="1">
            <a:spLocks noChangeArrowheads="1"/>
          </p:cNvSpPr>
          <p:nvPr/>
        </p:nvSpPr>
        <p:spPr bwMode="auto">
          <a:xfrm>
            <a:off x="825624" y="5901759"/>
            <a:ext cx="75524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3600" b="1" dirty="0">
                <a:solidFill>
                  <a:srgbClr val="FF0000"/>
                </a:solidFill>
                <a:latin typeface="+mj-ea"/>
                <a:ea typeface="+mj-ea"/>
              </a:rPr>
              <a:t>私のウェブサイト</a:t>
            </a:r>
            <a:r>
              <a:rPr lang="en-US" altLang="ja-JP" sz="3600" b="1" dirty="0">
                <a:solidFill>
                  <a:srgbClr val="FF0000"/>
                </a:solidFill>
                <a:latin typeface="+mj-ea"/>
                <a:ea typeface="+mj-ea"/>
              </a:rPr>
              <a:t> =&gt; https://horibe.jp</a:t>
            </a:r>
            <a:endParaRPr lang="ja-JP" altLang="en-US" sz="36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コンテンツ プレースホルダー 3">
            <a:extLst>
              <a:ext uri="{FF2B5EF4-FFF2-40B4-BE49-F238E27FC236}">
                <a16:creationId xmlns:a16="http://schemas.microsoft.com/office/drawing/2014/main" id="{01F129A6-779B-48E3-A097-ABC4F79B43DA}"/>
              </a:ext>
            </a:extLst>
          </p:cNvPr>
          <p:cNvSpPr txBox="1">
            <a:spLocks/>
          </p:cNvSpPr>
          <p:nvPr/>
        </p:nvSpPr>
        <p:spPr bwMode="auto">
          <a:xfrm>
            <a:off x="587470" y="660464"/>
            <a:ext cx="4733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3600" b="1">
                <a:solidFill>
                  <a:srgbClr val="FF0000"/>
                </a:solidFill>
              </a:rPr>
              <a:t>算額の問題の他の例</a:t>
            </a:r>
            <a:r>
              <a:rPr lang="en-US" altLang="ja-JP" sz="3600" b="1">
                <a:solidFill>
                  <a:srgbClr val="FF0000"/>
                </a:solidFill>
              </a:rPr>
              <a:t> </a:t>
            </a:r>
            <a:endParaRPr lang="ja-JP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507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A40D67-1DD5-4915-B236-C40BBB258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屋内, テーブル, 座る, 表面 が含まれている画像&#10;&#10;自動的に生成された説明">
            <a:extLst>
              <a:ext uri="{FF2B5EF4-FFF2-40B4-BE49-F238E27FC236}">
                <a16:creationId xmlns:a16="http://schemas.microsoft.com/office/drawing/2014/main" id="{77F219A7-0F8A-4E46-9B8D-D3DFA15374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10" y="-232215"/>
            <a:ext cx="9453620" cy="7090215"/>
          </a:xfrm>
        </p:spPr>
      </p:pic>
    </p:spTree>
    <p:extLst>
      <p:ext uri="{BB962C8B-B14F-4D97-AF65-F5344CB8AC3E}">
        <p14:creationId xmlns:p14="http://schemas.microsoft.com/office/powerpoint/2010/main" val="35605530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BE2903-79FD-4016-8A51-4FFD6BFD6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水中のおもちゃ&#10;&#10;低い精度で自動的に生成された説明">
            <a:extLst>
              <a:ext uri="{FF2B5EF4-FFF2-40B4-BE49-F238E27FC236}">
                <a16:creationId xmlns:a16="http://schemas.microsoft.com/office/drawing/2014/main" id="{9D5ED8BA-BF82-4C69-B0DB-6877BFB24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583" y="5045"/>
            <a:ext cx="10707738" cy="6852955"/>
          </a:xfrm>
        </p:spPr>
      </p:pic>
    </p:spTree>
    <p:extLst>
      <p:ext uri="{BB962C8B-B14F-4D97-AF65-F5344CB8AC3E}">
        <p14:creationId xmlns:p14="http://schemas.microsoft.com/office/powerpoint/2010/main" val="18742399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90FB70-4EF8-4B86-ACD3-4862B382D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屋内, 座る, テーブル, ブルー が含まれている画像&#10;&#10;自動的に生成された説明">
            <a:extLst>
              <a:ext uri="{FF2B5EF4-FFF2-40B4-BE49-F238E27FC236}">
                <a16:creationId xmlns:a16="http://schemas.microsoft.com/office/drawing/2014/main" id="{FBF49A72-7EEA-4422-852B-8E652F849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12" y="0"/>
            <a:ext cx="9207412" cy="6905562"/>
          </a:xfrm>
        </p:spPr>
      </p:pic>
    </p:spTree>
    <p:extLst>
      <p:ext uri="{BB962C8B-B14F-4D97-AF65-F5344CB8AC3E}">
        <p14:creationId xmlns:p14="http://schemas.microsoft.com/office/powerpoint/2010/main" val="20974349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245600" cy="6934200"/>
          </a:xfrm>
        </p:spPr>
      </p:pic>
    </p:spTree>
    <p:extLst>
      <p:ext uri="{BB962C8B-B14F-4D97-AF65-F5344CB8AC3E}">
        <p14:creationId xmlns:p14="http://schemas.microsoft.com/office/powerpoint/2010/main" val="12761224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9824"/>
            <a:ext cx="9161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7462" y="334207"/>
            <a:ext cx="5042224" cy="707886"/>
          </a:xfrm>
        </p:spPr>
        <p:txBody>
          <a:bodyPr/>
          <a:lstStyle/>
          <a:p>
            <a:pPr eaLnBrk="1" hangingPunct="1"/>
            <a:r>
              <a:rPr lang="ja-JP" altLang="en-US" sz="2800" b="1" dirty="0">
                <a:solidFill>
                  <a:srgbClr val="FF0000"/>
                </a:solidFill>
                <a:latin typeface="+mj-ea"/>
              </a:rPr>
              <a:t>数学的ビーズ編み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2751771" y="3998174"/>
            <a:ext cx="3429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ja-JP" altLang="en-US" sz="4400" b="1" dirty="0">
                <a:latin typeface="Times New Roman" pitchFamily="18" charset="0"/>
              </a:rPr>
              <a:t>堀部　和経</a:t>
            </a: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998688" y="4889896"/>
            <a:ext cx="296227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b="1" dirty="0">
                <a:latin typeface="AR丸ゴシック体M" pitchFamily="49" charset="-128"/>
                <a:ea typeface="AR丸ゴシック体M" pitchFamily="49" charset="-128"/>
              </a:rPr>
              <a:t>ほりべ</a:t>
            </a:r>
            <a:r>
              <a:rPr lang="en-US" altLang="ja-JP" sz="2400" b="1" dirty="0">
                <a:latin typeface="AR丸ゴシック体M" pitchFamily="49" charset="-128"/>
                <a:ea typeface="AR丸ゴシック体M" pitchFamily="49" charset="-128"/>
              </a:rPr>
              <a:t>   </a:t>
            </a:r>
            <a:r>
              <a:rPr lang="ja-JP" altLang="en-US" sz="2400" b="1" dirty="0">
                <a:latin typeface="AR丸ゴシック体M" pitchFamily="49" charset="-128"/>
                <a:ea typeface="AR丸ゴシック体M" pitchFamily="49" charset="-128"/>
              </a:rPr>
              <a:t>かずのり</a:t>
            </a:r>
            <a:endParaRPr lang="ja-JP" altLang="en-US" sz="2400" b="1" dirty="0">
              <a:latin typeface="Times New Roman" pitchFamily="18" charset="0"/>
            </a:endParaRPr>
          </a:p>
        </p:txBody>
      </p:sp>
      <p:sp>
        <p:nvSpPr>
          <p:cNvPr id="2055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2281602" y="5802596"/>
            <a:ext cx="458079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b="1" dirty="0">
                <a:solidFill>
                  <a:srgbClr val="FF0000"/>
                </a:solidFill>
                <a:latin typeface="+mj-ea"/>
                <a:ea typeface="+mj-ea"/>
              </a:rPr>
              <a:t>URL https://horibe.jp</a:t>
            </a:r>
            <a:endParaRPr lang="ja-JP" altLang="en-US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 descr="テキスト&#10;&#10;低い精度で自動的に生成された説明">
            <a:extLst>
              <a:ext uri="{FF2B5EF4-FFF2-40B4-BE49-F238E27FC236}">
                <a16:creationId xmlns:a16="http://schemas.microsoft.com/office/drawing/2014/main" id="{AA1290E8-99BC-46BF-B2AC-4E326CD74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771" y="3905324"/>
            <a:ext cx="837693" cy="84582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A2BBB3A-1618-4139-8F33-4E29B91BD650}"/>
              </a:ext>
            </a:extLst>
          </p:cNvPr>
          <p:cNvSpPr txBox="1"/>
          <p:nvPr/>
        </p:nvSpPr>
        <p:spPr>
          <a:xfrm>
            <a:off x="164383" y="1546119"/>
            <a:ext cx="87977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800" b="1" dirty="0">
                <a:solidFill>
                  <a:srgbClr val="FF0000"/>
                </a:solidFill>
                <a:latin typeface="+mj-ea"/>
              </a:rPr>
              <a:t>３０個の球の模型の作り方</a:t>
            </a:r>
            <a:endParaRPr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3668624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背景パターン&#10;&#10;低い精度で自動的に生成された説明">
            <a:extLst>
              <a:ext uri="{FF2B5EF4-FFF2-40B4-BE49-F238E27FC236}">
                <a16:creationId xmlns:a16="http://schemas.microsoft.com/office/drawing/2014/main" id="{C486D4F1-C02F-4710-98E3-F9DC64EE79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663" y="-242888"/>
            <a:ext cx="4848674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17003" y="6129337"/>
            <a:ext cx="5909994" cy="485775"/>
          </a:xfrm>
        </p:spPr>
        <p:txBody>
          <a:bodyPr/>
          <a:lstStyle/>
          <a:p>
            <a:r>
              <a:rPr lang="en-US" altLang="ja-JP" sz="3200" dirty="0">
                <a:hlinkClick r:id="rId4"/>
              </a:rPr>
              <a:t>ModelingHandbook.pdf</a:t>
            </a:r>
            <a:endParaRPr kumimoji="1" lang="ja-JP" altLang="en-US" sz="3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42076989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2820" y="96507"/>
            <a:ext cx="7551876" cy="604137"/>
          </a:xfrm>
        </p:spPr>
        <p:txBody>
          <a:bodyPr/>
          <a:lstStyle/>
          <a:p>
            <a:r>
              <a:rPr kumimoji="1" lang="ja-JP" altLang="en-US" sz="3600" dirty="0">
                <a:solidFill>
                  <a:srgbClr val="FF0000"/>
                </a:solidFill>
              </a:rPr>
              <a:t>ビーズの編み方の紹介です。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559" y="3361706"/>
            <a:ext cx="5244441" cy="349629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138"/>
            <a:ext cx="5075217" cy="3383478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 bwMode="auto">
          <a:xfrm>
            <a:off x="5981822" y="1237265"/>
            <a:ext cx="2567175" cy="58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3600" dirty="0">
                <a:solidFill>
                  <a:srgbClr val="FF0000"/>
                </a:solidFill>
              </a:rPr>
              <a:t>Steps </a:t>
            </a:r>
            <a:r>
              <a:rPr lang="ja-JP" altLang="en-US" sz="3600" dirty="0">
                <a:solidFill>
                  <a:srgbClr val="FF0000"/>
                </a:solidFill>
              </a:rPr>
              <a:t>１，２</a:t>
            </a:r>
          </a:p>
        </p:txBody>
      </p:sp>
    </p:spTree>
    <p:extLst>
      <p:ext uri="{BB962C8B-B14F-4D97-AF65-F5344CB8AC3E}">
        <p14:creationId xmlns:p14="http://schemas.microsoft.com/office/powerpoint/2010/main" val="8743063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881568" y="239011"/>
            <a:ext cx="3084301" cy="532885"/>
          </a:xfrm>
        </p:spPr>
        <p:txBody>
          <a:bodyPr/>
          <a:lstStyle/>
          <a:p>
            <a:r>
              <a:rPr lang="en-US" altLang="ja-JP" sz="3600" dirty="0">
                <a:solidFill>
                  <a:srgbClr val="FF0000"/>
                </a:solidFill>
              </a:rPr>
              <a:t>Steps </a:t>
            </a:r>
            <a:r>
              <a:rPr kumimoji="1" lang="ja-JP" altLang="en-US" sz="3600" dirty="0">
                <a:solidFill>
                  <a:srgbClr val="FF0000"/>
                </a:solidFill>
              </a:rPr>
              <a:t>３，４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124" y="3040083"/>
            <a:ext cx="5726876" cy="3817917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753596" cy="383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160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81822" y="418863"/>
            <a:ext cx="2916793" cy="497259"/>
          </a:xfrm>
        </p:spPr>
        <p:txBody>
          <a:bodyPr/>
          <a:lstStyle/>
          <a:p>
            <a:r>
              <a:rPr lang="en-US" altLang="ja-JP" sz="3600" dirty="0">
                <a:solidFill>
                  <a:srgbClr val="FF0000"/>
                </a:solidFill>
              </a:rPr>
              <a:t>Steps </a:t>
            </a:r>
            <a:r>
              <a:rPr lang="ja-JP" altLang="en-US" sz="3600" dirty="0">
                <a:solidFill>
                  <a:srgbClr val="FF0000"/>
                </a:solidFill>
              </a:rPr>
              <a:t>５，６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929" y="2790701"/>
            <a:ext cx="6100949" cy="406729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664531" cy="377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160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81823" y="221194"/>
            <a:ext cx="2924670" cy="559607"/>
          </a:xfrm>
        </p:spPr>
        <p:txBody>
          <a:bodyPr/>
          <a:lstStyle/>
          <a:p>
            <a:r>
              <a:rPr lang="en-US" altLang="ja-JP" sz="3600" dirty="0">
                <a:solidFill>
                  <a:srgbClr val="FF0000"/>
                </a:solidFill>
              </a:rPr>
              <a:t>Steps </a:t>
            </a:r>
            <a:r>
              <a:rPr lang="ja-JP" altLang="en-US" sz="3600" dirty="0">
                <a:solidFill>
                  <a:srgbClr val="FF0000"/>
                </a:solidFill>
              </a:rPr>
              <a:t>７，８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798" y="2679867"/>
            <a:ext cx="6267201" cy="417813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53596" cy="383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16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0" y="0"/>
            <a:ext cx="9148030" cy="6123799"/>
          </a:xfrm>
        </p:spPr>
      </p:pic>
      <p:sp>
        <p:nvSpPr>
          <p:cNvPr id="5" name="角丸四角形 4"/>
          <p:cNvSpPr/>
          <p:nvPr/>
        </p:nvSpPr>
        <p:spPr>
          <a:xfrm>
            <a:off x="5257800" y="447675"/>
            <a:ext cx="2905125" cy="5419726"/>
          </a:xfrm>
          <a:prstGeom prst="roundRect">
            <a:avLst>
              <a:gd name="adj" fmla="val 10257"/>
            </a:avLst>
          </a:prstGeom>
          <a:noFill/>
          <a:ln w="63500" cmpd="sng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/>
          <p:cNvSpPr/>
          <p:nvPr/>
        </p:nvSpPr>
        <p:spPr>
          <a:xfrm>
            <a:off x="2505075" y="447675"/>
            <a:ext cx="2752725" cy="5410202"/>
          </a:xfrm>
          <a:prstGeom prst="roundRect">
            <a:avLst>
              <a:gd name="adj" fmla="val 10257"/>
            </a:avLst>
          </a:prstGeom>
          <a:noFill/>
          <a:ln w="63500" cmpd="sng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1F7C38A9-439B-4EA6-885A-BC48765C0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6134100"/>
            <a:ext cx="8568267" cy="579437"/>
          </a:xfrm>
        </p:spPr>
        <p:txBody>
          <a:bodyPr/>
          <a:lstStyle/>
          <a:p>
            <a:r>
              <a:rPr lang="ja-JP" altLang="en-US" sz="2800" dirty="0">
                <a:solidFill>
                  <a:srgbClr val="FF0000"/>
                </a:solidFill>
              </a:rPr>
              <a:t>算額</a:t>
            </a:r>
            <a:r>
              <a:rPr lang="it-IT" altLang="ja-JP" sz="2800" dirty="0">
                <a:solidFill>
                  <a:srgbClr val="FF0000"/>
                </a:solidFill>
              </a:rPr>
              <a:t>(</a:t>
            </a:r>
            <a:r>
              <a:rPr lang="ja-JP" altLang="en-US" sz="2800" dirty="0">
                <a:solidFill>
                  <a:srgbClr val="FF0000"/>
                </a:solidFill>
              </a:rPr>
              <a:t>複製</a:t>
            </a:r>
            <a:r>
              <a:rPr lang="it-IT" altLang="ja-JP" sz="2800" dirty="0">
                <a:solidFill>
                  <a:srgbClr val="FF0000"/>
                </a:solidFill>
              </a:rPr>
              <a:t>) </a:t>
            </a:r>
            <a:r>
              <a:rPr lang="ja-JP" altLang="en-US" sz="2800" dirty="0"/>
              <a:t>幅４５</a:t>
            </a:r>
            <a:r>
              <a:rPr lang="it-IT" altLang="ja-JP" sz="2800" dirty="0"/>
              <a:t>cm-</a:t>
            </a:r>
            <a:r>
              <a:rPr lang="ja-JP" altLang="en-US" sz="2800" dirty="0"/>
              <a:t>高さ３０</a:t>
            </a:r>
            <a:r>
              <a:rPr lang="it-IT" altLang="ja-JP" sz="2800" dirty="0"/>
              <a:t>cm</a:t>
            </a:r>
            <a:r>
              <a:rPr lang="en-US" altLang="ja-JP" sz="2800" dirty="0">
                <a:solidFill>
                  <a:srgbClr val="FF0000"/>
                </a:solidFill>
              </a:rPr>
              <a:t> </a:t>
            </a:r>
            <a:r>
              <a:rPr lang="ja-JP" altLang="en-US" sz="2800" dirty="0"/>
              <a:t>１８４１年　熱田神宮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2422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31114" y="326331"/>
            <a:ext cx="3112886" cy="451262"/>
          </a:xfrm>
        </p:spPr>
        <p:txBody>
          <a:bodyPr/>
          <a:lstStyle/>
          <a:p>
            <a:r>
              <a:rPr lang="en-US" altLang="ja-JP" sz="3600" dirty="0">
                <a:solidFill>
                  <a:srgbClr val="FF0000"/>
                </a:solidFill>
              </a:rPr>
              <a:t>Steps </a:t>
            </a:r>
            <a:r>
              <a:rPr lang="ja-JP" altLang="en-US" sz="3600" dirty="0">
                <a:solidFill>
                  <a:srgbClr val="FF0000"/>
                </a:solidFill>
              </a:rPr>
              <a:t>９，１０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3" y="2629395"/>
            <a:ext cx="6483927" cy="432261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860474" cy="390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160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98530" y="710697"/>
            <a:ext cx="3145469" cy="463138"/>
          </a:xfrm>
        </p:spPr>
        <p:txBody>
          <a:bodyPr/>
          <a:lstStyle/>
          <a:p>
            <a:r>
              <a:rPr lang="en-US" altLang="ja-JP" sz="3600" dirty="0">
                <a:solidFill>
                  <a:srgbClr val="FF0000"/>
                </a:solidFill>
              </a:rPr>
              <a:t>Steps </a:t>
            </a:r>
            <a:r>
              <a:rPr lang="ja-JP" altLang="en-US" sz="3600" dirty="0">
                <a:solidFill>
                  <a:srgbClr val="FF0000"/>
                </a:solidFill>
              </a:rPr>
              <a:t>１１，１２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604" y="2565070"/>
            <a:ext cx="6439396" cy="429293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896097" cy="393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160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64606" y="155369"/>
            <a:ext cx="3165638" cy="498764"/>
          </a:xfrm>
        </p:spPr>
        <p:txBody>
          <a:bodyPr/>
          <a:lstStyle/>
          <a:p>
            <a:r>
              <a:rPr lang="en-US" altLang="ja-JP" sz="3600" dirty="0">
                <a:solidFill>
                  <a:srgbClr val="FF0000"/>
                </a:solidFill>
              </a:rPr>
              <a:t>Steps </a:t>
            </a:r>
            <a:r>
              <a:rPr lang="ja-JP" altLang="en-US" sz="3600" dirty="0">
                <a:solidFill>
                  <a:srgbClr val="FF0000"/>
                </a:solidFill>
              </a:rPr>
              <a:t>１３，１４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690" y="3194462"/>
            <a:ext cx="5495308" cy="366353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700157" cy="380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160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98023" y="156361"/>
            <a:ext cx="3132221" cy="451261"/>
          </a:xfrm>
        </p:spPr>
        <p:txBody>
          <a:bodyPr/>
          <a:lstStyle/>
          <a:p>
            <a:r>
              <a:rPr lang="en-US" altLang="ja-JP" sz="3600" dirty="0">
                <a:solidFill>
                  <a:srgbClr val="FF0000"/>
                </a:solidFill>
              </a:rPr>
              <a:t>Steps </a:t>
            </a:r>
            <a:r>
              <a:rPr lang="ja-JP" altLang="en-US" sz="3600" dirty="0">
                <a:solidFill>
                  <a:srgbClr val="FF0000"/>
                </a:solidFill>
              </a:rPr>
              <a:t>１５，１６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216" y="2970811"/>
            <a:ext cx="5830784" cy="388718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842660" cy="389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160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81315" y="156361"/>
            <a:ext cx="3041038" cy="475012"/>
          </a:xfrm>
        </p:spPr>
        <p:txBody>
          <a:bodyPr/>
          <a:lstStyle/>
          <a:p>
            <a:r>
              <a:rPr lang="en-US" altLang="ja-JP" sz="3600" dirty="0">
                <a:solidFill>
                  <a:srgbClr val="FF0000"/>
                </a:solidFill>
              </a:rPr>
              <a:t>Steps </a:t>
            </a:r>
            <a:r>
              <a:rPr lang="ja-JP" altLang="en-US" sz="3600" dirty="0">
                <a:solidFill>
                  <a:srgbClr val="FF0000"/>
                </a:solidFill>
              </a:rPr>
              <a:t>１７，１８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247" y="2968831"/>
            <a:ext cx="5833754" cy="388916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652655" cy="3768437"/>
          </a:xfrm>
          <a:prstGeom prst="rect">
            <a:avLst/>
          </a:prstGeom>
        </p:spPr>
      </p:pic>
      <p:sp>
        <p:nvSpPr>
          <p:cNvPr id="5" name="Text Box 8">
            <a:hlinkClick r:id="rId5"/>
          </p:cNvPr>
          <p:cNvSpPr txBox="1">
            <a:spLocks noChangeArrowheads="1"/>
          </p:cNvSpPr>
          <p:nvPr/>
        </p:nvSpPr>
        <p:spPr bwMode="auto">
          <a:xfrm>
            <a:off x="172136" y="5559588"/>
            <a:ext cx="29969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2400" b="1" dirty="0">
                <a:solidFill>
                  <a:srgbClr val="FF0000"/>
                </a:solidFill>
                <a:latin typeface="+mj-ea"/>
                <a:ea typeface="+mj-ea"/>
              </a:rPr>
              <a:t>URL https://</a:t>
            </a:r>
            <a:r>
              <a:rPr lang="en-US" altLang="ja-JP" sz="2400" b="1" dirty="0">
                <a:solidFill>
                  <a:srgbClr val="FF0000"/>
                </a:solidFill>
                <a:latin typeface="+mj-ea"/>
                <a:ea typeface="+mj-ea"/>
                <a:hlinkClick r:id="rId5"/>
              </a:rPr>
              <a:t>horibe.jp</a:t>
            </a:r>
            <a:endParaRPr lang="ja-JP" altLang="en-US" sz="24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852312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69" y="584775"/>
            <a:ext cx="9215069" cy="627322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71069" y="495301"/>
            <a:ext cx="9215069" cy="1609724"/>
          </a:xfrm>
          <a:solidFill>
            <a:schemeClr val="bg1"/>
          </a:solidFill>
        </p:spPr>
        <p:txBody>
          <a:bodyPr/>
          <a:lstStyle/>
          <a:p>
            <a:r>
              <a:rPr kumimoji="1" lang="ja-JP" altLang="en-US" sz="3600" dirty="0"/>
              <a:t>何も印刷されていない卓球のボールを使用</a:t>
            </a:r>
            <a:br>
              <a:rPr lang="en-US" altLang="ja-JP" sz="3600" dirty="0"/>
            </a:br>
            <a:r>
              <a:rPr lang="en-US" altLang="ja-JP" sz="3600" dirty="0" err="1"/>
              <a:t>Nittaku</a:t>
            </a:r>
            <a:r>
              <a:rPr lang="ja-JP" altLang="en-US" sz="3600" dirty="0"/>
              <a:t>（株）さんのご厚意に感謝して</a:t>
            </a:r>
            <a:endParaRPr kumimoji="1" lang="ja-JP" altLang="en-US" sz="36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-71069" y="151281"/>
            <a:ext cx="444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dirty="0">
                <a:solidFill>
                  <a:srgbClr val="FF0000"/>
                </a:solidFill>
              </a:rPr>
              <a:t>大切な模型のひとつ</a:t>
            </a:r>
            <a:r>
              <a:rPr lang="en-US" altLang="ja-JP" sz="3200" dirty="0">
                <a:solidFill>
                  <a:srgbClr val="FF0000"/>
                </a:solidFill>
              </a:rPr>
              <a:t>  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2942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5273"/>
            <a:ext cx="8229600" cy="489450"/>
          </a:xfrm>
        </p:spPr>
        <p:txBody>
          <a:bodyPr/>
          <a:lstStyle/>
          <a:p>
            <a:r>
              <a:rPr lang="ja-JP" altLang="en-US" sz="2000" dirty="0">
                <a:solidFill>
                  <a:srgbClr val="3333CC"/>
                </a:solidFill>
              </a:rPr>
              <a:t>熱田神宮の算額の裏面の文字</a:t>
            </a:r>
            <a:endParaRPr kumimoji="1" lang="ja-JP" altLang="en-US" sz="2000" dirty="0">
              <a:solidFill>
                <a:srgbClr val="3333CC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23"/>
            <a:ext cx="9144000" cy="624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862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56596" cy="6880674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732740" y="-1"/>
            <a:ext cx="2411260" cy="1277655"/>
          </a:xfrm>
        </p:spPr>
        <p:txBody>
          <a:bodyPr/>
          <a:lstStyle/>
          <a:p>
            <a:r>
              <a:rPr kumimoji="1" lang="ja-JP" altLang="en-US" sz="2800" dirty="0">
                <a:solidFill>
                  <a:srgbClr val="3333CC"/>
                </a:solidFill>
              </a:rPr>
              <a:t>同裏面</a:t>
            </a:r>
          </a:p>
        </p:txBody>
      </p:sp>
    </p:spTree>
    <p:extLst>
      <p:ext uri="{BB962C8B-B14F-4D97-AF65-F5344CB8AC3E}">
        <p14:creationId xmlns:p14="http://schemas.microsoft.com/office/powerpoint/2010/main" val="250281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390" y="624776"/>
            <a:ext cx="9375640" cy="3309049"/>
          </a:xfrm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164DD105-D2FD-42EB-9D39-C64AC95BBBCB}"/>
              </a:ext>
            </a:extLst>
          </p:cNvPr>
          <p:cNvSpPr txBox="1">
            <a:spLocks/>
          </p:cNvSpPr>
          <p:nvPr/>
        </p:nvSpPr>
        <p:spPr bwMode="auto">
          <a:xfrm>
            <a:off x="466725" y="4238625"/>
            <a:ext cx="84963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r>
              <a:rPr lang="ja-JP" altLang="en-US" sz="3200">
                <a:solidFill>
                  <a:srgbClr val="FF0000"/>
                </a:solidFill>
              </a:rPr>
              <a:t>算額</a:t>
            </a:r>
            <a:r>
              <a:rPr lang="it-IT" altLang="ja-JP" sz="3200">
                <a:solidFill>
                  <a:srgbClr val="FF0000"/>
                </a:solidFill>
              </a:rPr>
              <a:t>(</a:t>
            </a:r>
            <a:r>
              <a:rPr lang="ja-JP" altLang="en-US" sz="3200">
                <a:solidFill>
                  <a:srgbClr val="FF0000"/>
                </a:solidFill>
              </a:rPr>
              <a:t>複製</a:t>
            </a:r>
            <a:r>
              <a:rPr lang="it-IT" altLang="ja-JP" sz="3200">
                <a:solidFill>
                  <a:srgbClr val="FF0000"/>
                </a:solidFill>
              </a:rPr>
              <a:t>) </a:t>
            </a:r>
            <a:r>
              <a:rPr lang="ja-JP" altLang="en-US" sz="3200"/>
              <a:t>幅２４０</a:t>
            </a:r>
            <a:r>
              <a:rPr lang="it-IT" altLang="ja-JP" sz="3200"/>
              <a:t>cm-</a:t>
            </a:r>
            <a:r>
              <a:rPr lang="ja-JP" altLang="en-US" sz="3200"/>
              <a:t>高さ６０</a:t>
            </a:r>
            <a:r>
              <a:rPr lang="it-IT" altLang="ja-JP" sz="3200"/>
              <a:t>cm </a:t>
            </a:r>
            <a:r>
              <a:rPr lang="ja-JP" altLang="en-US" sz="3200"/>
              <a:t>　</a:t>
            </a:r>
            <a:br>
              <a:rPr lang="ja-JP" altLang="en-US" sz="3200"/>
            </a:br>
            <a:r>
              <a:rPr lang="ja-JP" altLang="en-US" sz="3200"/>
              <a:t>１８４４　</a:t>
            </a:r>
            <a:br>
              <a:rPr lang="ja-JP" altLang="en-US" sz="3200"/>
            </a:br>
            <a:r>
              <a:rPr lang="ja-JP" altLang="en-US" sz="3200"/>
              <a:t>愛知県名古屋市の熱田神宮にて</a:t>
            </a:r>
            <a:endParaRPr lang="it-IT" altLang="ja-JP" sz="3200" dirty="0"/>
          </a:p>
        </p:txBody>
      </p:sp>
    </p:spTree>
    <p:extLst>
      <p:ext uri="{BB962C8B-B14F-4D97-AF65-F5344CB8AC3E}">
        <p14:creationId xmlns:p14="http://schemas.microsoft.com/office/powerpoint/2010/main" val="543177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コンテンツ プレースホルダー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160"/>
            <a:ext cx="9144000" cy="6054328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1467" y="5892801"/>
            <a:ext cx="2743199" cy="660400"/>
          </a:xfrm>
        </p:spPr>
        <p:txBody>
          <a:bodyPr/>
          <a:lstStyle/>
          <a:p>
            <a:r>
              <a:rPr lang="it-IT" altLang="ja-JP" sz="2400" dirty="0"/>
              <a:t> </a:t>
            </a:r>
            <a:endParaRPr kumimoji="1" lang="ja-JP" altLang="en-US" sz="2400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F530605-3937-412F-856C-EF2C8D93A56B}"/>
              </a:ext>
            </a:extLst>
          </p:cNvPr>
          <p:cNvSpPr/>
          <p:nvPr/>
        </p:nvSpPr>
        <p:spPr>
          <a:xfrm>
            <a:off x="1219200" y="-10519"/>
            <a:ext cx="731915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算額</a:t>
            </a:r>
            <a:r>
              <a:rPr lang="it-IT" altLang="ja-JP" dirty="0">
                <a:solidFill>
                  <a:srgbClr val="FF0000"/>
                </a:solidFill>
              </a:rPr>
              <a:t>(</a:t>
            </a:r>
            <a:r>
              <a:rPr lang="ja-JP" altLang="en-US" dirty="0">
                <a:solidFill>
                  <a:srgbClr val="FF0000"/>
                </a:solidFill>
              </a:rPr>
              <a:t>複製</a:t>
            </a:r>
            <a:r>
              <a:rPr lang="it-IT" altLang="ja-JP" dirty="0">
                <a:solidFill>
                  <a:srgbClr val="FF0000"/>
                </a:solidFill>
              </a:rPr>
              <a:t>)</a:t>
            </a:r>
            <a:r>
              <a:rPr lang="it-IT" altLang="ja-JP" dirty="0"/>
              <a:t> </a:t>
            </a:r>
            <a:r>
              <a:rPr lang="ja-JP" altLang="en-US" dirty="0"/>
              <a:t>熱田神宮宝物館会議室にて</a:t>
            </a:r>
            <a:r>
              <a:rPr lang="en-US" altLang="ja-JP" dirty="0"/>
              <a:t>     2014-5-11</a:t>
            </a:r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64FA178-9EB3-4C46-BCD3-7DC532D3B487}"/>
              </a:ext>
            </a:extLst>
          </p:cNvPr>
          <p:cNvSpPr txBox="1"/>
          <p:nvPr/>
        </p:nvSpPr>
        <p:spPr>
          <a:xfrm>
            <a:off x="914401" y="6343488"/>
            <a:ext cx="762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左から　園田</a:t>
            </a:r>
            <a:r>
              <a:rPr kumimoji="1" lang="en-US" altLang="ja-JP" dirty="0"/>
              <a:t>, </a:t>
            </a:r>
            <a:r>
              <a:rPr kumimoji="1" lang="ja-JP" altLang="en-US" dirty="0"/>
              <a:t>山内</a:t>
            </a:r>
            <a:r>
              <a:rPr lang="en-US" altLang="ja-JP" dirty="0"/>
              <a:t>, </a:t>
            </a:r>
            <a:r>
              <a:rPr lang="ja-JP" altLang="en-US" dirty="0"/>
              <a:t>金</a:t>
            </a:r>
            <a:r>
              <a:rPr lang="en-US" altLang="ja-JP" dirty="0"/>
              <a:t>, </a:t>
            </a:r>
            <a:r>
              <a:rPr lang="ja-JP" altLang="en-US" dirty="0"/>
              <a:t>深川　と　堀部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65355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5971</TotalTime>
  <Words>2771</Words>
  <Application>Microsoft Office PowerPoint</Application>
  <PresentationFormat>画面に合わせる (4:3)</PresentationFormat>
  <Paragraphs>445</Paragraphs>
  <Slides>77</Slides>
  <Notes>77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77</vt:i4>
      </vt:variant>
    </vt:vector>
  </HeadingPairs>
  <TitlesOfParts>
    <vt:vector size="88" baseType="lpstr">
      <vt:lpstr>AR PＰＯＰ４B04</vt:lpstr>
      <vt:lpstr>AR丸ゴシック体M</vt:lpstr>
      <vt:lpstr>ＭＳ Ｐゴシック</vt:lpstr>
      <vt:lpstr>Arial</vt:lpstr>
      <vt:lpstr>Calibri</vt:lpstr>
      <vt:lpstr>Tahoma</vt:lpstr>
      <vt:lpstr>Times New Roman</vt:lpstr>
      <vt:lpstr>Wingdings</vt:lpstr>
      <vt:lpstr>Office ​​テーマ</vt:lpstr>
      <vt:lpstr>数式</vt:lpstr>
      <vt:lpstr>Equation</vt:lpstr>
      <vt:lpstr>数学的　ビーズ編み</vt:lpstr>
      <vt:lpstr>PowerPoint プレゼンテーション</vt:lpstr>
      <vt:lpstr>この和算の記事の冒頭部分 </vt:lpstr>
      <vt:lpstr>「サイエンス」の表紙カバーの問題の全体図</vt:lpstr>
      <vt:lpstr>PowerPoint プレゼンテーション</vt:lpstr>
      <vt:lpstr>PowerPoint プレゼンテーション</vt:lpstr>
      <vt:lpstr>算額(複製) 幅４５cm-高さ３０cm １８４１年　熱田神宮</vt:lpstr>
      <vt:lpstr>PowerPoint プレゼンテーション</vt:lpstr>
      <vt:lpstr> </vt:lpstr>
      <vt:lpstr>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木製</vt:lpstr>
      <vt:lpstr>算法助術                        １８４１年    長谷川　弘　著  </vt:lpstr>
      <vt:lpstr>当時の 本物の 表紙 </vt:lpstr>
      <vt:lpstr>PowerPoint プレゼンテーション</vt:lpstr>
      <vt:lpstr>PowerPoint プレゼンテーション</vt:lpstr>
      <vt:lpstr>PowerPoint プレゼンテーション</vt:lpstr>
      <vt:lpstr>模型</vt:lpstr>
      <vt:lpstr>断面図</vt:lpstr>
      <vt:lpstr>算法助術の解法</vt:lpstr>
      <vt:lpstr>この値は変？！ </vt:lpstr>
      <vt:lpstr>PowerPoint プレゼンテーション</vt:lpstr>
      <vt:lpstr>PowerPoint プレゼンテーション</vt:lpstr>
      <vt:lpstr>次なる疑問？ </vt:lpstr>
      <vt:lpstr>PowerPoint プレゼンテーション</vt:lpstr>
      <vt:lpstr>注釈： </vt:lpstr>
      <vt:lpstr>PowerPoint プレゼンテーション</vt:lpstr>
      <vt:lpstr>PowerPoint プレゼンテーション</vt:lpstr>
      <vt:lpstr>主題  数学的ビーズ編み</vt:lpstr>
      <vt:lpstr>PowerPoint プレゼンテーション</vt:lpstr>
      <vt:lpstr>PowerPoint プレゼンテーション</vt:lpstr>
      <vt:lpstr>Semiregular polyhedron</vt:lpstr>
      <vt:lpstr>直線的な形 </vt:lpstr>
      <vt:lpstr>らせん形 </vt:lpstr>
      <vt:lpstr>Ｙの字形</vt:lpstr>
      <vt:lpstr>環状（リング）</vt:lpstr>
      <vt:lpstr>その他の環 </vt:lpstr>
      <vt:lpstr>PowerPoint プレゼンテーション</vt:lpstr>
      <vt:lpstr>紅珊瑚 </vt:lpstr>
      <vt:lpstr>PowerPoint プレゼンテーション</vt:lpstr>
      <vt:lpstr>PowerPoint プレゼンテーション</vt:lpstr>
      <vt:lpstr>３次元の「井」の字形</vt:lpstr>
      <vt:lpstr>テトラポッド形</vt:lpstr>
      <vt:lpstr>PowerPoint プレゼンテーション</vt:lpstr>
      <vt:lpstr>テトラポッド形を連続的に</vt:lpstr>
      <vt:lpstr>角のある正１２面体 </vt:lpstr>
      <vt:lpstr>PowerPoint プレゼンテーション</vt:lpstr>
      <vt:lpstr>作品（１５）</vt:lpstr>
      <vt:lpstr>PowerPoint プレゼンテーション</vt:lpstr>
      <vt:lpstr>作品（１６）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数学的ビーズ編み</vt:lpstr>
      <vt:lpstr>ModelingHandbook.pdf</vt:lpstr>
      <vt:lpstr>ビーズの編み方の紹介です。</vt:lpstr>
      <vt:lpstr>Steps ３，４</vt:lpstr>
      <vt:lpstr>Steps ５，６</vt:lpstr>
      <vt:lpstr>Steps ７，８</vt:lpstr>
      <vt:lpstr>Steps ９，１０</vt:lpstr>
      <vt:lpstr>Steps １１，１２</vt:lpstr>
      <vt:lpstr>Steps １３，１４</vt:lpstr>
      <vt:lpstr>Steps １５，１６</vt:lpstr>
      <vt:lpstr>Steps １７，１８</vt:lpstr>
      <vt:lpstr>何も印刷されていない卓球のボールを使用 Nittaku（株）さんのご厚意に感謝して</vt:lpstr>
      <vt:lpstr>熱田神宮の算額の裏面の文字</vt:lpstr>
      <vt:lpstr>同裏面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「球で編んだ立体模型」</dc:title>
  <dc:creator>堀部和経</dc:creator>
  <cp:lastModifiedBy>堀部 和経</cp:lastModifiedBy>
  <cp:revision>556</cp:revision>
  <cp:lastPrinted>2021-07-09T22:59:30Z</cp:lastPrinted>
  <dcterms:created xsi:type="dcterms:W3CDTF">2003-06-14T01:41:13Z</dcterms:created>
  <dcterms:modified xsi:type="dcterms:W3CDTF">2021-07-10T00:47:34Z</dcterms:modified>
</cp:coreProperties>
</file>