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25"/>
  </p:notesMasterIdLst>
  <p:handoutMasterIdLst>
    <p:handoutMasterId r:id="rId26"/>
  </p:handoutMasterIdLst>
  <p:sldIdLst>
    <p:sldId id="545" r:id="rId2"/>
    <p:sldId id="516" r:id="rId3"/>
    <p:sldId id="529" r:id="rId4"/>
    <p:sldId id="259" r:id="rId5"/>
    <p:sldId id="492" r:id="rId6"/>
    <p:sldId id="521" r:id="rId7"/>
    <p:sldId id="526" r:id="rId8"/>
    <p:sldId id="527" r:id="rId9"/>
    <p:sldId id="528" r:id="rId10"/>
    <p:sldId id="522" r:id="rId11"/>
    <p:sldId id="531" r:id="rId12"/>
    <p:sldId id="535" r:id="rId13"/>
    <p:sldId id="534" r:id="rId14"/>
    <p:sldId id="536" r:id="rId15"/>
    <p:sldId id="532" r:id="rId16"/>
    <p:sldId id="533" r:id="rId17"/>
    <p:sldId id="530" r:id="rId18"/>
    <p:sldId id="543" r:id="rId19"/>
    <p:sldId id="544" r:id="rId20"/>
    <p:sldId id="539" r:id="rId21"/>
    <p:sldId id="541" r:id="rId22"/>
    <p:sldId id="546" r:id="rId23"/>
    <p:sldId id="460" r:id="rId24"/>
  </p:sldIdLst>
  <p:sldSz cx="9144000" cy="5143500" type="screen16x9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66CCFF"/>
    <a:srgbClr val="D6A300"/>
    <a:srgbClr val="FF0000"/>
    <a:srgbClr val="7DDAE9"/>
    <a:srgbClr val="3333CC"/>
    <a:srgbClr val="3366FF"/>
    <a:srgbClr val="FFFEE3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56675" autoAdjust="0"/>
  </p:normalViewPr>
  <p:slideViewPr>
    <p:cSldViewPr snapToGrid="0">
      <p:cViewPr varScale="1">
        <p:scale>
          <a:sx n="117" d="100"/>
          <a:sy n="117" d="100"/>
        </p:scale>
        <p:origin x="228" y="29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4038" y="-90"/>
      </p:cViewPr>
      <p:guideLst>
        <p:guide orient="horz" pos="3224"/>
        <p:guide pos="2236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9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9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AFDD13C-9E58-477F-81A4-F7BD4182B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45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9" y="2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19900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9" y="9722884"/>
            <a:ext cx="3076364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5" tIns="49508" rIns="99015" bIns="49508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D6A5E22-5C83-418E-9E9E-64CDCB21A5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992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B3C9B8-9A6B-42A8-8C1A-AE79AA91EF36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2100" dirty="0"/>
              <a:t>My name is HORIBE Kazunori.</a:t>
            </a:r>
          </a:p>
          <a:p>
            <a:pPr eaLnBrk="1" hangingPunct="1"/>
            <a:r>
              <a:rPr lang="en-US" altLang="ja-JP" sz="2100" dirty="0"/>
              <a:t>I am a mathematics teacher, at Aichi Prefectural Kasugai-Higashi Senior High School.</a:t>
            </a:r>
          </a:p>
          <a:p>
            <a:pPr eaLnBrk="1" hangingPunct="1"/>
            <a:r>
              <a:rPr lang="en-US" altLang="ja-JP" sz="2100" dirty="0"/>
              <a:t>This is my WEB SITE URL, http://horibe.jp/</a:t>
            </a:r>
          </a:p>
          <a:p>
            <a:pPr eaLnBrk="1" hangingPunct="1"/>
            <a:r>
              <a:rPr lang="en-US" altLang="ja-JP" sz="2100" dirty="0"/>
              <a:t>Mathematical beadwork.</a:t>
            </a:r>
          </a:p>
          <a:p>
            <a:pPr eaLnBrk="1" hangingPunct="1"/>
            <a:r>
              <a:rPr lang="en-US" altLang="ja-JP" sz="2100" dirty="0"/>
              <a:t>Can you hear me ?</a:t>
            </a:r>
          </a:p>
          <a:p>
            <a:pPr eaLnBrk="1" hangingPunct="1"/>
            <a:r>
              <a:rPr lang="en-US" altLang="ja-JP" sz="2100" dirty="0"/>
              <a:t>Can you understand my English ?.</a:t>
            </a:r>
          </a:p>
          <a:p>
            <a:pPr eaLnBrk="1" hangingPunct="1"/>
            <a:r>
              <a:rPr lang="en-US" altLang="ja-JP" sz="2100" dirty="0"/>
              <a:t>I cannot understand my English.</a:t>
            </a:r>
          </a:p>
          <a:p>
            <a:pPr eaLnBrk="1" hangingPunct="1"/>
            <a:r>
              <a:rPr lang="en-US" altLang="ja-JP" sz="2100" dirty="0"/>
              <a:t>Now let me start.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407619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715B9-DC20-20CF-BC22-E1A20FCCB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2CF7241-946B-DDDB-E5DD-8A7DDCE01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B3C9B8-9A6B-42A8-8C1A-AE79AA91EF36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2817D2B-63FA-8704-0096-893C3016E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2CFB69F-4981-255C-66AB-D965900BA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ja-JP" sz="2100" dirty="0"/>
              <a:t>My name is HORIBE Kazunori.</a:t>
            </a:r>
          </a:p>
          <a:p>
            <a:pPr eaLnBrk="1" hangingPunct="1"/>
            <a:r>
              <a:rPr lang="en-US" altLang="ja-JP" sz="2100" dirty="0"/>
              <a:t>I am a mathematics teacher, at Aichi Prefectural Kasugai-Higashi Senior High School.</a:t>
            </a:r>
          </a:p>
          <a:p>
            <a:pPr eaLnBrk="1" hangingPunct="1"/>
            <a:r>
              <a:rPr lang="en-US" altLang="ja-JP" sz="2100" dirty="0"/>
              <a:t>This is my WEB SITE URL, http://horibe.jp/</a:t>
            </a:r>
          </a:p>
          <a:p>
            <a:pPr eaLnBrk="1" hangingPunct="1"/>
            <a:r>
              <a:rPr lang="en-US" altLang="ja-JP" sz="2100" dirty="0"/>
              <a:t>Mathematical beadwork.</a:t>
            </a:r>
          </a:p>
          <a:p>
            <a:pPr eaLnBrk="1" hangingPunct="1"/>
            <a:r>
              <a:rPr lang="en-US" altLang="ja-JP" sz="2100" dirty="0"/>
              <a:t>Can you hear me ?</a:t>
            </a:r>
          </a:p>
          <a:p>
            <a:pPr eaLnBrk="1" hangingPunct="1"/>
            <a:r>
              <a:rPr lang="en-US" altLang="ja-JP" sz="2100" dirty="0"/>
              <a:t>Can you understand my English ?.</a:t>
            </a:r>
          </a:p>
          <a:p>
            <a:pPr eaLnBrk="1" hangingPunct="1"/>
            <a:r>
              <a:rPr lang="en-US" altLang="ja-JP" sz="2100" dirty="0"/>
              <a:t>I cannot understand my English.</a:t>
            </a:r>
          </a:p>
          <a:p>
            <a:pPr eaLnBrk="1" hangingPunct="1"/>
            <a:r>
              <a:rPr lang="en-US" altLang="ja-JP" sz="2100" dirty="0"/>
              <a:t>Now let me start.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202372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DE132-7895-6028-60F1-1A4722273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FF6BE4D-1334-920C-568D-5040F9B16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0DEEAB-5AE3-4871-86A5-A719848BE5D7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633FF58-0B66-187A-73B0-FC7426FC6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149062B-FD96-22B1-E587-7661DC886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予備的英文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pPr eaLnBrk="1" hangingPunct="1"/>
            <a:r>
              <a:rPr lang="en-US" altLang="ja-JP" sz="2100" dirty="0"/>
              <a:t>There are 30 balls.</a:t>
            </a:r>
          </a:p>
          <a:p>
            <a:pPr eaLnBrk="1" hangingPunct="1"/>
            <a:r>
              <a:rPr lang="en-US" altLang="ja-JP" sz="2100" dirty="0"/>
              <a:t>The center of each ball is the middle point of each edge in an icosahedron.</a:t>
            </a:r>
          </a:p>
          <a:p>
            <a:pPr eaLnBrk="1" hangingPunct="1"/>
            <a:r>
              <a:rPr lang="en-US" altLang="ja-JP" sz="2100" dirty="0"/>
              <a:t>Another </a:t>
            </a:r>
          </a:p>
          <a:p>
            <a:pPr eaLnBrk="1" hangingPunct="1"/>
            <a:r>
              <a:rPr lang="en-US" altLang="ja-JP" sz="2100" dirty="0"/>
              <a:t>The center of each ball is the middle point of each edge in a dodecahedron.</a:t>
            </a:r>
          </a:p>
          <a:p>
            <a:pPr eaLnBrk="1" hangingPunct="1"/>
            <a:r>
              <a:rPr lang="en-US" altLang="ja-JP" sz="2100" dirty="0"/>
              <a:t>Because icosahedron and dodecahedron are dual to each other.  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402835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804500" indent="-309423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237695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732773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227851" indent="-247539" eaLnBrk="0" hangingPunct="0">
              <a:spcBef>
                <a:spcPct val="30000"/>
              </a:spcBef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722928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3218006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713085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4208162" indent="-247539" eaLnBrk="0" fontAlgn="base" hangingPunct="0">
              <a:spcBef>
                <a:spcPct val="3000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0DEEAB-5AE3-4871-86A5-A719848BE5D7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6763"/>
            <a:ext cx="6819900" cy="38369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ja-JP" sz="2100" dirty="0"/>
              <a:t>【</a:t>
            </a:r>
            <a:r>
              <a:rPr lang="ja-JP" altLang="en-US" sz="2100" dirty="0"/>
              <a:t>予備的英文</a:t>
            </a:r>
            <a:r>
              <a:rPr lang="en-US" altLang="ja-JP" sz="2100" dirty="0"/>
              <a:t>】</a:t>
            </a:r>
            <a:endParaRPr lang="ja-JP" altLang="en-US" sz="2100" dirty="0"/>
          </a:p>
          <a:p>
            <a:pPr eaLnBrk="1" hangingPunct="1"/>
            <a:r>
              <a:rPr lang="en-US" altLang="ja-JP" sz="2100" dirty="0"/>
              <a:t>There are 30 balls.</a:t>
            </a:r>
          </a:p>
          <a:p>
            <a:pPr eaLnBrk="1" hangingPunct="1"/>
            <a:r>
              <a:rPr lang="en-US" altLang="ja-JP" sz="2100" dirty="0"/>
              <a:t>The center of each ball is the middle point of each edge in an icosahedron.</a:t>
            </a:r>
          </a:p>
          <a:p>
            <a:pPr eaLnBrk="1" hangingPunct="1"/>
            <a:r>
              <a:rPr lang="en-US" altLang="ja-JP" sz="2100" dirty="0"/>
              <a:t>Another </a:t>
            </a:r>
          </a:p>
          <a:p>
            <a:pPr eaLnBrk="1" hangingPunct="1"/>
            <a:r>
              <a:rPr lang="en-US" altLang="ja-JP" sz="2100" dirty="0"/>
              <a:t>The center of each ball is the middle point of each edge in a dodecahedron.</a:t>
            </a:r>
          </a:p>
          <a:p>
            <a:pPr eaLnBrk="1" hangingPunct="1"/>
            <a:r>
              <a:rPr lang="en-US" altLang="ja-JP" sz="2100" dirty="0"/>
              <a:t>Because icosahedron and dodecahedron are dual to each other.  </a:t>
            </a:r>
          </a:p>
          <a:p>
            <a:pPr eaLnBrk="1" hangingPunct="1"/>
            <a:endParaRPr lang="ja-JP" altLang="ja-JP" sz="2100" dirty="0"/>
          </a:p>
        </p:txBody>
      </p:sp>
    </p:spTree>
    <p:extLst>
      <p:ext uri="{BB962C8B-B14F-4D97-AF65-F5344CB8AC3E}">
        <p14:creationId xmlns:p14="http://schemas.microsoft.com/office/powerpoint/2010/main" val="1403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97D3-8FC1-4B0C-87CF-267ED35F18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286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27C3B-FDC0-4DC6-BF0F-9A12D40FB9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94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6850-1362-453D-B2E1-8C4BE2F9BA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92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597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ED62D-5EB9-4935-B340-D0F31183B4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4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6B516-7E56-468D-B6BF-82A33AE3739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942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B4856-8CD8-4D55-AE79-59DA73437B7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83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7AB95-F5F0-4455-BCA5-1EFD501D0D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376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3A4F9-2916-47E3-B17A-9EAEA380B78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996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B8004-BB58-4B57-A1CC-7CF6640EB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079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B9D73-81DF-477F-920C-4DA2BD9591E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28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2021 </a:t>
            </a:r>
            <a:r>
              <a:rPr lang="ja-JP" altLang="en-US"/>
              <a:t>春日井高等学校　資料　</a:t>
            </a: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D48855-624A-42A5-BD6C-FF3B079B30E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93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BeadTorus71.HTM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ribe.jp/BeadTorus71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BeadTorus53.HTM" TargetMode="External"/><Relationship Id="rId2" Type="http://schemas.openxmlformats.org/officeDocument/2006/relationships/hyperlink" Target="https://horibe.jp/BeadTorus53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カラフルなケーキ&#10;&#10;AI 生成コンテンツは誤りを含む可能性があります。">
            <a:extLst>
              <a:ext uri="{FF2B5EF4-FFF2-40B4-BE49-F238E27FC236}">
                <a16:creationId xmlns:a16="http://schemas.microsoft.com/office/drawing/2014/main" id="{137F1F74-9118-83BA-A9B7-EFACD96972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harpenSoften amount="-50000"/>
                    </a14:imgEffect>
                    <a14:imgEffect>
                      <a14:brightnessContrast bright="85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360" y="-93520"/>
            <a:ext cx="9269360" cy="5207201"/>
          </a:xfrm>
          <a:prstGeom prst="rect">
            <a:avLst/>
          </a:prstGeom>
        </p:spPr>
      </p:pic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00182" y="84045"/>
            <a:ext cx="5223880" cy="496387"/>
          </a:xfrm>
          <a:prstGeom prst="rect">
            <a:avLst/>
          </a:prstGeom>
          <a:gradFill flip="none" rotWithShape="1">
            <a:gsLst>
              <a:gs pos="0">
                <a:srgbClr val="3333CC">
                  <a:alpha val="19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chemeClr val="tx1"/>
                </a:solidFill>
                <a:latin typeface="+mn-ea"/>
              </a:rPr>
              <a:t>愛知教育大学ホームカミングデー　</a:t>
            </a:r>
            <a:r>
              <a:rPr lang="en-US" altLang="ja-JP" sz="1800" dirty="0">
                <a:solidFill>
                  <a:schemeClr val="tx1"/>
                </a:solidFill>
                <a:latin typeface="+mn-ea"/>
              </a:rPr>
              <a:t>2025/11/1</a:t>
            </a:r>
            <a:endParaRPr lang="ja-JP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97D3-8FC1-4B0C-87CF-267ED35F18FC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4" name="字幕 5">
            <a:extLst>
              <a:ext uri="{FF2B5EF4-FFF2-40B4-BE49-F238E27FC236}">
                <a16:creationId xmlns:a16="http://schemas.microsoft.com/office/drawing/2014/main" id="{0E2B5A1D-16E9-B0E9-063D-82C9727C8B22}"/>
              </a:ext>
            </a:extLst>
          </p:cNvPr>
          <p:cNvSpPr txBox="1">
            <a:spLocks/>
          </p:cNvSpPr>
          <p:nvPr/>
        </p:nvSpPr>
        <p:spPr>
          <a:xfrm>
            <a:off x="785557" y="886545"/>
            <a:ext cx="7283714" cy="2572038"/>
          </a:xfrm>
          <a:prstGeom prst="rect">
            <a:avLst/>
          </a:prstGeom>
          <a:gradFill flip="none" rotWithShape="1">
            <a:gsLst>
              <a:gs pos="37000">
                <a:schemeClr val="accent1">
                  <a:lumMod val="5000"/>
                  <a:lumOff val="95000"/>
                </a:schemeClr>
              </a:gs>
              <a:gs pos="3670">
                <a:srgbClr val="3366FF"/>
              </a:gs>
              <a:gs pos="51393">
                <a:srgbClr val="FFFEE3"/>
              </a:gs>
              <a:gs pos="22000">
                <a:schemeClr val="accent1">
                  <a:lumMod val="45000"/>
                  <a:lumOff val="55000"/>
                </a:schemeClr>
              </a:gs>
              <a:gs pos="74000">
                <a:srgbClr val="BDD0E6"/>
              </a:gs>
              <a:gs pos="96330">
                <a:srgbClr val="3366FF"/>
              </a:gs>
              <a:gs pos="73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ja-JP" sz="3600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数学的ビーズ編みの構造について</a:t>
            </a:r>
          </a:p>
          <a:p>
            <a:pPr fontAlgn="auto">
              <a:spcAft>
                <a:spcPts val="0"/>
              </a:spcAft>
            </a:pPr>
            <a:r>
              <a:rPr lang="en-US" altLang="ja-JP" sz="3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P12Hh  (h</a:t>
            </a:r>
            <a:r>
              <a:rPr lang="ja-JP" altLang="en-US" sz="3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≠</a:t>
            </a:r>
            <a:r>
              <a:rPr lang="en-US" altLang="ja-JP" sz="3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1)</a:t>
            </a:r>
            <a:endParaRPr lang="ja-JP" altLang="en-US" sz="3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23ACC85-7D04-8FBB-3EB5-9746F91AE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5474" y="4187959"/>
            <a:ext cx="4951086" cy="496387"/>
          </a:xfrm>
          <a:prstGeom prst="rect">
            <a:avLst/>
          </a:prstGeom>
          <a:gradFill flip="none" rotWithShape="1">
            <a:gsLst>
              <a:gs pos="0">
                <a:srgbClr val="3333CC">
                  <a:alpha val="48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1800" dirty="0">
                <a:solidFill>
                  <a:schemeClr val="tx1"/>
                </a:solidFill>
                <a:latin typeface="+mn-ea"/>
              </a:rPr>
              <a:t>堀部和経　　　（堀部数学模型研究所）</a:t>
            </a:r>
            <a:endParaRPr lang="ja-JP" altLang="en-US" sz="2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264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B249B-3D75-5ABA-8026-61F0BCB45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CD4816-B972-9C4E-2474-AC4F924C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137"/>
            <a:ext cx="8229600" cy="415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穴のない五六角形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のみの数学的</a:t>
            </a: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ビーズ編みは、</a:t>
            </a:r>
            <a:endParaRPr kumimoji="1"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オイラーの多面体定理により</a:t>
            </a:r>
            <a:endParaRPr kumimoji="1"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五角形の個数は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12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個である。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［問題］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六角形の個数を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h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個とすると、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・　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h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は自由（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h=0,1,2,3,4,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・・・）であるのか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?</a:t>
            </a: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・　特定の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h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に対して、数学的ビーズ編みは存在しないのか</a:t>
            </a:r>
            <a:r>
              <a:rPr lang="en-US" altLang="ja-JP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?</a:t>
            </a:r>
            <a:endParaRPr lang="ja-JP" altLang="en-US" sz="2000" b="1" dirty="0">
              <a:solidFill>
                <a:srgbClr val="FF0000"/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［記号］　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     六角形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h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個の数学的ビーズ編み</a:t>
            </a: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           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P12Hh</a:t>
            </a:r>
            <a:r>
              <a:rPr lang="ja-JP" altLang="en-US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(h&gt;=0)</a:t>
            </a:r>
          </a:p>
          <a:p>
            <a:pPr marL="0" indent="0">
              <a:buNone/>
            </a:pP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2" name="図 1" descr="台の上にある数種類のフルーツ&#10;&#10;低い精度で自動的に生成された説明">
            <a:extLst>
              <a:ext uri="{FF2B5EF4-FFF2-40B4-BE49-F238E27FC236}">
                <a16:creationId xmlns:a16="http://schemas.microsoft.com/office/drawing/2014/main" id="{2BD992B3-EA69-98E6-F64F-E23A5AF07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30" y="3198406"/>
            <a:ext cx="3244770" cy="1945094"/>
          </a:xfrm>
          <a:prstGeom prst="rect">
            <a:avLst/>
          </a:prstGeom>
        </p:spPr>
      </p:pic>
      <p:pic>
        <p:nvPicPr>
          <p:cNvPr id="5" name="図 4" descr="テーブル, 座る, ブルー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69ED647-BF25-DEC6-F6D2-987776B133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54" y="0"/>
            <a:ext cx="2281646" cy="16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9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A3CBE-0D06-397B-2231-128D0A31D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4DC306-2209-F6B9-2FDC-2B86E844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72" y="297677"/>
            <a:ext cx="1874128" cy="3304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いくつかの例　①</a:t>
            </a: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 descr="ブルー, 座る, 小さい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EE90F6E-A48F-8A22-11EF-A54BF2DE7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713" y="856013"/>
            <a:ext cx="2507698" cy="2617482"/>
          </a:xfrm>
          <a:prstGeom prst="rect">
            <a:avLst/>
          </a:prstGeom>
        </p:spPr>
      </p:pic>
      <p:pic>
        <p:nvPicPr>
          <p:cNvPr id="6" name="図 5" descr="文字の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5FA55433-7D00-B40D-AA55-4EDA79999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81" y="1223950"/>
            <a:ext cx="2282342" cy="2594138"/>
          </a:xfrm>
          <a:prstGeom prst="rect">
            <a:avLst/>
          </a:prstGeom>
        </p:spPr>
      </p:pic>
      <p:pic>
        <p:nvPicPr>
          <p:cNvPr id="8" name="図 7" descr="フルーツ, ブル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D026831-4019-5DE8-2C56-114D63829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20" y="1711445"/>
            <a:ext cx="4507290" cy="26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AC713-4112-51DB-D415-B1CF0A51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小さい, テーブル, 座る, ブル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DC9DF7-0C98-AEF2-B925-569749D9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20" y="0"/>
            <a:ext cx="4631119" cy="2252383"/>
          </a:xfrm>
          <a:prstGeom prst="rect">
            <a:avLst/>
          </a:prstGeom>
        </p:spPr>
      </p:pic>
      <p:pic>
        <p:nvPicPr>
          <p:cNvPr id="6" name="図 5" descr="テーブル, 小さい, 座る, 表示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9FD55AF-EB52-D493-A794-EA845A13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4" y="0"/>
            <a:ext cx="4572000" cy="2252383"/>
          </a:xfrm>
          <a:prstGeom prst="rect">
            <a:avLst/>
          </a:prstGeom>
        </p:spPr>
      </p:pic>
      <p:pic>
        <p:nvPicPr>
          <p:cNvPr id="8" name="図 7" descr="座る, テーブル, 小さい, フルー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F8230F0-66DF-1821-411D-30ED84E18C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40" y="2367637"/>
            <a:ext cx="5919934" cy="2917378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CDC43D-F5CE-F0C8-4EFF-BC2E7FE4A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56" y="4436513"/>
            <a:ext cx="1824944" cy="362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19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いくつかの例②　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829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ADB35-3F08-F5FA-DDBC-AE7A978F5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265433-EA09-7E24-E302-7D290503C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137"/>
            <a:ext cx="2214438" cy="470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02C051-C4ED-5D59-53D2-3EA0A4E2E0C5}"/>
              </a:ext>
            </a:extLst>
          </p:cNvPr>
          <p:cNvSpPr txBox="1"/>
          <p:nvPr/>
        </p:nvSpPr>
        <p:spPr>
          <a:xfrm>
            <a:off x="548640" y="468825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3333CC"/>
                </a:solidFill>
              </a:rPr>
              <a:t>P12H0</a:t>
            </a:r>
            <a:r>
              <a:rPr kumimoji="1" lang="ja-JP" altLang="en-US" dirty="0">
                <a:solidFill>
                  <a:srgbClr val="FF0000"/>
                </a:solidFill>
              </a:rPr>
              <a:t>存在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644D24-28F2-2719-521A-132EC63A6051}"/>
              </a:ext>
            </a:extLst>
          </p:cNvPr>
          <p:cNvSpPr txBox="1"/>
          <p:nvPr/>
        </p:nvSpPr>
        <p:spPr>
          <a:xfrm>
            <a:off x="548641" y="1200619"/>
            <a:ext cx="7700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以下、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3333CC"/>
                </a:solidFill>
              </a:rPr>
              <a:t>P12Hh</a:t>
            </a:r>
            <a:r>
              <a:rPr lang="ja-JP" altLang="en-US" dirty="0"/>
              <a:t>が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以上のすべての自然数</a:t>
            </a:r>
            <a:r>
              <a:rPr lang="en-US" altLang="ja-JP" dirty="0">
                <a:solidFill>
                  <a:srgbClr val="FF0000"/>
                </a:solidFill>
              </a:rPr>
              <a:t>h</a:t>
            </a:r>
            <a:r>
              <a:rPr lang="ja-JP" altLang="en-US" dirty="0">
                <a:solidFill>
                  <a:srgbClr val="FF0000"/>
                </a:solidFill>
              </a:rPr>
              <a:t>に対して存在</a:t>
            </a:r>
            <a:r>
              <a:rPr lang="ja-JP" altLang="en-US" dirty="0"/>
              <a:t>を、実物で証明する。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2E2A0A-A4C1-3249-24E0-FCF4239231D2}"/>
              </a:ext>
            </a:extLst>
          </p:cNvPr>
          <p:cNvSpPr txBox="1"/>
          <p:nvPr/>
        </p:nvSpPr>
        <p:spPr>
          <a:xfrm>
            <a:off x="457200" y="2479541"/>
            <a:ext cx="779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［証明のアイデア］</a:t>
            </a:r>
          </a:p>
          <a:p>
            <a:r>
              <a:rPr lang="en-US" altLang="ja-JP" dirty="0">
                <a:solidFill>
                  <a:srgbClr val="3333CC"/>
                </a:solidFill>
              </a:rPr>
              <a:t>h</a:t>
            </a:r>
            <a:r>
              <a:rPr lang="ja-JP" altLang="en-US" dirty="0"/>
              <a:t>の無限数列を考え、数学的ビーズ編みの存在を確認する。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5EE585-0313-240E-BE12-A8661DB0C411}"/>
              </a:ext>
            </a:extLst>
          </p:cNvPr>
          <p:cNvSpPr txBox="1"/>
          <p:nvPr/>
        </p:nvSpPr>
        <p:spPr>
          <a:xfrm>
            <a:off x="457200" y="3389131"/>
            <a:ext cx="7545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その無限数列は、次の</a:t>
            </a:r>
            <a:r>
              <a:rPr lang="en-US" altLang="ja-JP" dirty="0"/>
              <a:t>6</a:t>
            </a:r>
            <a:r>
              <a:rPr lang="ja-JP" altLang="en-US" dirty="0"/>
              <a:t>系列である。</a:t>
            </a:r>
            <a:endParaRPr lang="en-US" altLang="ja-JP" dirty="0"/>
          </a:p>
          <a:p>
            <a:r>
              <a:rPr lang="ja-JP" altLang="en-US" dirty="0"/>
              <a:t>	</a:t>
            </a:r>
            <a:r>
              <a:rPr lang="en-US" altLang="ja-JP" dirty="0">
                <a:solidFill>
                  <a:srgbClr val="3333CC"/>
                </a:solidFill>
              </a:rPr>
              <a:t>h=2+6k,</a:t>
            </a:r>
            <a:r>
              <a:rPr lang="ja-JP" altLang="en-US" dirty="0">
                <a:solidFill>
                  <a:srgbClr val="3333CC"/>
                </a:solidFill>
              </a:rPr>
              <a:t> </a:t>
            </a:r>
            <a:r>
              <a:rPr lang="en-US" altLang="ja-JP" dirty="0">
                <a:solidFill>
                  <a:srgbClr val="3333CC"/>
                </a:solidFill>
              </a:rPr>
              <a:t>3+6k, 4+6k, 5+6k, 6+6k, 7+6k</a:t>
            </a:r>
            <a:endParaRPr lang="ja-JP" altLang="en-US" dirty="0">
              <a:solidFill>
                <a:srgbClr val="3333CC"/>
              </a:solidFill>
            </a:endParaRPr>
          </a:p>
          <a:p>
            <a:r>
              <a:rPr lang="en-US" altLang="ja-JP" dirty="0"/>
              <a:t> </a:t>
            </a:r>
            <a:r>
              <a:rPr lang="ja-JP" altLang="en-US" dirty="0"/>
              <a:t>				</a:t>
            </a:r>
            <a:r>
              <a:rPr lang="en-US" altLang="ja-JP" dirty="0"/>
              <a:t>( k=0,1,2,3,</a:t>
            </a:r>
            <a:r>
              <a:rPr lang="ja-JP" altLang="en-US" dirty="0"/>
              <a:t>・・・ 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8" name="図 7" descr="ブルー, 座る, フルーツ, 行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D920395-EEF0-F5B9-0B57-74CDE3C4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80" y="286116"/>
            <a:ext cx="1280660" cy="105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B30E2-3361-9DF4-34FB-FDB0ACCB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1E0711-A977-84D3-AF11-BD6E3C038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137"/>
            <a:ext cx="2214438" cy="470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FFB6B00-30D8-C282-E3E4-F94483EB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6" y="0"/>
            <a:ext cx="8211207" cy="5143500"/>
          </a:xfrm>
          <a:prstGeom prst="rect">
            <a:avLst/>
          </a:prstGeom>
        </p:spPr>
      </p:pic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B6312EAF-A082-D5DC-D573-18FAFC8D8528}"/>
              </a:ext>
            </a:extLst>
          </p:cNvPr>
          <p:cNvSpPr txBox="1">
            <a:spLocks/>
          </p:cNvSpPr>
          <p:nvPr/>
        </p:nvSpPr>
        <p:spPr>
          <a:xfrm>
            <a:off x="7758663" y="444137"/>
            <a:ext cx="1349828" cy="269618"/>
          </a:xfrm>
          <a:prstGeom prst="rect">
            <a:avLst/>
          </a:prstGeom>
          <a:noFill/>
          <a:ln w="38100">
            <a:solidFill>
              <a:srgbClr val="7DDAE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ja-JP" sz="1400" dirty="0">
                <a:latin typeface="AR P丸ゴシック体M04" panose="020F0600000000000000" pitchFamily="50" charset="-128"/>
                <a:ea typeface="AR P丸ゴシック体M04" panose="020F0600000000000000" pitchFamily="50" charset="-128"/>
                <a:hlinkClick r:id="rId3" action="ppaction://hlinkfile"/>
              </a:rPr>
              <a:t>71page for HD</a:t>
            </a: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algn="ctr" fontAlgn="auto">
              <a:spcAft>
                <a:spcPts val="0"/>
              </a:spcAft>
            </a:pPr>
            <a:endParaRPr lang="ja-JP" altLang="en-US" sz="20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51673D0-6AA7-3403-B370-6C3658BB6CA0}"/>
              </a:ext>
            </a:extLst>
          </p:cNvPr>
          <p:cNvSpPr txBox="1">
            <a:spLocks/>
          </p:cNvSpPr>
          <p:nvPr/>
        </p:nvSpPr>
        <p:spPr>
          <a:xfrm>
            <a:off x="7848915" y="4127252"/>
            <a:ext cx="1169325" cy="269618"/>
          </a:xfrm>
          <a:prstGeom prst="rect">
            <a:avLst/>
          </a:prstGeom>
          <a:noFill/>
          <a:ln w="38100">
            <a:solidFill>
              <a:srgbClr val="7DDAE9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ja-JP" sz="1400" dirty="0">
                <a:latin typeface="AR P丸ゴシック体M04" panose="020F0600000000000000" pitchFamily="50" charset="-128"/>
                <a:ea typeface="AR P丸ゴシック体M04" panose="020F0600000000000000" pitchFamily="50" charset="-128"/>
                <a:hlinkClick r:id="rId4"/>
              </a:rPr>
              <a:t>Web 71page</a:t>
            </a: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ja-JP" altLang="en-US" sz="14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algn="ctr" fontAlgn="auto">
              <a:spcAft>
                <a:spcPts val="0"/>
              </a:spcAft>
            </a:pP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0165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C365E-A0BC-17EB-73D4-1D421CD80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9B1959E-541E-A620-9A4B-2FFE9742A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9" y="0"/>
            <a:ext cx="8704921" cy="5143500"/>
          </a:xfrm>
        </p:spPr>
      </p:pic>
    </p:spTree>
    <p:extLst>
      <p:ext uri="{BB962C8B-B14F-4D97-AF65-F5344CB8AC3E}">
        <p14:creationId xmlns:p14="http://schemas.microsoft.com/office/powerpoint/2010/main" val="3662393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4077E-470D-85B8-F144-A9081617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食品, テーブル, カウンター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88FE782-305C-15B8-15F7-4C3CC1DB9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0"/>
            <a:ext cx="7685314" cy="5401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281EA5-A8B3-E912-D2E7-63026A119E7F}"/>
              </a:ext>
            </a:extLst>
          </p:cNvPr>
          <p:cNvSpPr txBox="1"/>
          <p:nvPr/>
        </p:nvSpPr>
        <p:spPr>
          <a:xfrm>
            <a:off x="517071" y="-54429"/>
            <a:ext cx="380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P12Hh (h=</a:t>
            </a:r>
            <a:r>
              <a:rPr kumimoji="1" lang="en-US" altLang="ja-JP" dirty="0"/>
              <a:t>2,3,4,</a:t>
            </a:r>
            <a:r>
              <a:rPr kumimoji="1" lang="ja-JP" altLang="en-US" dirty="0"/>
              <a:t>・・・</a:t>
            </a:r>
            <a:r>
              <a:rPr kumimoji="1" lang="en-US" altLang="ja-JP" dirty="0"/>
              <a:t>,19)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4197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ADBC2-CF9F-6DE9-98CB-ADA52533A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A62C8D-39C5-6B17-64FC-FDCB8334E034}"/>
              </a:ext>
            </a:extLst>
          </p:cNvPr>
          <p:cNvSpPr txBox="1"/>
          <p:nvPr/>
        </p:nvSpPr>
        <p:spPr>
          <a:xfrm>
            <a:off x="370629" y="3489384"/>
            <a:ext cx="816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</a:rPr>
              <a:t>［補足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］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r>
              <a:rPr lang="ja-JP" altLang="en-US" sz="1800" dirty="0"/>
              <a:t>　</a:t>
            </a:r>
            <a:r>
              <a:rPr lang="en-US" altLang="ja-JP" sz="1800" dirty="0"/>
              <a:t>『</a:t>
            </a:r>
            <a:r>
              <a:rPr lang="ja-JP" altLang="en-US" sz="1800" dirty="0"/>
              <a:t>グラフ　存在</a:t>
            </a:r>
            <a:r>
              <a:rPr lang="en-US" altLang="ja-JP" sz="1800" dirty="0"/>
              <a:t>』</a:t>
            </a:r>
            <a:r>
              <a:rPr lang="ja-JP" altLang="en-US" sz="1800" dirty="0"/>
              <a:t>　→　</a:t>
            </a:r>
            <a:r>
              <a:rPr lang="en-US" altLang="ja-JP" sz="1800" dirty="0"/>
              <a:t>『</a:t>
            </a:r>
            <a:r>
              <a:rPr lang="ja-JP" altLang="en-US" sz="1800" dirty="0"/>
              <a:t>数学的ビーズ編み　存在</a:t>
            </a:r>
            <a:r>
              <a:rPr lang="en-US" altLang="ja-JP" sz="1800" dirty="0"/>
              <a:t>』</a:t>
            </a:r>
            <a:r>
              <a:rPr lang="ja-JP" altLang="en-US" sz="1800" dirty="0"/>
              <a:t>　偽</a:t>
            </a:r>
            <a:r>
              <a:rPr lang="en-US" altLang="ja-JP" sz="1800" dirty="0"/>
              <a:t>×</a:t>
            </a:r>
            <a:r>
              <a:rPr lang="ja-JP" altLang="en-US" sz="1800" dirty="0"/>
              <a:t>　</a:t>
            </a:r>
            <a:endParaRPr kumimoji="1" lang="ja-JP" altLang="en-US" sz="1800" b="1" dirty="0">
              <a:solidFill>
                <a:srgbClr val="FF0000"/>
              </a:solidFill>
            </a:endParaRPr>
          </a:p>
          <a:p>
            <a:r>
              <a:rPr kumimoji="1" lang="ja-JP" altLang="en-US" sz="1800" dirty="0"/>
              <a:t>　</a:t>
            </a:r>
            <a:r>
              <a:rPr kumimoji="1" lang="en-US" altLang="ja-JP" sz="1800" dirty="0"/>
              <a:t>『</a:t>
            </a:r>
            <a:r>
              <a:rPr kumimoji="1" lang="ja-JP" altLang="en-US" sz="1800" dirty="0"/>
              <a:t>数学的ビーズ編み　存在</a:t>
            </a:r>
            <a:r>
              <a:rPr kumimoji="1" lang="en-US" altLang="ja-JP" sz="1800" dirty="0"/>
              <a:t>』</a:t>
            </a:r>
            <a:r>
              <a:rPr kumimoji="1" lang="ja-JP" altLang="en-US" sz="1800" dirty="0"/>
              <a:t>　→　</a:t>
            </a:r>
            <a:r>
              <a:rPr kumimoji="1" lang="en-US" altLang="ja-JP" sz="1800" dirty="0"/>
              <a:t>『</a:t>
            </a:r>
            <a:r>
              <a:rPr kumimoji="1" lang="ja-JP" altLang="en-US" sz="1800" dirty="0"/>
              <a:t>グラフ　存在</a:t>
            </a:r>
            <a:r>
              <a:rPr kumimoji="1" lang="en-US" altLang="ja-JP" sz="1800" dirty="0"/>
              <a:t>』</a:t>
            </a:r>
            <a:r>
              <a:rPr kumimoji="1" lang="ja-JP" altLang="en-US" sz="1800" dirty="0"/>
              <a:t>　真〇　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対偶を利用</a:t>
            </a:r>
          </a:p>
          <a:p>
            <a:r>
              <a:rPr lang="ja-JP" altLang="en-US" sz="1800" dirty="0"/>
              <a:t>　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401AE1-85EE-2086-370E-9ECB1FAC9AF0}"/>
              </a:ext>
            </a:extLst>
          </p:cNvPr>
          <p:cNvSpPr txBox="1"/>
          <p:nvPr/>
        </p:nvSpPr>
        <p:spPr>
          <a:xfrm>
            <a:off x="789783" y="2665847"/>
            <a:ext cx="684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以下、</a:t>
            </a:r>
          </a:p>
          <a:p>
            <a:r>
              <a:rPr lang="ja-JP" altLang="en-US" sz="2000" dirty="0">
                <a:solidFill>
                  <a:srgbClr val="FF0000"/>
                </a:solidFill>
              </a:rPr>
              <a:t>数学的ビーズ編み</a:t>
            </a:r>
            <a:r>
              <a:rPr lang="en-US" altLang="ja-JP" sz="2000" dirty="0">
                <a:solidFill>
                  <a:srgbClr val="FF0000"/>
                </a:solidFill>
              </a:rPr>
              <a:t>P12H1</a:t>
            </a:r>
            <a:r>
              <a:rPr lang="ja-JP" altLang="en-US" sz="2000" dirty="0">
                <a:solidFill>
                  <a:srgbClr val="FF0000"/>
                </a:solidFill>
              </a:rPr>
              <a:t>が存在しないことを証明する。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06E9811-A579-320C-51DE-068D997DD04E}"/>
              </a:ext>
            </a:extLst>
          </p:cNvPr>
          <p:cNvSpPr txBox="1"/>
          <p:nvPr/>
        </p:nvSpPr>
        <p:spPr>
          <a:xfrm>
            <a:off x="480059" y="349700"/>
            <a:ext cx="794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数学的ビーズ編み</a:t>
            </a:r>
            <a:r>
              <a:rPr lang="en-US" altLang="ja-JP" sz="2000" dirty="0"/>
              <a:t>P12Hh(h</a:t>
            </a:r>
            <a:r>
              <a:rPr lang="ja-JP" altLang="en-US" sz="2000" dirty="0"/>
              <a:t>≠</a:t>
            </a:r>
            <a:r>
              <a:rPr lang="en-US" altLang="ja-JP" sz="2000" dirty="0"/>
              <a:t>1)</a:t>
            </a:r>
            <a:r>
              <a:rPr lang="ja-JP" altLang="en-US" sz="2000" dirty="0"/>
              <a:t>の存在を</a:t>
            </a:r>
            <a:r>
              <a:rPr lang="en-US" altLang="ja-JP" sz="2000" dirty="0"/>
              <a:t>,</a:t>
            </a:r>
            <a:r>
              <a:rPr lang="ja-JP" altLang="en-US" sz="2000" dirty="0"/>
              <a:t>実際に構成することで示した。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78E0C5D-770F-1E24-770B-B6F8EBA2A8A2}"/>
              </a:ext>
            </a:extLst>
          </p:cNvPr>
          <p:cNvSpPr/>
          <p:nvPr/>
        </p:nvSpPr>
        <p:spPr>
          <a:xfrm>
            <a:off x="729340" y="1053951"/>
            <a:ext cx="6969033" cy="1517799"/>
          </a:xfrm>
          <a:prstGeom prst="roundRect">
            <a:avLst>
              <a:gd name="adj" fmla="val 22261"/>
            </a:avLst>
          </a:prstGeom>
          <a:noFill/>
          <a:ln w="82550" cmpd="tri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3333CC"/>
                </a:solidFill>
              </a:rPr>
              <a:t>「わたし</a:t>
            </a:r>
            <a:r>
              <a:rPr lang="ja-JP" altLang="en-US" sz="2000" dirty="0">
                <a:solidFill>
                  <a:srgbClr val="3333CC"/>
                </a:solidFill>
              </a:rPr>
              <a:t>のきもち</a:t>
            </a:r>
            <a:r>
              <a:rPr kumimoji="1" lang="ja-JP" altLang="en-US" sz="2000" dirty="0">
                <a:solidFill>
                  <a:srgbClr val="3333CC"/>
                </a:solidFill>
              </a:rPr>
              <a:t>？」</a:t>
            </a:r>
          </a:p>
          <a:p>
            <a:pPr algn="ctr"/>
            <a:r>
              <a:rPr kumimoji="1" lang="ja-JP" altLang="en-US" sz="2000" dirty="0">
                <a:solidFill>
                  <a:srgbClr val="3333CC"/>
                </a:solidFill>
              </a:rPr>
              <a:t>ビーズ編みを長期間実際編んできたわたしにとっては、</a:t>
            </a:r>
          </a:p>
          <a:p>
            <a:pPr algn="ctr"/>
            <a:r>
              <a:rPr kumimoji="1" lang="en-US" altLang="ja-JP" sz="2000" dirty="0">
                <a:solidFill>
                  <a:srgbClr val="3333CC"/>
                </a:solidFill>
              </a:rPr>
              <a:t>『P12H1</a:t>
            </a:r>
            <a:r>
              <a:rPr kumimoji="1" lang="ja-JP" altLang="en-US" sz="2000" dirty="0">
                <a:solidFill>
                  <a:srgbClr val="3333CC"/>
                </a:solidFill>
              </a:rPr>
              <a:t>は編めるわがけない</a:t>
            </a:r>
            <a:r>
              <a:rPr kumimoji="1" lang="en-US" altLang="ja-JP" sz="2000" dirty="0">
                <a:solidFill>
                  <a:srgbClr val="3333CC"/>
                </a:solidFill>
              </a:rPr>
              <a:t>』</a:t>
            </a:r>
            <a:r>
              <a:rPr kumimoji="1" lang="ja-JP" altLang="en-US" sz="2000" dirty="0">
                <a:solidFill>
                  <a:srgbClr val="3333CC"/>
                </a:solidFill>
              </a:rPr>
              <a:t>　 と実感しているのだが、</a:t>
            </a:r>
          </a:p>
          <a:p>
            <a:pPr algn="ctr"/>
            <a:r>
              <a:rPr kumimoji="1" lang="ja-JP" altLang="en-US" sz="2000" dirty="0">
                <a:solidFill>
                  <a:srgbClr val="3333CC"/>
                </a:solidFill>
              </a:rPr>
              <a:t>これをどのように</a:t>
            </a:r>
            <a:r>
              <a:rPr lang="en-US" altLang="ja-JP" sz="2000" dirty="0">
                <a:solidFill>
                  <a:srgbClr val="3333CC"/>
                </a:solidFill>
              </a:rPr>
              <a:t>『</a:t>
            </a:r>
            <a:r>
              <a:rPr kumimoji="1" lang="ja-JP" altLang="en-US" sz="2000" dirty="0">
                <a:solidFill>
                  <a:srgbClr val="3333CC"/>
                </a:solidFill>
              </a:rPr>
              <a:t>数学</a:t>
            </a:r>
            <a:r>
              <a:rPr kumimoji="1" lang="en-US" altLang="ja-JP" sz="2000" dirty="0">
                <a:solidFill>
                  <a:srgbClr val="3333CC"/>
                </a:solidFill>
              </a:rPr>
              <a:t>』</a:t>
            </a:r>
            <a:r>
              <a:rPr kumimoji="1" lang="ja-JP" altLang="en-US" sz="2000" dirty="0">
                <a:solidFill>
                  <a:srgbClr val="3333CC"/>
                </a:solidFill>
              </a:rPr>
              <a:t>・</a:t>
            </a:r>
            <a:r>
              <a:rPr kumimoji="1" lang="en-US" altLang="ja-JP" sz="2000" dirty="0">
                <a:solidFill>
                  <a:srgbClr val="3333CC"/>
                </a:solidFill>
              </a:rPr>
              <a:t>『</a:t>
            </a:r>
            <a:r>
              <a:rPr kumimoji="1" lang="ja-JP" altLang="en-US" sz="2000" dirty="0">
                <a:solidFill>
                  <a:srgbClr val="3333CC"/>
                </a:solidFill>
              </a:rPr>
              <a:t>証明</a:t>
            </a:r>
            <a:r>
              <a:rPr kumimoji="1" lang="en-US" altLang="ja-JP" sz="2000" dirty="0">
                <a:solidFill>
                  <a:srgbClr val="3333CC"/>
                </a:solidFill>
              </a:rPr>
              <a:t>』</a:t>
            </a:r>
            <a:r>
              <a:rPr kumimoji="1" lang="ja-JP" altLang="en-US" sz="2000" dirty="0">
                <a:solidFill>
                  <a:srgbClr val="3333CC"/>
                </a:solidFill>
              </a:rPr>
              <a:t>に落とし込むか・・・</a:t>
            </a:r>
            <a:r>
              <a:rPr lang="ja-JP" altLang="en-US" sz="2000" dirty="0">
                <a:solidFill>
                  <a:srgbClr val="3333CC"/>
                </a:solidFill>
              </a:rPr>
              <a:t>？</a:t>
            </a:r>
            <a:endParaRPr kumimoji="1" lang="ja-JP" altLang="en-US" sz="2000" dirty="0">
              <a:solidFill>
                <a:srgbClr val="3333CC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CED813-587F-CD89-34E9-FF5677F9A9C0}"/>
              </a:ext>
            </a:extLst>
          </p:cNvPr>
          <p:cNvSpPr txBox="1"/>
          <p:nvPr/>
        </p:nvSpPr>
        <p:spPr>
          <a:xfrm>
            <a:off x="7434943" y="4291367"/>
            <a:ext cx="1556658" cy="307777"/>
          </a:xfrm>
          <a:prstGeom prst="rect">
            <a:avLst/>
          </a:prstGeom>
          <a:noFill/>
          <a:ln w="44450">
            <a:solidFill>
              <a:srgbClr val="7DDA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hlinkClick r:id="rId2"/>
              </a:rPr>
              <a:t>Web 53page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561D660-9087-6194-DE7A-B9F89D9B53BE}"/>
              </a:ext>
            </a:extLst>
          </p:cNvPr>
          <p:cNvSpPr txBox="1"/>
          <p:nvPr/>
        </p:nvSpPr>
        <p:spPr>
          <a:xfrm>
            <a:off x="7434943" y="3736487"/>
            <a:ext cx="1556658" cy="307777"/>
          </a:xfrm>
          <a:prstGeom prst="rect">
            <a:avLst/>
          </a:prstGeom>
          <a:noFill/>
          <a:ln w="44450">
            <a:solidFill>
              <a:srgbClr val="7DDA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hlinkClick r:id="rId3" action="ppaction://hlinkfile"/>
              </a:rPr>
              <a:t>53page for HD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978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09E50-A571-2156-078A-8E8D9829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時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5211C9A-20C6-0CA5-1558-570387D77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0" y="1511218"/>
            <a:ext cx="7441723" cy="1507453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09217D48-98D0-609B-14D6-0A70EA7D70CD}"/>
              </a:ext>
            </a:extLst>
          </p:cNvPr>
          <p:cNvSpPr/>
          <p:nvPr/>
        </p:nvSpPr>
        <p:spPr>
          <a:xfrm>
            <a:off x="1502033" y="1629326"/>
            <a:ext cx="543910" cy="10189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FCDA09C-418C-94A0-1938-EA20E9B5BA12}"/>
              </a:ext>
            </a:extLst>
          </p:cNvPr>
          <p:cNvSpPr/>
          <p:nvPr/>
        </p:nvSpPr>
        <p:spPr>
          <a:xfrm>
            <a:off x="2965483" y="1600968"/>
            <a:ext cx="480892" cy="10609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15D4FAB-A2A5-2209-E9C9-11BB01BA8F13}"/>
              </a:ext>
            </a:extLst>
          </p:cNvPr>
          <p:cNvSpPr/>
          <p:nvPr/>
        </p:nvSpPr>
        <p:spPr>
          <a:xfrm>
            <a:off x="4655467" y="1524575"/>
            <a:ext cx="1329697" cy="76298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9A83E2-B349-DF0D-5EF0-111250BAF3E5}"/>
              </a:ext>
            </a:extLst>
          </p:cNvPr>
          <p:cNvSpPr txBox="1"/>
          <p:nvPr/>
        </p:nvSpPr>
        <p:spPr>
          <a:xfrm>
            <a:off x="570818" y="133296"/>
            <a:ext cx="808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3333CC"/>
                </a:solidFill>
              </a:rPr>
              <a:t>［補助定理］　</a:t>
            </a:r>
            <a:r>
              <a:rPr lang="ja-JP" altLang="en-US" dirty="0">
                <a:solidFill>
                  <a:srgbClr val="3333CC"/>
                </a:solidFill>
              </a:rPr>
              <a:t>五</a:t>
            </a:r>
            <a:r>
              <a:rPr kumimoji="1" lang="ja-JP" altLang="en-US" dirty="0">
                <a:solidFill>
                  <a:srgbClr val="3333CC"/>
                </a:solidFill>
              </a:rPr>
              <a:t>角形のみを作る条件で</a:t>
            </a:r>
            <a:r>
              <a:rPr lang="ja-JP" altLang="en-US" dirty="0">
                <a:solidFill>
                  <a:srgbClr val="3333CC"/>
                </a:solidFill>
              </a:rPr>
              <a:t>、可能な</a:t>
            </a:r>
            <a:r>
              <a:rPr kumimoji="1" lang="ja-JP" altLang="en-US" dirty="0">
                <a:solidFill>
                  <a:srgbClr val="3333CC"/>
                </a:solidFill>
              </a:rPr>
              <a:t>辺を結ぶ方法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EE3CA15-A43F-10F7-6435-8427BEBA0E3E}"/>
              </a:ext>
            </a:extLst>
          </p:cNvPr>
          <p:cNvSpPr/>
          <p:nvPr/>
        </p:nvSpPr>
        <p:spPr>
          <a:xfrm>
            <a:off x="1166949" y="2499360"/>
            <a:ext cx="6792685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BF4EC99-A062-5750-143E-5E207C522785}"/>
              </a:ext>
            </a:extLst>
          </p:cNvPr>
          <p:cNvSpPr/>
          <p:nvPr/>
        </p:nvSpPr>
        <p:spPr>
          <a:xfrm>
            <a:off x="925284" y="2406026"/>
            <a:ext cx="7106194" cy="583474"/>
          </a:xfrm>
          <a:prstGeom prst="rect">
            <a:avLst/>
          </a:prstGeom>
          <a:noFill/>
          <a:ln w="31750">
            <a:solidFill>
              <a:srgbClr val="FF0000">
                <a:alpha val="76000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9F842-5C70-4F04-A21C-9A08D788400E}"/>
              </a:ext>
            </a:extLst>
          </p:cNvPr>
          <p:cNvSpPr txBox="1"/>
          <p:nvPr/>
        </p:nvSpPr>
        <p:spPr>
          <a:xfrm>
            <a:off x="570818" y="714460"/>
            <a:ext cx="7654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［図</a:t>
            </a:r>
            <a:r>
              <a:rPr lang="en-US" altLang="ja-JP" sz="1600" dirty="0"/>
              <a:t>4</a:t>
            </a:r>
            <a:r>
              <a:rPr lang="ja-JP" altLang="en-US" sz="1600" dirty="0"/>
              <a:t>］ ●は元々存在している点を表し、▲は、描き加える新しい点を表している。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0E1E1C-60B7-A8C4-B57F-F54FF93E3157}"/>
              </a:ext>
            </a:extLst>
          </p:cNvPr>
          <p:cNvSpPr txBox="1"/>
          <p:nvPr/>
        </p:nvSpPr>
        <p:spPr>
          <a:xfrm>
            <a:off x="801752" y="2915287"/>
            <a:ext cx="715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A</a:t>
            </a:r>
            <a:r>
              <a:rPr lang="ja-JP" altLang="en-US" sz="1600" dirty="0"/>
              <a:t>について、</a:t>
            </a:r>
            <a:r>
              <a:rPr lang="en-US" altLang="ja-JP" sz="1600" dirty="0"/>
              <a:t>2</a:t>
            </a:r>
            <a:r>
              <a:rPr lang="ja-JP" altLang="en-US" sz="1600" dirty="0"/>
              <a:t>辺を持つ点●</a:t>
            </a:r>
            <a:r>
              <a:rPr lang="en-US" altLang="ja-JP" sz="1600" dirty="0"/>
              <a:t>1</a:t>
            </a:r>
            <a:r>
              <a:rPr lang="ja-JP" altLang="en-US" sz="1600" dirty="0"/>
              <a:t>は、新しい辺で点▲</a:t>
            </a:r>
            <a:r>
              <a:rPr lang="en-US" altLang="ja-JP" sz="1600" dirty="0"/>
              <a:t>1</a:t>
            </a:r>
            <a:r>
              <a:rPr lang="ja-JP" altLang="en-US" sz="1600" dirty="0"/>
              <a:t>と繋がる。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7D3CF2-497F-1683-0A8F-6940AA67AF42}"/>
              </a:ext>
            </a:extLst>
          </p:cNvPr>
          <p:cNvSpPr txBox="1"/>
          <p:nvPr/>
        </p:nvSpPr>
        <p:spPr>
          <a:xfrm>
            <a:off x="801752" y="3301078"/>
            <a:ext cx="7157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B</a:t>
            </a:r>
            <a:r>
              <a:rPr lang="ja-JP" altLang="en-US" sz="1600" dirty="0"/>
              <a:t>について、</a:t>
            </a:r>
            <a:r>
              <a:rPr lang="en-US" altLang="ja-JP" sz="1600" dirty="0"/>
              <a:t>2</a:t>
            </a:r>
            <a:r>
              <a:rPr lang="ja-JP" altLang="en-US" sz="1600" dirty="0"/>
              <a:t>辺を持つ</a:t>
            </a:r>
            <a:r>
              <a:rPr lang="en-US" altLang="ja-JP" sz="1600" dirty="0"/>
              <a:t>2</a:t>
            </a:r>
            <a:r>
              <a:rPr lang="ja-JP" altLang="en-US" sz="1600" dirty="0"/>
              <a:t>点●</a:t>
            </a:r>
            <a:r>
              <a:rPr lang="en-US" altLang="ja-JP" sz="1600" dirty="0"/>
              <a:t>1,</a:t>
            </a:r>
            <a:r>
              <a:rPr lang="ja-JP" altLang="en-US" sz="1600" dirty="0"/>
              <a:t>●</a:t>
            </a:r>
            <a:r>
              <a:rPr lang="en-US" altLang="ja-JP" sz="1600" dirty="0"/>
              <a:t>2</a:t>
            </a:r>
            <a:r>
              <a:rPr lang="ja-JP" altLang="en-US" sz="1600" dirty="0"/>
              <a:t>は、それぞれ新しい辺で点▲</a:t>
            </a:r>
            <a:r>
              <a:rPr lang="en-US" altLang="ja-JP" sz="1600" dirty="0"/>
              <a:t>1</a:t>
            </a:r>
            <a:r>
              <a:rPr lang="ja-JP" altLang="en-US" sz="1600" dirty="0"/>
              <a:t>、▲</a:t>
            </a:r>
            <a:r>
              <a:rPr lang="en-US" altLang="ja-JP" sz="1600" dirty="0"/>
              <a:t>2</a:t>
            </a:r>
            <a:r>
              <a:rPr lang="ja-JP" altLang="en-US" sz="1600" dirty="0"/>
              <a:t>と繋がる。</a:t>
            </a:r>
            <a:endParaRPr kumimoji="1"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064767-C888-1CFC-CC9C-8D8DB657D4FC}"/>
              </a:ext>
            </a:extLst>
          </p:cNvPr>
          <p:cNvSpPr txBox="1"/>
          <p:nvPr/>
        </p:nvSpPr>
        <p:spPr>
          <a:xfrm>
            <a:off x="795066" y="3679314"/>
            <a:ext cx="715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C</a:t>
            </a:r>
            <a:r>
              <a:rPr lang="ja-JP" altLang="en-US" sz="1600" dirty="0"/>
              <a:t>について、</a:t>
            </a:r>
            <a:r>
              <a:rPr lang="en-US" altLang="ja-JP" sz="1600" dirty="0"/>
              <a:t>2</a:t>
            </a:r>
            <a:r>
              <a:rPr lang="ja-JP" altLang="en-US" sz="1600" dirty="0"/>
              <a:t>点●</a:t>
            </a:r>
            <a:r>
              <a:rPr lang="en-US" altLang="ja-JP" sz="1600" dirty="0"/>
              <a:t>1,</a:t>
            </a:r>
            <a:r>
              <a:rPr lang="ja-JP" altLang="en-US" sz="1600" dirty="0"/>
              <a:t>●</a:t>
            </a:r>
            <a:r>
              <a:rPr lang="en-US" altLang="ja-JP" sz="1600" dirty="0"/>
              <a:t>2</a:t>
            </a:r>
            <a:r>
              <a:rPr lang="ja-JP" altLang="en-US" sz="1600" dirty="0"/>
              <a:t>の間に点●があるので、図</a:t>
            </a:r>
            <a:r>
              <a:rPr lang="en-US" altLang="ja-JP" sz="1600" dirty="0"/>
              <a:t>B</a:t>
            </a:r>
            <a:r>
              <a:rPr lang="ja-JP" altLang="en-US" sz="1600" dirty="0"/>
              <a:t>と同様にそれぞれ新しい点▲</a:t>
            </a:r>
            <a:r>
              <a:rPr lang="en-US" altLang="ja-JP" sz="1600" dirty="0"/>
              <a:t>1</a:t>
            </a:r>
            <a:r>
              <a:rPr lang="ja-JP" altLang="en-US" sz="1600" dirty="0"/>
              <a:t>、▲</a:t>
            </a:r>
            <a:r>
              <a:rPr lang="en-US" altLang="ja-JP" sz="1600" dirty="0"/>
              <a:t>2</a:t>
            </a:r>
            <a:r>
              <a:rPr lang="ja-JP" altLang="en-US" sz="1600" dirty="0"/>
              <a:t>と繋げる。そして、この</a:t>
            </a:r>
            <a:r>
              <a:rPr lang="en-US" altLang="ja-JP" sz="1600" dirty="0"/>
              <a:t>2</a:t>
            </a:r>
            <a:r>
              <a:rPr lang="ja-JP" altLang="en-US" sz="1600" dirty="0"/>
              <a:t>点間は新しい辺で繋げ五角形を作る。</a:t>
            </a:r>
            <a:endParaRPr kumimoji="1" lang="ja-JP" altLang="en-US" sz="1600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CDEB30A4-B396-7E68-DC94-A11A2E647B63}"/>
              </a:ext>
            </a:extLst>
          </p:cNvPr>
          <p:cNvSpPr/>
          <p:nvPr/>
        </p:nvSpPr>
        <p:spPr>
          <a:xfrm>
            <a:off x="6767785" y="1610652"/>
            <a:ext cx="1123688" cy="619704"/>
          </a:xfrm>
          <a:prstGeom prst="roundRect">
            <a:avLst>
              <a:gd name="adj" fmla="val 40590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8D617B00-803B-384A-A11B-ACB69ED99780}"/>
              </a:ext>
            </a:extLst>
          </p:cNvPr>
          <p:cNvSpPr/>
          <p:nvPr/>
        </p:nvSpPr>
        <p:spPr>
          <a:xfrm>
            <a:off x="4572000" y="1059534"/>
            <a:ext cx="2899882" cy="465041"/>
          </a:xfrm>
          <a:prstGeom prst="roundRect">
            <a:avLst>
              <a:gd name="adj" fmla="val 0"/>
            </a:avLst>
          </a:prstGeom>
          <a:noFill/>
          <a:ln w="31750">
            <a:solidFill>
              <a:srgbClr val="FF0000">
                <a:alpha val="74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4BC20AB1-D93F-FC4B-2569-38729B487168}"/>
              </a:ext>
            </a:extLst>
          </p:cNvPr>
          <p:cNvSpPr/>
          <p:nvPr/>
        </p:nvSpPr>
        <p:spPr>
          <a:xfrm>
            <a:off x="3460229" y="1586323"/>
            <a:ext cx="480893" cy="1070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A7ED739-3C3D-C116-5C4B-FB5168929161}"/>
              </a:ext>
            </a:extLst>
          </p:cNvPr>
          <p:cNvSpPr txBox="1"/>
          <p:nvPr/>
        </p:nvSpPr>
        <p:spPr>
          <a:xfrm>
            <a:off x="819011" y="4300275"/>
            <a:ext cx="715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図</a:t>
            </a:r>
            <a:r>
              <a:rPr lang="en-US" altLang="ja-JP" sz="1600" dirty="0"/>
              <a:t>D</a:t>
            </a:r>
            <a:r>
              <a:rPr lang="ja-JP" altLang="en-US" sz="1600" dirty="0"/>
              <a:t>について、</a:t>
            </a:r>
            <a:r>
              <a:rPr lang="en-US" altLang="ja-JP" sz="1600" dirty="0"/>
              <a:t>2</a:t>
            </a:r>
            <a:r>
              <a:rPr lang="ja-JP" altLang="en-US" sz="1600" dirty="0"/>
              <a:t>点●</a:t>
            </a:r>
            <a:r>
              <a:rPr lang="en-US" altLang="ja-JP" sz="1600" dirty="0"/>
              <a:t>1,</a:t>
            </a:r>
            <a:r>
              <a:rPr lang="ja-JP" altLang="en-US" sz="1600" dirty="0"/>
              <a:t>●</a:t>
            </a:r>
            <a:r>
              <a:rPr lang="en-US" altLang="ja-JP" sz="1600" dirty="0"/>
              <a:t>2</a:t>
            </a:r>
            <a:r>
              <a:rPr lang="ja-JP" altLang="en-US" sz="1600" dirty="0"/>
              <a:t>の間に</a:t>
            </a:r>
            <a:r>
              <a:rPr lang="en-US" altLang="ja-JP" sz="1600" dirty="0"/>
              <a:t>2</a:t>
            </a:r>
            <a:r>
              <a:rPr lang="ja-JP" altLang="en-US" sz="1600" dirty="0"/>
              <a:t>点●があるので、新しい点▲</a:t>
            </a:r>
            <a:r>
              <a:rPr lang="en-US" altLang="ja-JP" sz="1600" dirty="0"/>
              <a:t>3</a:t>
            </a:r>
            <a:r>
              <a:rPr lang="ja-JP" altLang="en-US" sz="1600" dirty="0"/>
              <a:t>を</a:t>
            </a:r>
            <a:r>
              <a:rPr lang="en-US" altLang="ja-JP" sz="1600" dirty="0"/>
              <a:t>2</a:t>
            </a:r>
            <a:r>
              <a:rPr lang="ja-JP" altLang="en-US" sz="1600" dirty="0"/>
              <a:t>辺で繋げ、五角形を作る。</a:t>
            </a:r>
            <a:endParaRPr kumimoji="1" lang="ja-JP" altLang="en-US" sz="16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C90D30F-7AC1-63CE-08B0-798FF844AD60}"/>
              </a:ext>
            </a:extLst>
          </p:cNvPr>
          <p:cNvSpPr txBox="1"/>
          <p:nvPr/>
        </p:nvSpPr>
        <p:spPr>
          <a:xfrm>
            <a:off x="1166949" y="1106771"/>
            <a:ext cx="622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実線下部は、五・六角形の内部である。そこ</a:t>
            </a:r>
            <a:r>
              <a:rPr lang="ja-JP" altLang="en-US" sz="1600" dirty="0"/>
              <a:t>には、新しい点は描けない。</a:t>
            </a:r>
            <a:endParaRPr kumimoji="1" lang="ja-JP" altLang="en-US" sz="1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223F6D-D552-9B38-7BEB-3A3854F0D92A}"/>
              </a:ext>
            </a:extLst>
          </p:cNvPr>
          <p:cNvSpPr txBox="1"/>
          <p:nvPr/>
        </p:nvSpPr>
        <p:spPr>
          <a:xfrm>
            <a:off x="4960541" y="1939954"/>
            <a:ext cx="65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五角形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AA174C1-0889-AEC0-6AC7-B2BC5B8437D4}"/>
              </a:ext>
            </a:extLst>
          </p:cNvPr>
          <p:cNvSpPr txBox="1"/>
          <p:nvPr/>
        </p:nvSpPr>
        <p:spPr>
          <a:xfrm>
            <a:off x="6829524" y="1964893"/>
            <a:ext cx="659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五角形</a:t>
            </a:r>
          </a:p>
        </p:txBody>
      </p:sp>
    </p:spTree>
    <p:extLst>
      <p:ext uri="{BB962C8B-B14F-4D97-AF65-F5344CB8AC3E}">
        <p14:creationId xmlns:p14="http://schemas.microsoft.com/office/powerpoint/2010/main" val="27734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16" grpId="0" animBg="1"/>
      <p:bldP spid="4" grpId="0"/>
      <p:bldP spid="9" grpId="0"/>
      <p:bldP spid="15" grpId="0"/>
      <p:bldP spid="24" grpId="0" animBg="1"/>
      <p:bldP spid="25" grpId="0" animBg="1"/>
      <p:bldP spid="26" grpId="0" animBg="1"/>
      <p:bldP spid="27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86B86-DC81-F20D-D1E8-C1A5527F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D36F7BD-F527-B1E0-6EB4-55ACA84D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1" y="1696635"/>
            <a:ext cx="6490509" cy="56439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72972C9-7BA8-1B96-0058-2B24E65DCC75}"/>
              </a:ext>
            </a:extLst>
          </p:cNvPr>
          <p:cNvGrpSpPr/>
          <p:nvPr/>
        </p:nvGrpSpPr>
        <p:grpSpPr>
          <a:xfrm>
            <a:off x="1323275" y="3000117"/>
            <a:ext cx="6567315" cy="2057653"/>
            <a:chOff x="1361660" y="2960914"/>
            <a:chExt cx="6567315" cy="205765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C033AA7-6232-EC7D-0FD3-6843E0AE289E}"/>
                </a:ext>
              </a:extLst>
            </p:cNvPr>
            <p:cNvGrpSpPr/>
            <p:nvPr/>
          </p:nvGrpSpPr>
          <p:grpSpPr>
            <a:xfrm>
              <a:off x="1361660" y="2960914"/>
              <a:ext cx="5101215" cy="2057653"/>
              <a:chOff x="1361660" y="2960914"/>
              <a:chExt cx="5101215" cy="2057653"/>
            </a:xfrm>
          </p:grpSpPr>
          <p:pic>
            <p:nvPicPr>
              <p:cNvPr id="12" name="図 11" descr="時計 が含まれている画像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ACAD0B6E-B621-52CA-EED6-61B9F4E5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1660" y="3081552"/>
                <a:ext cx="5101215" cy="1816376"/>
              </a:xfrm>
              <a:prstGeom prst="rect">
                <a:avLst/>
              </a:prstGeom>
            </p:spPr>
          </p:pic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A0D05B5A-A9CE-98E3-2306-A190637D4D03}"/>
                  </a:ext>
                </a:extLst>
              </p:cNvPr>
              <p:cNvSpPr/>
              <p:nvPr/>
            </p:nvSpPr>
            <p:spPr>
              <a:xfrm>
                <a:off x="1384663" y="2960914"/>
                <a:ext cx="5078212" cy="20576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8A5FDF7-C823-B58A-BB6E-A024BA5AC961}"/>
                </a:ext>
              </a:extLst>
            </p:cNvPr>
            <p:cNvSpPr txBox="1"/>
            <p:nvPr/>
          </p:nvSpPr>
          <p:spPr>
            <a:xfrm>
              <a:off x="4698616" y="4588916"/>
              <a:ext cx="3230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800" dirty="0">
                  <a:solidFill>
                    <a:srgbClr val="FF0000"/>
                  </a:solidFill>
                </a:rPr>
                <a:t>後から、</a:t>
              </a:r>
              <a:r>
                <a:rPr lang="en-US" altLang="ja-JP" sz="1800" dirty="0">
                  <a:solidFill>
                    <a:srgbClr val="FF0000"/>
                  </a:solidFill>
                </a:rPr>
                <a:t>2</a:t>
              </a:r>
              <a:r>
                <a:rPr lang="ja-JP" altLang="en-US" sz="1800" dirty="0">
                  <a:solidFill>
                    <a:srgbClr val="FF0000"/>
                  </a:solidFill>
                </a:rPr>
                <a:t>度見返すための図</a:t>
              </a:r>
              <a:endParaRPr kumimoji="1" lang="ja-JP" alt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1A3828-EDCA-85D2-4538-054499691C20}"/>
              </a:ext>
            </a:extLst>
          </p:cNvPr>
          <p:cNvSpPr txBox="1"/>
          <p:nvPr/>
        </p:nvSpPr>
        <p:spPr>
          <a:xfrm>
            <a:off x="457200" y="217603"/>
            <a:ext cx="808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3333CC"/>
                </a:solidFill>
              </a:rPr>
              <a:t>［定理］</a:t>
            </a:r>
            <a:r>
              <a:rPr lang="ja-JP" altLang="en-US" sz="2000" dirty="0">
                <a:solidFill>
                  <a:srgbClr val="3333CC"/>
                </a:solidFill>
              </a:rPr>
              <a:t>球面上のグラフでは、</a:t>
            </a:r>
            <a:r>
              <a:rPr lang="en-US" altLang="ja-JP" sz="2000" dirty="0">
                <a:solidFill>
                  <a:srgbClr val="3333CC"/>
                </a:solidFill>
              </a:rPr>
              <a:t>12</a:t>
            </a:r>
            <a:r>
              <a:rPr lang="ja-JP" altLang="en-US" sz="2000" dirty="0">
                <a:solidFill>
                  <a:srgbClr val="3333CC"/>
                </a:solidFill>
              </a:rPr>
              <a:t>個の五</a:t>
            </a:r>
            <a:r>
              <a:rPr kumimoji="1" lang="ja-JP" altLang="en-US" sz="2000" dirty="0">
                <a:solidFill>
                  <a:srgbClr val="3333CC"/>
                </a:solidFill>
              </a:rPr>
              <a:t>角形と</a:t>
            </a:r>
            <a:r>
              <a:rPr kumimoji="1" lang="en-US" altLang="ja-JP" sz="2000" dirty="0">
                <a:solidFill>
                  <a:srgbClr val="3333CC"/>
                </a:solidFill>
              </a:rPr>
              <a:t>1</a:t>
            </a:r>
            <a:r>
              <a:rPr kumimoji="1" lang="ja-JP" altLang="en-US" sz="2000" dirty="0">
                <a:solidFill>
                  <a:srgbClr val="3333CC"/>
                </a:solidFill>
              </a:rPr>
              <a:t>個の六角形からなるグラフは存在しない。　　　　　　　　　　　　　　　　</a:t>
            </a:r>
            <a:r>
              <a:rPr kumimoji="1" lang="en-US" altLang="ja-JP" sz="1800" dirty="0"/>
              <a:t>(</a:t>
            </a:r>
            <a:r>
              <a:rPr kumimoji="1" lang="ja-JP" altLang="en-US" sz="1800" dirty="0"/>
              <a:t>ビーズ編み </a:t>
            </a:r>
            <a:r>
              <a:rPr kumimoji="1" lang="en-US" altLang="ja-JP" sz="1800" dirty="0"/>
              <a:t>P12H1 </a:t>
            </a:r>
            <a:r>
              <a:rPr kumimoji="1" lang="ja-JP" altLang="en-US" sz="1800" dirty="0"/>
              <a:t>をイメージ</a:t>
            </a:r>
            <a:r>
              <a:rPr kumimoji="1" lang="en-US" altLang="ja-JP" sz="1800" dirty="0"/>
              <a:t>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7E7AD32-5F83-A2A4-3C64-B80CB10E7AAA}"/>
              </a:ext>
            </a:extLst>
          </p:cNvPr>
          <p:cNvSpPr txBox="1"/>
          <p:nvPr/>
        </p:nvSpPr>
        <p:spPr>
          <a:xfrm>
            <a:off x="457199" y="991222"/>
            <a:ext cx="800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［証明］そのようなグラフが存在すると仮定し、</a:t>
            </a:r>
            <a:r>
              <a:rPr lang="en-US" altLang="ja-JP" sz="1600" dirty="0"/>
              <a:t>1</a:t>
            </a:r>
            <a:r>
              <a:rPr lang="ja-JP" altLang="en-US" sz="1600" dirty="0"/>
              <a:t>個の六角形から始め、条件に反しないように、順に点や辺、面を加えていくことで五角形を</a:t>
            </a:r>
            <a:r>
              <a:rPr lang="en-US" altLang="ja-JP" sz="1600" dirty="0"/>
              <a:t>12</a:t>
            </a:r>
            <a:r>
              <a:rPr lang="ja-JP" altLang="en-US" sz="1600" dirty="0"/>
              <a:t>個描く。</a:t>
            </a:r>
            <a:endParaRPr kumimoji="1"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F03E33-A73C-22F3-6787-538B8384D1BC}"/>
              </a:ext>
            </a:extLst>
          </p:cNvPr>
          <p:cNvSpPr txBox="1"/>
          <p:nvPr/>
        </p:nvSpPr>
        <p:spPr>
          <a:xfrm>
            <a:off x="457199" y="1544763"/>
            <a:ext cx="575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まず、面数 </a:t>
            </a:r>
            <a:r>
              <a:rPr lang="en-US" altLang="ja-JP" sz="1600" dirty="0"/>
              <a:t>f</a:t>
            </a:r>
            <a:r>
              <a:rPr lang="ja-JP" altLang="en-US" sz="1600" dirty="0"/>
              <a:t>、辺数 </a:t>
            </a:r>
            <a:r>
              <a:rPr lang="en-US" altLang="ja-JP" sz="1600" dirty="0"/>
              <a:t>e</a:t>
            </a:r>
            <a:r>
              <a:rPr lang="ja-JP" altLang="en-US" sz="1600" dirty="0"/>
              <a:t>、点数</a:t>
            </a:r>
            <a:r>
              <a:rPr lang="en-US" altLang="ja-JP" sz="1600" dirty="0"/>
              <a:t> v</a:t>
            </a:r>
            <a:r>
              <a:rPr lang="ja-JP" altLang="en-US" sz="1600" dirty="0"/>
              <a:t>を計算すると次のようになる。</a:t>
            </a:r>
            <a:endParaRPr kumimoji="1"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D9C544-B069-2161-451E-D2CB98B20AA3}"/>
              </a:ext>
            </a:extLst>
          </p:cNvPr>
          <p:cNvSpPr txBox="1"/>
          <p:nvPr/>
        </p:nvSpPr>
        <p:spPr>
          <a:xfrm>
            <a:off x="539243" y="2244001"/>
            <a:ext cx="752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六角形は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個であるから、最初に球面上に六角形を描く。</a:t>
            </a:r>
            <a:br>
              <a:rPr kumimoji="1" lang="ja-JP" altLang="en-US" sz="1600" dirty="0"/>
            </a:br>
            <a:r>
              <a:rPr kumimoji="1" lang="ja-JP" altLang="en-US" sz="1600" dirty="0"/>
              <a:t>他は、すべて五角形であるから、続いて</a:t>
            </a:r>
            <a:r>
              <a:rPr kumimoji="1" lang="en-US" altLang="ja-JP" sz="1600" dirty="0"/>
              <a:t>12</a:t>
            </a:r>
            <a:r>
              <a:rPr kumimoji="1" lang="ja-JP" altLang="en-US" sz="1600" dirty="0"/>
              <a:t>個の五角形を描くことだけを考えればよい。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31A98B1-9E0A-426F-7243-C833C312CBC3}"/>
              </a:ext>
            </a:extLst>
          </p:cNvPr>
          <p:cNvCxnSpPr>
            <a:cxnSpLocks/>
          </p:cNvCxnSpPr>
          <p:nvPr/>
        </p:nvCxnSpPr>
        <p:spPr>
          <a:xfrm>
            <a:off x="2768753" y="1241200"/>
            <a:ext cx="13585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CE8A-C16E-970D-C40F-C35C4FDD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D6E139-9D61-6D1C-9B7B-59693EC3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E97D3-8FC1-4B0C-87CF-267ED35F18F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E30DFA-E196-936E-A541-325CC838BC8E}"/>
              </a:ext>
            </a:extLst>
          </p:cNvPr>
          <p:cNvSpPr txBox="1"/>
          <p:nvPr/>
        </p:nvSpPr>
        <p:spPr>
          <a:xfrm>
            <a:off x="457200" y="755179"/>
            <a:ext cx="82295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「数学的ビーズ編み」とは，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私</a:t>
            </a:r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堀部和経が独自に考案した複雑な構造を持った数々のビーズ編み作品群のことです。</a:t>
            </a:r>
            <a:endParaRPr lang="en-US" altLang="ja-JP" sz="2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</a:p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江戸時代に著された「算法助術」（数学公式集）に私が</a:t>
            </a:r>
            <a:r>
              <a:rPr lang="en-US" altLang="ja-JP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 </a:t>
            </a:r>
          </a:p>
          <a:p>
            <a:pPr eaLnBrk="1" hangingPunct="1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年ほど前に</a:t>
            </a:r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出会ったことがすべての始まりでした。</a:t>
            </a:r>
          </a:p>
          <a:p>
            <a:pPr eaLnBrk="1" hangingPunct="1"/>
            <a:r>
              <a:rPr lang="ja-JP" altLang="en-US" sz="24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この本の巻末問題「３０個の球で構成される模型」を木球ビーズ編みで作りました。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523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A1CB6-9BE9-9677-4BC7-D2F48B33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E4677-4094-18FB-EF24-CB78AC0B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137"/>
            <a:ext cx="2214438" cy="470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6C7D30A-EBD1-9B74-8D4B-B211FAEA8ED4}"/>
              </a:ext>
            </a:extLst>
          </p:cNvPr>
          <p:cNvGrpSpPr/>
          <p:nvPr/>
        </p:nvGrpSpPr>
        <p:grpSpPr>
          <a:xfrm>
            <a:off x="185613" y="106324"/>
            <a:ext cx="8640764" cy="4699363"/>
            <a:chOff x="185613" y="106324"/>
            <a:chExt cx="8640764" cy="469936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67F32CB-C835-4338-6117-9222213447E7}"/>
                </a:ext>
              </a:extLst>
            </p:cNvPr>
            <p:cNvGrpSpPr/>
            <p:nvPr/>
          </p:nvGrpSpPr>
          <p:grpSpPr>
            <a:xfrm>
              <a:off x="185613" y="106324"/>
              <a:ext cx="8640764" cy="4699363"/>
              <a:chOff x="185613" y="106324"/>
              <a:chExt cx="8640764" cy="4699363"/>
            </a:xfrm>
          </p:grpSpPr>
          <p:pic>
            <p:nvPicPr>
              <p:cNvPr id="4" name="図 3" descr="図形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185AF3FC-E1B9-DBEA-07EC-FB2C46C5C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13" y="106324"/>
                <a:ext cx="8640764" cy="4699363"/>
              </a:xfrm>
              <a:prstGeom prst="rect">
                <a:avLst/>
              </a:prstGeom>
            </p:spPr>
          </p:pic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C0D4659E-872F-0CE9-9DF6-A147F395C578}"/>
                  </a:ext>
                </a:extLst>
              </p:cNvPr>
              <p:cNvSpPr/>
              <p:nvPr/>
            </p:nvSpPr>
            <p:spPr>
              <a:xfrm>
                <a:off x="606056" y="754912"/>
                <a:ext cx="7442791" cy="3083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B39D71E-1F53-B183-E868-E1A0458B0366}"/>
                </a:ext>
              </a:extLst>
            </p:cNvPr>
            <p:cNvSpPr txBox="1"/>
            <p:nvPr/>
          </p:nvSpPr>
          <p:spPr>
            <a:xfrm>
              <a:off x="3753465" y="2426640"/>
              <a:ext cx="1356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solidFill>
                    <a:srgbClr val="FF0000"/>
                  </a:solidFill>
                </a:rPr>
                <a:t>参</a:t>
              </a:r>
              <a:r>
                <a:rPr lang="en-US" altLang="ja-JP" sz="1600" dirty="0">
                  <a:solidFill>
                    <a:srgbClr val="FF0000"/>
                  </a:solidFill>
                </a:rPr>
                <a:t>:</a:t>
              </a:r>
              <a:r>
                <a:rPr kumimoji="1" lang="ja-JP" altLang="en-US" sz="1600" dirty="0">
                  <a:solidFill>
                    <a:srgbClr val="FF0000"/>
                  </a:solidFill>
                </a:rPr>
                <a:t>図</a:t>
              </a:r>
              <a:r>
                <a:rPr kumimoji="1" lang="en-US" altLang="ja-JP" sz="1600" dirty="0">
                  <a:solidFill>
                    <a:srgbClr val="FF0000"/>
                  </a:solidFill>
                </a:rPr>
                <a:t>C</a:t>
              </a:r>
              <a:r>
                <a:rPr lang="ja-JP" altLang="en-US" sz="1600" dirty="0">
                  <a:solidFill>
                    <a:srgbClr val="FF0000"/>
                  </a:solidFill>
                </a:rPr>
                <a:t>に戻る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27A4F1-73AD-2C4D-402C-A29EA3BC8DA6}"/>
              </a:ext>
            </a:extLst>
          </p:cNvPr>
          <p:cNvSpPr txBox="1"/>
          <p:nvPr/>
        </p:nvSpPr>
        <p:spPr>
          <a:xfrm>
            <a:off x="3676906" y="2917671"/>
            <a:ext cx="94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:</a:t>
            </a:r>
            <a:r>
              <a:rPr lang="ja-JP" altLang="en-US" sz="1600" b="1" dirty="0"/>
              <a:t>六</a:t>
            </a:r>
            <a:r>
              <a:rPr kumimoji="1" lang="ja-JP" altLang="en-US" sz="1600" b="1" dirty="0"/>
              <a:t>角形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3578E5-66A5-8D19-3388-18BA1BA34033}"/>
              </a:ext>
            </a:extLst>
          </p:cNvPr>
          <p:cNvSpPr txBox="1"/>
          <p:nvPr/>
        </p:nvSpPr>
        <p:spPr>
          <a:xfrm>
            <a:off x="7194324" y="2867597"/>
            <a:ext cx="94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/>
              <a:t>:</a:t>
            </a:r>
            <a:r>
              <a:rPr lang="ja-JP" altLang="en-US" sz="1600" b="1" dirty="0"/>
              <a:t>六</a:t>
            </a:r>
            <a:r>
              <a:rPr kumimoji="1" lang="ja-JP" altLang="en-US" sz="1600" b="1" dirty="0"/>
              <a:t>角形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94EECC3-8F49-DC03-704C-B0822EB3EECD}"/>
              </a:ext>
            </a:extLst>
          </p:cNvPr>
          <p:cNvCxnSpPr/>
          <p:nvPr/>
        </p:nvCxnSpPr>
        <p:spPr>
          <a:xfrm>
            <a:off x="3753465" y="2802194"/>
            <a:ext cx="135685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六角形 9">
            <a:extLst>
              <a:ext uri="{FF2B5EF4-FFF2-40B4-BE49-F238E27FC236}">
                <a16:creationId xmlns:a16="http://schemas.microsoft.com/office/drawing/2014/main" id="{FCEB0D67-9845-D064-FC1A-A5F920A5CF59}"/>
              </a:ext>
            </a:extLst>
          </p:cNvPr>
          <p:cNvSpPr/>
          <p:nvPr/>
        </p:nvSpPr>
        <p:spPr>
          <a:xfrm rot="19943851">
            <a:off x="3516322" y="2932936"/>
            <a:ext cx="363355" cy="331031"/>
          </a:xfrm>
          <a:prstGeom prst="hexag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13FAB-B1C4-C173-D805-FCCCA7E33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図形, 円, 多角形&#10;&#10;AI 生成コンテンツは誤りを含む可能性があります。">
            <a:extLst>
              <a:ext uri="{FF2B5EF4-FFF2-40B4-BE49-F238E27FC236}">
                <a16:creationId xmlns:a16="http://schemas.microsoft.com/office/drawing/2014/main" id="{CA7CE6FA-0051-7FF3-CFDE-7AC7815EA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17" y="-56046"/>
            <a:ext cx="7489163" cy="5136284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F432367C-26C2-E1D4-8190-BB3D16FC8FE2}"/>
              </a:ext>
            </a:extLst>
          </p:cNvPr>
          <p:cNvSpPr/>
          <p:nvPr/>
        </p:nvSpPr>
        <p:spPr>
          <a:xfrm>
            <a:off x="1414130" y="63262"/>
            <a:ext cx="6496494" cy="1786803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33A144-4D84-7453-A167-BCFC991682A9}"/>
              </a:ext>
            </a:extLst>
          </p:cNvPr>
          <p:cNvSpPr txBox="1"/>
          <p:nvPr/>
        </p:nvSpPr>
        <p:spPr>
          <a:xfrm>
            <a:off x="7518071" y="444137"/>
            <a:ext cx="1062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rgbClr val="FF0000"/>
                </a:solidFill>
              </a:rPr>
              <a:t>再掲載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F1EAD-27AC-FE62-5473-072187986965}"/>
              </a:ext>
            </a:extLst>
          </p:cNvPr>
          <p:cNvSpPr txBox="1"/>
          <p:nvPr/>
        </p:nvSpPr>
        <p:spPr>
          <a:xfrm>
            <a:off x="493533" y="3205323"/>
            <a:ext cx="152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</a:rPr>
              <a:t>参</a:t>
            </a:r>
            <a:r>
              <a:rPr lang="en-US" altLang="ja-JP" sz="1600" dirty="0">
                <a:solidFill>
                  <a:srgbClr val="FF0000"/>
                </a:solidFill>
              </a:rPr>
              <a:t>:</a:t>
            </a:r>
            <a:r>
              <a:rPr kumimoji="1" lang="ja-JP" altLang="en-US" sz="1600" dirty="0">
                <a:solidFill>
                  <a:srgbClr val="FF0000"/>
                </a:solidFill>
              </a:rPr>
              <a:t>図</a:t>
            </a:r>
            <a:r>
              <a:rPr kumimoji="1" lang="en-US" altLang="ja-JP" sz="1600" dirty="0">
                <a:solidFill>
                  <a:srgbClr val="FF0000"/>
                </a:solidFill>
              </a:rPr>
              <a:t>D</a:t>
            </a:r>
            <a:r>
              <a:rPr kumimoji="1" lang="ja-JP" altLang="en-US" sz="1600" dirty="0">
                <a:solidFill>
                  <a:srgbClr val="FF0000"/>
                </a:solidFill>
              </a:rPr>
              <a:t>に戻る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9B8EA6-69CC-5F82-C310-7CE601DE0740}"/>
              </a:ext>
            </a:extLst>
          </p:cNvPr>
          <p:cNvSpPr/>
          <p:nvPr/>
        </p:nvSpPr>
        <p:spPr>
          <a:xfrm>
            <a:off x="1285660" y="4195836"/>
            <a:ext cx="4996981" cy="227567"/>
          </a:xfrm>
          <a:prstGeom prst="rect">
            <a:avLst/>
          </a:prstGeom>
          <a:noFill/>
          <a:ln w="19050">
            <a:solidFill>
              <a:srgbClr val="3333CC">
                <a:alpha val="56000"/>
              </a:srgb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93F2372-1D8F-155E-F2BC-BEC10C31685C}"/>
              </a:ext>
            </a:extLst>
          </p:cNvPr>
          <p:cNvSpPr/>
          <p:nvPr/>
        </p:nvSpPr>
        <p:spPr>
          <a:xfrm>
            <a:off x="2552369" y="4728754"/>
            <a:ext cx="4362237" cy="287383"/>
          </a:xfrm>
          <a:prstGeom prst="roundRect">
            <a:avLst>
              <a:gd name="adj" fmla="val 25758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0D71F6D1-7D71-7E64-245E-A4A94E4648F4}"/>
              </a:ext>
            </a:extLst>
          </p:cNvPr>
          <p:cNvSpPr/>
          <p:nvPr/>
        </p:nvSpPr>
        <p:spPr>
          <a:xfrm>
            <a:off x="5980796" y="3033416"/>
            <a:ext cx="301846" cy="2600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3E857CA-51A0-C2DA-E5E9-3BBC2C37FEE7}"/>
              </a:ext>
            </a:extLst>
          </p:cNvPr>
          <p:cNvSpPr txBox="1"/>
          <p:nvPr/>
        </p:nvSpPr>
        <p:spPr>
          <a:xfrm>
            <a:off x="7020274" y="4613320"/>
            <a:ext cx="18607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D6A300"/>
                </a:solidFill>
              </a:rPr>
              <a:t>矛盾は他にもあるが・・・</a:t>
            </a:r>
            <a:br>
              <a:rPr kumimoji="1" lang="ja-JP" altLang="en-US" sz="1200" dirty="0">
                <a:solidFill>
                  <a:srgbClr val="D6A300"/>
                </a:solidFill>
              </a:rPr>
            </a:br>
            <a:r>
              <a:rPr kumimoji="1" lang="ja-JP" altLang="en-US" sz="1200" dirty="0">
                <a:solidFill>
                  <a:srgbClr val="D6A300"/>
                </a:solidFill>
              </a:rPr>
              <a:t>ひとつあればよいので・・・</a:t>
            </a:r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06ED666E-DE81-3DEE-5D1F-D7863DD51F84}"/>
              </a:ext>
            </a:extLst>
          </p:cNvPr>
          <p:cNvSpPr/>
          <p:nvPr/>
        </p:nvSpPr>
        <p:spPr>
          <a:xfrm rot="14981089">
            <a:off x="5965345" y="2309231"/>
            <a:ext cx="450663" cy="192967"/>
          </a:xfrm>
          <a:prstGeom prst="leftArrow">
            <a:avLst>
              <a:gd name="adj1" fmla="val 25827"/>
              <a:gd name="adj2" fmla="val 110773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E4BD94-76AE-C256-89FF-978DEE68EB59}"/>
              </a:ext>
            </a:extLst>
          </p:cNvPr>
          <p:cNvSpPr txBox="1"/>
          <p:nvPr/>
        </p:nvSpPr>
        <p:spPr>
          <a:xfrm>
            <a:off x="808092" y="4141919"/>
            <a:ext cx="7442791" cy="939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790E1B6-1AE8-6F33-E6AB-AF2FF935D9D6}"/>
              </a:ext>
            </a:extLst>
          </p:cNvPr>
          <p:cNvGrpSpPr/>
          <p:nvPr/>
        </p:nvGrpSpPr>
        <p:grpSpPr>
          <a:xfrm>
            <a:off x="663677" y="887062"/>
            <a:ext cx="8598310" cy="2402347"/>
            <a:chOff x="663677" y="887062"/>
            <a:chExt cx="8598310" cy="2402347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138F6D12-70D0-449F-CF5C-FEFED4723AF7}"/>
                </a:ext>
              </a:extLst>
            </p:cNvPr>
            <p:cNvGrpSpPr/>
            <p:nvPr/>
          </p:nvGrpSpPr>
          <p:grpSpPr>
            <a:xfrm>
              <a:off x="663677" y="887062"/>
              <a:ext cx="8598310" cy="2402347"/>
              <a:chOff x="663677" y="887062"/>
              <a:chExt cx="8598310" cy="2402347"/>
            </a:xfrm>
          </p:grpSpPr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9FA7E30F-B439-56A1-A407-7CD8AA82EF3B}"/>
                  </a:ext>
                </a:extLst>
              </p:cNvPr>
              <p:cNvSpPr/>
              <p:nvPr/>
            </p:nvSpPr>
            <p:spPr>
              <a:xfrm flipH="1">
                <a:off x="663677" y="887062"/>
                <a:ext cx="8598310" cy="2402347"/>
              </a:xfrm>
              <a:prstGeom prst="arc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D4EFC6C7-D633-5505-668E-D405A5C4FE0D}"/>
                  </a:ext>
                </a:extLst>
              </p:cNvPr>
              <p:cNvSpPr/>
              <p:nvPr/>
            </p:nvSpPr>
            <p:spPr>
              <a:xfrm flipH="1" flipV="1">
                <a:off x="663677" y="907944"/>
                <a:ext cx="2868562" cy="2340581"/>
              </a:xfrm>
              <a:prstGeom prst="arc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165F097E-F25E-7769-21DB-1F03ADCB36F6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>
              <a:off x="2097958" y="3248525"/>
              <a:ext cx="394519" cy="112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2C69B1B-9F79-25C2-64E8-E292EAB9D052}"/>
              </a:ext>
            </a:extLst>
          </p:cNvPr>
          <p:cNvCxnSpPr>
            <a:cxnSpLocks/>
          </p:cNvCxnSpPr>
          <p:nvPr/>
        </p:nvCxnSpPr>
        <p:spPr>
          <a:xfrm>
            <a:off x="6148358" y="2858201"/>
            <a:ext cx="228630" cy="14217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5CFEF4-F950-7CD7-76DF-41ABCFFE533D}"/>
              </a:ext>
            </a:extLst>
          </p:cNvPr>
          <p:cNvSpPr txBox="1"/>
          <p:nvPr/>
        </p:nvSpPr>
        <p:spPr>
          <a:xfrm>
            <a:off x="5496193" y="2112195"/>
            <a:ext cx="663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12</a:t>
            </a:r>
            <a:r>
              <a:rPr kumimoji="1" lang="ja-JP" altLang="en-US" sz="1200" dirty="0">
                <a:solidFill>
                  <a:srgbClr val="FF0000"/>
                </a:solidFill>
              </a:rPr>
              <a:t>個目</a:t>
            </a:r>
          </a:p>
        </p:txBody>
      </p:sp>
      <p:sp>
        <p:nvSpPr>
          <p:cNvPr id="33" name="六角形 32">
            <a:extLst>
              <a:ext uri="{FF2B5EF4-FFF2-40B4-BE49-F238E27FC236}">
                <a16:creationId xmlns:a16="http://schemas.microsoft.com/office/drawing/2014/main" id="{D7B517FD-17FB-696B-B551-D4C36B4BED3C}"/>
              </a:ext>
            </a:extLst>
          </p:cNvPr>
          <p:cNvSpPr/>
          <p:nvPr/>
        </p:nvSpPr>
        <p:spPr>
          <a:xfrm rot="19776064">
            <a:off x="5945616" y="2944144"/>
            <a:ext cx="394519" cy="354052"/>
          </a:xfrm>
          <a:prstGeom prst="hexag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36532B-13A6-06B3-8891-F3F9629EF6A9}"/>
              </a:ext>
            </a:extLst>
          </p:cNvPr>
          <p:cNvSpPr txBox="1"/>
          <p:nvPr/>
        </p:nvSpPr>
        <p:spPr>
          <a:xfrm>
            <a:off x="6031290" y="2633157"/>
            <a:ext cx="6913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五角形</a:t>
            </a:r>
          </a:p>
        </p:txBody>
      </p:sp>
    </p:spTree>
    <p:extLst>
      <p:ext uri="{BB962C8B-B14F-4D97-AF65-F5344CB8AC3E}">
        <p14:creationId xmlns:p14="http://schemas.microsoft.com/office/powerpoint/2010/main" val="201770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  <p:bldP spid="8" grpId="0" animBg="1"/>
      <p:bldP spid="9" grpId="0" animBg="1"/>
      <p:bldP spid="10" grpId="0" animBg="1"/>
      <p:bldP spid="30" grpId="0"/>
      <p:bldP spid="33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1045-1627-5328-9C3B-2399920C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ブルー, 座る, 小さい, 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E5FF09-53E8-2E48-4745-EC5A4E6EA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966"/>
            <a:ext cx="1748965" cy="1825533"/>
          </a:xfrm>
          <a:prstGeom prst="rect">
            <a:avLst/>
          </a:prstGeom>
        </p:spPr>
      </p:pic>
      <p:pic>
        <p:nvPicPr>
          <p:cNvPr id="2" name="図 1" descr="食品, テーブル, カウンター, 紙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0ADBD97-5BEE-E087-56A5-03D27F5EF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60" y="0"/>
            <a:ext cx="7405440" cy="5204627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CC83096-618E-B6FE-F0AC-0ADD900957A6}"/>
              </a:ext>
            </a:extLst>
          </p:cNvPr>
          <p:cNvGrpSpPr/>
          <p:nvPr/>
        </p:nvGrpSpPr>
        <p:grpSpPr>
          <a:xfrm>
            <a:off x="1923106" y="-117566"/>
            <a:ext cx="5552484" cy="4754880"/>
            <a:chOff x="1923106" y="-117566"/>
            <a:chExt cx="5552484" cy="475488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0D7F00B-161C-5433-AE42-E3A324FCA761}"/>
                </a:ext>
              </a:extLst>
            </p:cNvPr>
            <p:cNvSpPr/>
            <p:nvPr/>
          </p:nvSpPr>
          <p:spPr>
            <a:xfrm>
              <a:off x="1923106" y="-117566"/>
              <a:ext cx="1172792" cy="475488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F1266D9-6B39-AD81-DA8C-C501EDDA18D6}"/>
                </a:ext>
              </a:extLst>
            </p:cNvPr>
            <p:cNvSpPr/>
            <p:nvPr/>
          </p:nvSpPr>
          <p:spPr>
            <a:xfrm>
              <a:off x="3095898" y="-117566"/>
              <a:ext cx="1081322" cy="475488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092DDC9-C1FF-8322-6189-59B2BE00132F}"/>
                </a:ext>
              </a:extLst>
            </p:cNvPr>
            <p:cNvSpPr/>
            <p:nvPr/>
          </p:nvSpPr>
          <p:spPr>
            <a:xfrm>
              <a:off x="4177220" y="-117566"/>
              <a:ext cx="1081322" cy="475488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F789B8A-DD79-4BA5-2801-F999BC547941}"/>
                </a:ext>
              </a:extLst>
            </p:cNvPr>
            <p:cNvSpPr/>
            <p:nvPr/>
          </p:nvSpPr>
          <p:spPr>
            <a:xfrm>
              <a:off x="5258541" y="-117566"/>
              <a:ext cx="1135727" cy="475488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E797FD2-CFD3-4397-D54B-8CCB37CFD62E}"/>
                </a:ext>
              </a:extLst>
            </p:cNvPr>
            <p:cNvSpPr/>
            <p:nvPr/>
          </p:nvSpPr>
          <p:spPr>
            <a:xfrm>
              <a:off x="6394268" y="-117566"/>
              <a:ext cx="1081322" cy="475488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C5621B-F246-8D97-61A7-2ADEFD1E85D1}"/>
              </a:ext>
            </a:extLst>
          </p:cNvPr>
          <p:cNvSpPr/>
          <p:nvPr/>
        </p:nvSpPr>
        <p:spPr>
          <a:xfrm>
            <a:off x="7475589" y="-117566"/>
            <a:ext cx="1361433" cy="4754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8328DD-ED17-5D92-DB99-DBBF72C78DCD}"/>
              </a:ext>
            </a:extLst>
          </p:cNvPr>
          <p:cNvSpPr txBox="1"/>
          <p:nvPr/>
        </p:nvSpPr>
        <p:spPr>
          <a:xfrm>
            <a:off x="1923106" y="106076"/>
            <a:ext cx="677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h</a:t>
            </a:r>
            <a:r>
              <a:rPr kumimoji="1" lang="en-US" altLang="ja-JP" sz="2000" dirty="0"/>
              <a:t>=2+6k   h=3+6k  h=4+6k  h=5+6k   h=6+6k   h=7+6k 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BD1CFA-F429-2F6C-938F-D8BA32FC1CFB}"/>
              </a:ext>
            </a:extLst>
          </p:cNvPr>
          <p:cNvSpPr txBox="1"/>
          <p:nvPr/>
        </p:nvSpPr>
        <p:spPr>
          <a:xfrm>
            <a:off x="457200" y="2910951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/>
              <a:t>=0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9786BF4-0A3B-0368-8E7B-FEC827ADF5BF}"/>
              </a:ext>
            </a:extLst>
          </p:cNvPr>
          <p:cNvSpPr txBox="1"/>
          <p:nvPr/>
        </p:nvSpPr>
        <p:spPr>
          <a:xfrm>
            <a:off x="100533" y="306131"/>
            <a:ext cx="1515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数学的</a:t>
            </a:r>
          </a:p>
          <a:p>
            <a:pPr algn="ctr"/>
            <a:r>
              <a:rPr lang="ja-JP" altLang="en-US" sz="2000" dirty="0"/>
              <a:t>ビーズ編み</a:t>
            </a:r>
          </a:p>
          <a:p>
            <a:pPr algn="ctr"/>
            <a:r>
              <a:rPr lang="en-US" altLang="ja-JP" sz="2000" dirty="0"/>
              <a:t>P12Hh</a:t>
            </a:r>
          </a:p>
          <a:p>
            <a:pPr algn="ctr"/>
            <a:r>
              <a:rPr lang="ja-JP" altLang="en-US" sz="2000" dirty="0"/>
              <a:t>まとめ</a:t>
            </a:r>
            <a:endParaRPr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F8141E-1755-8BE6-D772-3BFBD14BF9D2}"/>
              </a:ext>
            </a:extLst>
          </p:cNvPr>
          <p:cNvSpPr txBox="1"/>
          <p:nvPr/>
        </p:nvSpPr>
        <p:spPr>
          <a:xfrm>
            <a:off x="3207745" y="4720915"/>
            <a:ext cx="237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(k=0,1,2,</a:t>
            </a:r>
            <a:r>
              <a:rPr lang="ja-JP" altLang="en-US" sz="2000" dirty="0"/>
              <a:t>・・・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77FC2A-4E9E-1148-ACD4-45785DB39AA4}"/>
              </a:ext>
            </a:extLst>
          </p:cNvPr>
          <p:cNvSpPr txBox="1"/>
          <p:nvPr/>
        </p:nvSpPr>
        <p:spPr>
          <a:xfrm>
            <a:off x="111483" y="2091539"/>
            <a:ext cx="1515595" cy="40011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P12H1:</a:t>
            </a:r>
            <a:r>
              <a:rPr lang="ja-JP" altLang="en-US" sz="2000" dirty="0">
                <a:solidFill>
                  <a:srgbClr val="FF0000"/>
                </a:solidFill>
              </a:rPr>
              <a:t>無い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26989E-D4BE-1E8F-0745-EB9B7687ABB5}"/>
              </a:ext>
            </a:extLst>
          </p:cNvPr>
          <p:cNvSpPr/>
          <p:nvPr/>
        </p:nvSpPr>
        <p:spPr>
          <a:xfrm>
            <a:off x="100533" y="2910951"/>
            <a:ext cx="1515595" cy="215006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00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ドーナツ, 座る, テーブル, 結び目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27B9F58-E430-C2C9-7971-D6FAB0F9B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367"/>
            <a:ext cx="9144000" cy="54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31BF-1E48-6BC9-7247-96ABCC93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05C4CBB-CC94-6FDD-FC82-A4953DA1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28" y="248822"/>
            <a:ext cx="3193543" cy="4695107"/>
          </a:xfrm>
          <a:prstGeom prst="rect">
            <a:avLst/>
          </a:prstGeom>
        </p:spPr>
      </p:pic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89752B7-D02A-14C7-52E4-3168C073D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9" y="49252"/>
            <a:ext cx="7521900" cy="5094248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E283A4-F982-2C65-21CD-D5629275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7" name="図 6" descr="ブルー, 屋内, 座る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B784C26-F90F-7DE6-B7BD-FF955B386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90" y="1064431"/>
            <a:ext cx="3324087" cy="30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屋内, テーブル, 部屋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2774FD6-E183-D607-1F56-CD189AA9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66" y="2021833"/>
            <a:ext cx="5709321" cy="3204341"/>
          </a:xfrm>
          <a:prstGeom prst="rect">
            <a:avLst/>
          </a:prstGeom>
        </p:spPr>
      </p:pic>
      <p:pic>
        <p:nvPicPr>
          <p:cNvPr id="11" name="図 10" descr="カラフルなドーナツ&#10;&#10;AI 生成コンテンツは誤りを含む可能性があります。">
            <a:extLst>
              <a:ext uri="{FF2B5EF4-FFF2-40B4-BE49-F238E27FC236}">
                <a16:creationId xmlns:a16="http://schemas.microsoft.com/office/drawing/2014/main" id="{90378C08-DA02-B28C-4A5A-3DE55E38E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4" y="92528"/>
            <a:ext cx="5267587" cy="3531476"/>
          </a:xfrm>
          <a:prstGeom prst="rect">
            <a:avLst/>
          </a:prstGeom>
        </p:spPr>
      </p:pic>
      <p:pic>
        <p:nvPicPr>
          <p:cNvPr id="2" name="図 1" descr="テーブル, 屋内, 人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F02DDF6-68B2-32FD-DCC6-F6EFC0399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392"/>
            <a:ext cx="9144000" cy="554736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FB711C-3D50-4614-9B91-D0629234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E044-332F-47D3-905D-19BD9C87B331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6" name="図 5" descr="建物の前に立っている家&#10;&#10;AI 生成コンテンツは誤りを含む可能性があります。">
            <a:extLst>
              <a:ext uri="{FF2B5EF4-FFF2-40B4-BE49-F238E27FC236}">
                <a16:creationId xmlns:a16="http://schemas.microsoft.com/office/drawing/2014/main" id="{AD4455EF-65A2-9CDC-107A-65757504B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73" y="2694214"/>
            <a:ext cx="4672027" cy="243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7383" y="216193"/>
            <a:ext cx="6261463" cy="649639"/>
          </a:xfrm>
        </p:spPr>
        <p:txBody>
          <a:bodyPr>
            <a:normAutofit fontScale="90000"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五六七</a:t>
            </a:r>
            <a:r>
              <a:rPr lang="ja-JP" altLang="ja-JP" sz="24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角形・数学的ビーズ編みの構造について</a:t>
            </a:r>
            <a:endParaRPr kumimoji="1" lang="ja-JP" altLang="en-US" sz="3600" dirty="0">
              <a:solidFill>
                <a:srgbClr val="FF0000"/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2186" y="1034218"/>
            <a:ext cx="8229600" cy="37577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◎五六七角形・数学的ビーズ編みについて</a:t>
            </a: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各角形を多面体の面，ビーズを多面体の辺，</a:t>
            </a: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Ｙ字編み交点（三又編み）を多面体の点と読み替えると，</a:t>
            </a: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頂点はすべて３価頂点であり，</a:t>
            </a:r>
            <a:r>
              <a:rPr kumimoji="1" lang="ja-JP" altLang="en-US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ｖ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：頂点数，</a:t>
            </a:r>
            <a:r>
              <a:rPr kumimoji="1" lang="ja-JP" altLang="en-US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ｅ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：辺数，</a:t>
            </a:r>
            <a:r>
              <a:rPr kumimoji="1" lang="ja-JP" altLang="en-US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ｆ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：面数とする。</a:t>
            </a: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また，多面体の穴の数を</a:t>
            </a:r>
            <a:r>
              <a:rPr kumimoji="1" lang="en-US" altLang="ja-JP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a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とすれば，</a:t>
            </a:r>
          </a:p>
          <a:p>
            <a:pPr marL="0" indent="0">
              <a:buNone/>
            </a:pPr>
            <a:r>
              <a:rPr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kumimoji="1" lang="ja-JP" altLang="en-US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ｖ－ｅ＋ｆ＝２－２</a:t>
            </a:r>
            <a:r>
              <a:rPr kumimoji="1" lang="en-US" altLang="ja-JP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a</a:t>
            </a:r>
            <a:r>
              <a:rPr kumimoji="1" lang="ja-JP" altLang="en-US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（オイラーの多面体定理）･･･①</a:t>
            </a: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が成り立っている。</a:t>
            </a:r>
          </a:p>
          <a:p>
            <a:pPr marL="0" indent="0">
              <a:buNone/>
            </a:pPr>
            <a:endParaRPr kumimoji="1" lang="ja-JP" altLang="en-US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数学的ビーズ編みの，ビーズの五</a:t>
            </a:r>
            <a:r>
              <a:rPr kumimoji="1" lang="en-US" altLang="ja-JP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,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六</a:t>
            </a:r>
            <a:r>
              <a:rPr kumimoji="1" lang="en-US" altLang="ja-JP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,</a:t>
            </a: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七角形の個数をそれぞれ，</a:t>
            </a:r>
            <a:endParaRPr kumimoji="1" lang="en-US" altLang="ja-JP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lang="en-US" altLang="ja-JP" sz="36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p, h ,n</a:t>
            </a:r>
          </a:p>
          <a:p>
            <a:pPr marL="0" indent="0">
              <a:buNone/>
            </a:pPr>
            <a:r>
              <a:rPr kumimoji="1" lang="ja-JP" altLang="en-US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とする。</a:t>
            </a:r>
            <a:r>
              <a:rPr kumimoji="1" lang="ja-JP" altLang="en-US" dirty="0"/>
              <a:t>	（</a:t>
            </a:r>
            <a:r>
              <a:rPr kumimoji="1" lang="en-US" altLang="ja-JP" dirty="0">
                <a:solidFill>
                  <a:srgbClr val="3333CC"/>
                </a:solidFill>
              </a:rPr>
              <a:t>p:pentagon, h:hexsagon, n:nanagon</a:t>
            </a:r>
            <a:r>
              <a:rPr kumimoji="1" lang="ja-JP" altLang="en-US" dirty="0"/>
              <a:t>）	 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1A02821-661E-9755-CACF-8AB3BC36E022}"/>
              </a:ext>
            </a:extLst>
          </p:cNvPr>
          <p:cNvGrpSpPr/>
          <p:nvPr/>
        </p:nvGrpSpPr>
        <p:grpSpPr>
          <a:xfrm>
            <a:off x="6412724" y="123600"/>
            <a:ext cx="2503467" cy="2086754"/>
            <a:chOff x="6412724" y="123600"/>
            <a:chExt cx="2503467" cy="208675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353E73B-6F68-77F2-D354-3C03207D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2724" y="123600"/>
              <a:ext cx="2299062" cy="2086754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8E25BC1-9D72-594B-A7F0-CF32496BFC41}"/>
                </a:ext>
              </a:extLst>
            </p:cNvPr>
            <p:cNvGrpSpPr/>
            <p:nvPr/>
          </p:nvGrpSpPr>
          <p:grpSpPr>
            <a:xfrm>
              <a:off x="6894366" y="480059"/>
              <a:ext cx="2021825" cy="1644176"/>
              <a:chOff x="6894366" y="480059"/>
              <a:chExt cx="2021825" cy="1644176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1924D7A-7816-DC5D-0BD3-2565A03A042E}"/>
                  </a:ext>
                </a:extLst>
              </p:cNvPr>
              <p:cNvSpPr txBox="1"/>
              <p:nvPr/>
            </p:nvSpPr>
            <p:spPr>
              <a:xfrm>
                <a:off x="8060324" y="1277920"/>
                <a:ext cx="435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面</a:t>
                </a:r>
                <a:endParaRPr kumimoji="1" lang="ja-JP" altLang="en-US" sz="1600" dirty="0"/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1B74D21-49FA-DFF5-3F7F-7B556C0D1F2B}"/>
                  </a:ext>
                </a:extLst>
              </p:cNvPr>
              <p:cNvSpPr txBox="1"/>
              <p:nvPr/>
            </p:nvSpPr>
            <p:spPr>
              <a:xfrm>
                <a:off x="6894366" y="541013"/>
                <a:ext cx="386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辺</a:t>
                </a: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F8BDEAF-9787-E111-7288-5B95702BD322}"/>
                  </a:ext>
                </a:extLst>
              </p:cNvPr>
              <p:cNvSpPr txBox="1"/>
              <p:nvPr/>
            </p:nvSpPr>
            <p:spPr>
              <a:xfrm>
                <a:off x="7368979" y="710290"/>
                <a:ext cx="3865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600" dirty="0"/>
                  <a:t>点</a:t>
                </a:r>
              </a:p>
            </p:txBody>
          </p: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EBD29374-7761-5913-9368-C8CA7C3D4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35664" y="480059"/>
                <a:ext cx="377168" cy="79786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4EAA71C2-E71F-F1CC-2C45-9255DEDD82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7305" y="2124235"/>
                <a:ext cx="80966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6CC79564-1FD6-2F82-70A4-C07DDC6EE1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2455" y="1277921"/>
                <a:ext cx="513736" cy="84631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464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13D40-5FE5-0787-4BCD-CC5AC56A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26EE5D-2CDF-F0BF-5E40-3B8D45C4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34282"/>
            <a:ext cx="8229600" cy="4109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すると次の等式が成り立つ。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f=</a:t>
            </a:r>
            <a:r>
              <a:rPr lang="en-US" altLang="ja-JP" sz="2000" b="1" dirty="0" err="1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p+h+n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　     　･･･　②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さらに，多面体の辺は，２つの面の間に１辺が存在するから，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　　　　　　　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e=(5p+6h+7n)/2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　③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となる。頂点は</a:t>
            </a:r>
            <a:r>
              <a:rPr lang="ja-JP" altLang="en-US" sz="2000" b="1" dirty="0">
                <a:solidFill>
                  <a:srgbClr val="FF0000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Ｙ字編み（三又）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構造なので，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              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v=(5p+6h+7n)/3 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　④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①式に，②，③，④式を代入し，６倍すると，</a:t>
            </a: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2(5p+6h+7n)-3(5p+6h+7n)+6(</a:t>
            </a:r>
            <a:r>
              <a:rPr lang="en-US" altLang="ja-JP" sz="2000" dirty="0" err="1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p+h+n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)=12-12k</a:t>
            </a:r>
          </a:p>
          <a:p>
            <a:pPr marL="0" indent="0">
              <a:buNone/>
            </a:pP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10p+12h+14n-(15p+18h+21n)+6p+6h+6n=12-12k</a:t>
            </a:r>
          </a:p>
          <a:p>
            <a:pPr marL="0" indent="0">
              <a:buNone/>
            </a:pP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p-n=12-12k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      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　⑤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を得る。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F077D0-FD57-3058-8FCA-92A283F349A3}"/>
              </a:ext>
            </a:extLst>
          </p:cNvPr>
          <p:cNvGrpSpPr/>
          <p:nvPr/>
        </p:nvGrpSpPr>
        <p:grpSpPr>
          <a:xfrm>
            <a:off x="6727673" y="-44129"/>
            <a:ext cx="2487084" cy="3729808"/>
            <a:chOff x="6656916" y="490360"/>
            <a:chExt cx="2487084" cy="372980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2673FC4-F5D2-38AD-6870-1D0D0607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6916" y="490360"/>
              <a:ext cx="2487084" cy="208139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D396A99-4EB3-6092-0C0D-D2A368224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6916" y="2139755"/>
              <a:ext cx="2487084" cy="208041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9516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3FAF-2E33-A6CB-030A-CBF0935A6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0865AA0-FA01-BE50-10E8-4D0E85BB9005}"/>
              </a:ext>
            </a:extLst>
          </p:cNvPr>
          <p:cNvGrpSpPr/>
          <p:nvPr/>
        </p:nvGrpSpPr>
        <p:grpSpPr>
          <a:xfrm>
            <a:off x="4872446" y="254726"/>
            <a:ext cx="3899126" cy="1507154"/>
            <a:chOff x="-960682" y="0"/>
            <a:chExt cx="3823683" cy="1555475"/>
          </a:xfrm>
        </p:grpSpPr>
        <p:pic>
          <p:nvPicPr>
            <p:cNvPr id="7" name="図 6" descr="サッカー, スポーツゲーム, ボール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BFEF403-C9E4-0900-806F-681DF31D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0682" y="0"/>
              <a:ext cx="2073643" cy="1555475"/>
            </a:xfrm>
            <a:prstGeom prst="rect">
              <a:avLst/>
            </a:prstGeom>
          </p:spPr>
        </p:pic>
        <p:pic>
          <p:nvPicPr>
            <p:cNvPr id="8" name="図 7" descr="カラフルなボール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57E3949-A179-3A89-5F9D-CBB9D7E73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48" y="0"/>
              <a:ext cx="1955353" cy="1555475"/>
            </a:xfrm>
            <a:prstGeom prst="rect">
              <a:avLst/>
            </a:prstGeom>
          </p:spPr>
        </p:pic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B5DDCD-53E3-3C88-E91A-9CA3B130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3123"/>
            <a:ext cx="8229600" cy="41441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◎数学的ビーズ編みの性質</a:t>
            </a: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・穴の無い数学的ビーズ編み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サッカーボール状の多面体を考えて見よう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五角形と六角形から出来ている。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七角形は無い。穴も空いていない。つまり，</a:t>
            </a:r>
            <a:r>
              <a:rPr kumimoji="1"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n=0, a=0</a:t>
            </a: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であるから，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p-n=12-12a       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　⑤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に代入すると，</a:t>
            </a:r>
          </a:p>
          <a:p>
            <a:pPr marL="0" indent="0">
              <a:buNone/>
            </a:pPr>
            <a:r>
              <a:rPr kumimoji="1"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kumimoji="1"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p=12</a:t>
            </a:r>
            <a:endParaRPr kumimoji="1" lang="ja-JP" altLang="en-US" sz="2000" b="1" dirty="0">
              <a:solidFill>
                <a:srgbClr val="3333CC"/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となる。つまり，サッカーボールの五角形は黒い部分なので，</a:t>
            </a:r>
            <a:r>
              <a:rPr kumimoji="1"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1</a:t>
            </a: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２個と分かる。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また，この多面体の六角形は２０個である。</a:t>
            </a: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949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6D475-F036-4C46-D159-44DD4C9F0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459D77-2CCD-4A38-D4DF-9C3459D3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54" y="429441"/>
            <a:ext cx="8229600" cy="42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次の様な六角形がもっと多いビーズ編みも，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同じく 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n=0, a=0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であるから，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p=12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特に「算法助術」の模型は五角形１２個だけでした。</a:t>
            </a: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さらに，穴は無いが七角形があるビーズ編みについて</a:t>
            </a:r>
            <a:r>
              <a:rPr kumimoji="1"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a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=0</a:t>
            </a: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なので</a:t>
            </a: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　　　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p-n=12-12a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･･･⑤</a:t>
            </a: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より，　</a:t>
            </a:r>
            <a:r>
              <a:rPr kumimoji="1"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p=n+12</a:t>
            </a:r>
            <a:endParaRPr kumimoji="1" lang="ja-JP" altLang="en-US" sz="2000" b="1" dirty="0">
              <a:solidFill>
                <a:srgbClr val="3333CC"/>
              </a:solidFill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つまり，五角形は七角形より必ず１２個多い事が分かる。</a:t>
            </a:r>
            <a:endParaRPr kumimoji="1"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テトラポッドや金平糖の様な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数学的ビーズ編み</a:t>
            </a:r>
          </a:p>
          <a:p>
            <a:pPr marL="0" indent="0">
              <a:buNone/>
            </a:pPr>
            <a:r>
              <a:rPr kumimoji="1"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でも同じである。</a:t>
            </a: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sz="2000" dirty="0"/>
          </a:p>
        </p:txBody>
      </p:sp>
      <p:pic>
        <p:nvPicPr>
          <p:cNvPr id="9" name="図 8" descr="グリーン, ボール, 部屋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C90B3B-DBC0-BCED-1443-784C5FCB6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9" y="167007"/>
            <a:ext cx="1565928" cy="1219382"/>
          </a:xfrm>
          <a:prstGeom prst="rect">
            <a:avLst/>
          </a:prstGeom>
        </p:spPr>
      </p:pic>
      <p:pic>
        <p:nvPicPr>
          <p:cNvPr id="10" name="図 9" descr="グリーン, 屋内, 座る, 小さ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66313DC-7819-FC9C-1969-17BF3F94D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99" y="971090"/>
            <a:ext cx="1572897" cy="1219382"/>
          </a:xfrm>
          <a:prstGeom prst="rect">
            <a:avLst/>
          </a:prstGeom>
        </p:spPr>
      </p:pic>
      <p:pic>
        <p:nvPicPr>
          <p:cNvPr id="11" name="図 10" descr="ブルー, 屋内, 小さい, テーブル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0CE11A-BA02-064D-8BC4-D000525F7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200" y="3673174"/>
            <a:ext cx="1565928" cy="1151338"/>
          </a:xfrm>
          <a:prstGeom prst="rect">
            <a:avLst/>
          </a:prstGeom>
        </p:spPr>
      </p:pic>
      <p:pic>
        <p:nvPicPr>
          <p:cNvPr id="12" name="図 11" descr="屋内, テーブル, グリーン, ケーキ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EA36D49-1DC5-9DF9-E5DD-E71D937DC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41" y="3673174"/>
            <a:ext cx="1422930" cy="11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03FD2-00EC-90D4-8CB1-74F864335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BD492-B621-EDBA-6988-89F424D14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54" y="429441"/>
            <a:ext cx="8229600" cy="428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・穴のあいた数学的ビーズ編みについて</a:t>
            </a: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この３種のビーズ編みは穴が１つなので 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a=1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 であるから，</a:t>
            </a: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p-n=12-12a=0  </a:t>
            </a: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･･･ ⑤より，</a:t>
            </a:r>
            <a:endParaRPr lang="en-US" altLang="ja-JP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		</a:t>
            </a:r>
            <a:r>
              <a:rPr lang="en-US" altLang="ja-JP" sz="2000" b="1" dirty="0">
                <a:solidFill>
                  <a:srgbClr val="3333CC"/>
                </a:solidFill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p=n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となる。右のような数学的ビーズ編みでも，</a:t>
            </a:r>
          </a:p>
          <a:p>
            <a:pPr marL="0" indent="0">
              <a:buNone/>
            </a:pPr>
            <a:r>
              <a:rPr lang="ja-JP" altLang="en-US" sz="2000" dirty="0">
                <a:latin typeface="AR P丸ゴシック体M04" panose="020F0600000000000000" pitchFamily="50" charset="-128"/>
                <a:ea typeface="AR P丸ゴシック体M04" panose="020F0600000000000000" pitchFamily="50" charset="-128"/>
              </a:rPr>
              <a:t>五角形と七角形の個数は必ず等しい。</a:t>
            </a: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AR P丸ゴシック体M04" panose="020F0600000000000000" pitchFamily="50" charset="-128"/>
              <a:ea typeface="AR P丸ゴシック体M04" panose="020F0600000000000000" pitchFamily="50" charset="-128"/>
            </a:endParaRPr>
          </a:p>
          <a:p>
            <a:endParaRPr kumimoji="1" lang="ja-JP" altLang="en-US" sz="20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33766BC-2FD3-34DE-16C8-83F6775C9B8D}"/>
              </a:ext>
            </a:extLst>
          </p:cNvPr>
          <p:cNvGrpSpPr/>
          <p:nvPr/>
        </p:nvGrpSpPr>
        <p:grpSpPr>
          <a:xfrm>
            <a:off x="726530" y="914965"/>
            <a:ext cx="7644175" cy="1607868"/>
            <a:chOff x="726530" y="914965"/>
            <a:chExt cx="7644175" cy="1607868"/>
          </a:xfrm>
        </p:grpSpPr>
        <p:pic>
          <p:nvPicPr>
            <p:cNvPr id="2" name="図 1" descr="アクセサリー, ドーナツ, 屋内, ネックレ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49328589-7D3E-D812-EB29-F2D7252FE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30" y="914965"/>
              <a:ext cx="2249579" cy="1594286"/>
            </a:xfrm>
            <a:prstGeom prst="rect">
              <a:avLst/>
            </a:prstGeom>
          </p:spPr>
        </p:pic>
        <p:pic>
          <p:nvPicPr>
            <p:cNvPr id="4" name="図 3" descr="屋内, テーブル, 座る, ノートパソコン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EEA69F5-9551-6BAB-246F-5168C33C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334" y="914965"/>
              <a:ext cx="2303371" cy="1592062"/>
            </a:xfrm>
            <a:prstGeom prst="rect">
              <a:avLst/>
            </a:prstGeom>
          </p:spPr>
        </p:pic>
        <p:pic>
          <p:nvPicPr>
            <p:cNvPr id="5" name="図 4" descr="水中のおもちゃ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89904CF-DDFB-C542-3F3B-E4A2A1A1E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085" y="914965"/>
              <a:ext cx="2414407" cy="1607868"/>
            </a:xfrm>
            <a:prstGeom prst="rect">
              <a:avLst/>
            </a:prstGeom>
          </p:spPr>
        </p:pic>
      </p:grpSp>
      <p:pic>
        <p:nvPicPr>
          <p:cNvPr id="7" name="図 6" descr="テーブル, 屋内, 座る, ネックレ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DFBF922-FF86-9C04-15C5-F87413984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90" y="3026647"/>
            <a:ext cx="2357844" cy="15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7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8559</TotalTime>
  <Words>1697</Words>
  <Application>Microsoft Office PowerPoint</Application>
  <PresentationFormat>画面に合わせる (16:9)</PresentationFormat>
  <Paragraphs>190</Paragraphs>
  <Slides>23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1" baseType="lpstr">
      <vt:lpstr>AR P丸ゴシック体M04</vt:lpstr>
      <vt:lpstr>ＭＳ Ｐゴシック</vt:lpstr>
      <vt:lpstr>ＭＳ ゴシック</vt:lpstr>
      <vt:lpstr>Arial</vt:lpstr>
      <vt:lpstr>Calibri</vt:lpstr>
      <vt:lpstr>Tahoma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五六七角形・数学的ビーズ編みの構造について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「球で編んだ立体模型」</dc:title>
  <dc:creator>堀部和経</dc:creator>
  <cp:lastModifiedBy>和経 堀部</cp:lastModifiedBy>
  <cp:revision>735</cp:revision>
  <cp:lastPrinted>2020-05-11T15:47:23Z</cp:lastPrinted>
  <dcterms:created xsi:type="dcterms:W3CDTF">2003-06-14T01:41:13Z</dcterms:created>
  <dcterms:modified xsi:type="dcterms:W3CDTF">2025-09-27T12:35:08Z</dcterms:modified>
</cp:coreProperties>
</file>