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36"/>
  </p:notesMasterIdLst>
  <p:handoutMasterIdLst>
    <p:handoutMasterId r:id="rId37"/>
  </p:handoutMasterIdLst>
  <p:sldIdLst>
    <p:sldId id="512" r:id="rId2"/>
    <p:sldId id="353" r:id="rId3"/>
    <p:sldId id="355" r:id="rId4"/>
    <p:sldId id="357" r:id="rId5"/>
    <p:sldId id="360" r:id="rId6"/>
    <p:sldId id="372" r:id="rId7"/>
    <p:sldId id="413" r:id="rId8"/>
    <p:sldId id="416" r:id="rId9"/>
    <p:sldId id="443" r:id="rId10"/>
    <p:sldId id="447" r:id="rId11"/>
    <p:sldId id="442" r:id="rId12"/>
    <p:sldId id="415" r:id="rId13"/>
    <p:sldId id="441" r:id="rId14"/>
    <p:sldId id="418" r:id="rId15"/>
    <p:sldId id="417" r:id="rId16"/>
    <p:sldId id="318" r:id="rId17"/>
    <p:sldId id="513" r:id="rId18"/>
    <p:sldId id="343" r:id="rId19"/>
    <p:sldId id="363" r:id="rId20"/>
    <p:sldId id="361" r:id="rId21"/>
    <p:sldId id="313" r:id="rId22"/>
    <p:sldId id="501" r:id="rId23"/>
    <p:sldId id="440" r:id="rId24"/>
    <p:sldId id="259" r:id="rId25"/>
    <p:sldId id="260" r:id="rId26"/>
    <p:sldId id="324" r:id="rId27"/>
    <p:sldId id="319" r:id="rId28"/>
    <p:sldId id="444" r:id="rId29"/>
    <p:sldId id="321" r:id="rId30"/>
    <p:sldId id="320" r:id="rId31"/>
    <p:sldId id="323" r:id="rId32"/>
    <p:sldId id="388" r:id="rId33"/>
    <p:sldId id="412" r:id="rId34"/>
    <p:sldId id="503" r:id="rId35"/>
  </p:sldIdLst>
  <p:sldSz cx="9144000" cy="5143500" type="screen16x9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FF00FF"/>
    <a:srgbClr val="3333CC"/>
    <a:srgbClr val="FFFEE3"/>
    <a:srgbClr val="FF99FF"/>
    <a:srgbClr val="FF0000"/>
    <a:srgbClr val="7DDAE9"/>
    <a:srgbClr val="00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56675" autoAdjust="0"/>
  </p:normalViewPr>
  <p:slideViewPr>
    <p:cSldViewPr snapToGrid="0">
      <p:cViewPr varScale="1">
        <p:scale>
          <a:sx n="140" d="100"/>
          <a:sy n="140" d="100"/>
        </p:scale>
        <p:origin x="516" y="1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4038" y="-90"/>
      </p:cViewPr>
      <p:guideLst>
        <p:guide orient="horz" pos="3224"/>
        <p:guide pos="2236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9" y="2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4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9" y="9722884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AFDD13C-9E58-477F-81A4-F7BD4182B5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3456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9" y="2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19900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4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9" y="9722884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D6A5E22-5C83-418E-9E9E-64CDCB21A5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992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wmf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500" indent="-3094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95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773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851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928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8006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3085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8162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B3C9B8-9A6B-42A8-8C1A-AE79AA91EF36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ja-JP" sz="2100" dirty="0"/>
              <a:t>My name is HORIBE Kazunori.</a:t>
            </a:r>
          </a:p>
          <a:p>
            <a:pPr eaLnBrk="1" hangingPunct="1"/>
            <a:r>
              <a:rPr lang="en-US" altLang="ja-JP" sz="2100" dirty="0"/>
              <a:t>I am a mathematics teacher, at Aichi Prefectural Kasugai-Higashi Senior High School.</a:t>
            </a:r>
          </a:p>
          <a:p>
            <a:pPr eaLnBrk="1" hangingPunct="1"/>
            <a:r>
              <a:rPr lang="en-US" altLang="ja-JP" sz="2100" dirty="0"/>
              <a:t>This is my WEB SITE URL, http://horibe.jp/</a:t>
            </a:r>
          </a:p>
          <a:p>
            <a:pPr eaLnBrk="1" hangingPunct="1"/>
            <a:r>
              <a:rPr lang="en-US" altLang="ja-JP" sz="2100" dirty="0"/>
              <a:t>Mathematical beadwork.</a:t>
            </a:r>
          </a:p>
          <a:p>
            <a:pPr eaLnBrk="1" hangingPunct="1"/>
            <a:r>
              <a:rPr lang="en-US" altLang="ja-JP" sz="2100" dirty="0"/>
              <a:t>Can you hear me ?</a:t>
            </a:r>
          </a:p>
          <a:p>
            <a:pPr eaLnBrk="1" hangingPunct="1"/>
            <a:r>
              <a:rPr lang="en-US" altLang="ja-JP" sz="2100" dirty="0"/>
              <a:t>Can you understand my English ?.</a:t>
            </a:r>
          </a:p>
          <a:p>
            <a:pPr eaLnBrk="1" hangingPunct="1"/>
            <a:r>
              <a:rPr lang="en-US" altLang="ja-JP" sz="2100" dirty="0"/>
              <a:t>I cannot understand my English.</a:t>
            </a:r>
          </a:p>
          <a:p>
            <a:pPr eaLnBrk="1" hangingPunct="1"/>
            <a:r>
              <a:rPr lang="en-US" altLang="ja-JP" sz="2100" dirty="0"/>
              <a:t>Now let me start.</a:t>
            </a:r>
          </a:p>
          <a:p>
            <a:pPr eaLnBrk="1" hangingPunct="1"/>
            <a:endParaRPr lang="ja-JP" altLang="ja-JP" sz="2100" dirty="0"/>
          </a:p>
        </p:txBody>
      </p:sp>
    </p:spTree>
    <p:extLst>
      <p:ext uri="{BB962C8B-B14F-4D97-AF65-F5344CB8AC3E}">
        <p14:creationId xmlns:p14="http://schemas.microsoft.com/office/powerpoint/2010/main" val="407619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The scenes that 3 people are looking at </a:t>
            </a:r>
            <a:r>
              <a:rPr lang="en-US" altLang="ja-JP" sz="2100" i="1" dirty="0"/>
              <a:t>sangaku</a:t>
            </a:r>
            <a:r>
              <a:rPr lang="ja-JP" altLang="en-US" sz="2100" dirty="0"/>
              <a:t> </a:t>
            </a:r>
            <a:r>
              <a:rPr lang="en-US" altLang="ja-JP" sz="2100" dirty="0"/>
              <a:t>in front of Atsuta Shrine.</a:t>
            </a:r>
          </a:p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0209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It is the genuine tablet, and </a:t>
            </a:r>
            <a:r>
              <a:rPr lang="en-US" altLang="ja-JP" sz="2100" dirty="0" err="1"/>
              <a:t>nuch</a:t>
            </a:r>
            <a:r>
              <a:rPr lang="en-US" altLang="ja-JP" sz="2100" dirty="0"/>
              <a:t> larger.</a:t>
            </a:r>
          </a:p>
          <a:p>
            <a:r>
              <a:rPr lang="en-US" altLang="ja-JP" sz="2100" dirty="0"/>
              <a:t>Colors vanished.</a:t>
            </a:r>
          </a:p>
          <a:p>
            <a:r>
              <a:rPr lang="en-US" altLang="ja-JP" sz="2100" dirty="0"/>
              <a:t>And wood was cracking.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913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It is a beautiful genuine tablet.</a:t>
            </a:r>
            <a:endParaRPr lang="ja-JP" altLang="en-US" sz="2100" dirty="0"/>
          </a:p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</a:p>
          <a:p>
            <a:r>
              <a:rPr lang="en-US" altLang="ja-JP" sz="2100" dirty="0"/>
              <a:t>This picture shows a spring festival.</a:t>
            </a:r>
          </a:p>
          <a:p>
            <a:r>
              <a:rPr lang="en-US" altLang="ja-JP" sz="2100" dirty="0"/>
              <a:t>You can see men drinking and women eating on the right side. </a:t>
            </a:r>
            <a:endParaRPr lang="ja-JP" altLang="en-US" sz="2100" dirty="0"/>
          </a:p>
          <a:p>
            <a:r>
              <a:rPr lang="en-US" altLang="ja-JP" sz="2100" dirty="0"/>
              <a:t>On the left side, three elementary problems were presented..</a:t>
            </a:r>
          </a:p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endParaRPr lang="en-US" altLang="ja-JP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539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256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500" indent="-3094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95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773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851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928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8006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3085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8162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02A7DB-18B6-438F-B8FE-E26A5DBB5CB2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endParaRPr lang="ja-JP" altLang="en-US" sz="2100" dirty="0"/>
          </a:p>
          <a:p>
            <a:pPr eaLnBrk="1" hangingPunct="1"/>
            <a:endParaRPr lang="en-US" altLang="ja-JP" sz="2100" dirty="0"/>
          </a:p>
          <a:p>
            <a:pPr eaLnBrk="1" hangingPunct="1"/>
            <a:endParaRPr lang="ja-JP" altLang="ja-JP" sz="21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07535" y="5040587"/>
            <a:ext cx="5206154" cy="46055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100" dirty="0"/>
              <a:t>【</a:t>
            </a:r>
            <a:r>
              <a:rPr lang="ja-JP" altLang="en-US" sz="2100" dirty="0"/>
              <a:t>少し読んでから・・・</a:t>
            </a:r>
            <a:r>
              <a:rPr lang="en-US" altLang="ja-JP" sz="2100" dirty="0"/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100" dirty="0"/>
              <a:t>Stop to read.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100" dirty="0"/>
              <a:t>And Please watch this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21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ja-JP" sz="2100" dirty="0"/>
          </a:p>
        </p:txBody>
      </p:sp>
    </p:spTree>
    <p:extLst>
      <p:ext uri="{BB962C8B-B14F-4D97-AF65-F5344CB8AC3E}">
        <p14:creationId xmlns:p14="http://schemas.microsoft.com/office/powerpoint/2010/main" val="334257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This is the May. 1998 issue of </a:t>
            </a:r>
            <a:r>
              <a:rPr lang="en-US" altLang="ja-JP" sz="2100" i="1" dirty="0"/>
              <a:t>Scientific American</a:t>
            </a:r>
            <a:r>
              <a:rPr lang="en-US" altLang="ja-JP" sz="2100" dirty="0"/>
              <a:t>.</a:t>
            </a:r>
          </a:p>
          <a:p>
            <a:r>
              <a:rPr lang="en-US" altLang="ja-JP" sz="2100" dirty="0"/>
              <a:t>This issue has an additional cover, which is attached to the magazine.</a:t>
            </a:r>
          </a:p>
          <a:p>
            <a:r>
              <a:rPr lang="en-US" altLang="ja-JP" sz="2100" dirty="0"/>
              <a:t>【CLICK】</a:t>
            </a:r>
            <a:endParaRPr lang="ja-JP" altLang="en-US" sz="2100" dirty="0"/>
          </a:p>
          <a:p>
            <a:r>
              <a:rPr lang="en-US" altLang="ja-JP" sz="2100" dirty="0"/>
              <a:t>CAN YOU SOLVE THIS ?</a:t>
            </a:r>
          </a:p>
          <a:p>
            <a:r>
              <a:rPr lang="en-US" altLang="ja-JP" sz="2100" dirty="0"/>
              <a:t>MATCH WITS AGAINST JAPANESE GEOMETRY</a:t>
            </a:r>
          </a:p>
          <a:p>
            <a:r>
              <a:rPr lang="ja-JP" altLang="en-US" sz="2100" dirty="0"/>
              <a:t>（日本の幾何学と知恵比べ）</a:t>
            </a:r>
          </a:p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31515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500" indent="-3094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95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773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851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928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8006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3085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8162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02A7DB-18B6-438F-B8FE-E26A5DBB5CB2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  <a:r>
              <a:rPr lang="ja-JP" altLang="en-US" sz="2100" dirty="0"/>
              <a:t>・・・何秒か待って・・・</a:t>
            </a:r>
            <a:endParaRPr lang="en-US" altLang="ja-JP" sz="2100" dirty="0"/>
          </a:p>
          <a:p>
            <a:pPr eaLnBrk="1" hangingPunct="1"/>
            <a:r>
              <a:rPr lang="en-US" altLang="ja-JP" sz="2100" dirty="0"/>
              <a:t>【</a:t>
            </a:r>
            <a:r>
              <a:rPr lang="ja-JP" altLang="en-US" sz="2100" dirty="0"/>
              <a:t>大きな木球モデルを実際に見せる</a:t>
            </a:r>
            <a:r>
              <a:rPr lang="en-US" altLang="ja-JP" sz="2100" dirty="0"/>
              <a:t>】</a:t>
            </a:r>
          </a:p>
          <a:p>
            <a:pPr eaLnBrk="1" hangingPunct="1"/>
            <a:endParaRPr lang="ja-JP" altLang="en-US" sz="2100" dirty="0"/>
          </a:p>
          <a:p>
            <a:pPr eaLnBrk="1" hangingPunct="1"/>
            <a:r>
              <a:rPr lang="en-US" altLang="ja-JP" sz="2100" dirty="0"/>
              <a:t>(a)</a:t>
            </a:r>
            <a:r>
              <a:rPr lang="ja-JP" altLang="en-US" sz="2100" dirty="0"/>
              <a:t> </a:t>
            </a:r>
            <a:r>
              <a:rPr lang="en-US" altLang="ja-JP" sz="2100" dirty="0"/>
              <a:t>If the presentation is 30 min. </a:t>
            </a:r>
          </a:p>
          <a:p>
            <a:pPr eaLnBrk="1" hangingPunct="1"/>
            <a:r>
              <a:rPr lang="en-US" altLang="ja-JP" sz="2100" dirty="0"/>
              <a:t>【</a:t>
            </a:r>
            <a:r>
              <a:rPr lang="ja-JP" altLang="en-US" sz="2100" dirty="0"/>
              <a:t>小さい木球モデルを手渡して</a:t>
            </a:r>
            <a:r>
              <a:rPr lang="en-US" altLang="ja-JP" sz="2100" dirty="0"/>
              <a:t>】</a:t>
            </a:r>
          </a:p>
          <a:p>
            <a:pPr eaLnBrk="1" hangingPunct="1"/>
            <a:r>
              <a:rPr lang="en-US" altLang="ja-JP" sz="2100" dirty="0"/>
              <a:t>Please send around this model.</a:t>
            </a:r>
          </a:p>
          <a:p>
            <a:pPr eaLnBrk="1" hangingPunct="1"/>
            <a:r>
              <a:rPr lang="en-US" altLang="ja-JP" sz="2100" dirty="0"/>
              <a:t>and handle.</a:t>
            </a:r>
          </a:p>
          <a:p>
            <a:pPr eaLnBrk="1" hangingPunct="1"/>
            <a:r>
              <a:rPr lang="en-US" altLang="ja-JP" sz="2100" dirty="0"/>
              <a:t>(b) If the presentation is long.</a:t>
            </a:r>
          </a:p>
          <a:p>
            <a:pPr eaLnBrk="1" hangingPunct="1"/>
            <a:r>
              <a:rPr lang="en-US" altLang="ja-JP" sz="2100" dirty="0"/>
              <a:t>【</a:t>
            </a:r>
            <a:r>
              <a:rPr lang="ja-JP" altLang="en-US" sz="2100" dirty="0"/>
              <a:t>なし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pPr eaLnBrk="1" hangingPunct="1"/>
            <a:endParaRPr lang="ja-JP" altLang="ja-JP" sz="2100" dirty="0"/>
          </a:p>
        </p:txBody>
      </p:sp>
    </p:spTree>
    <p:extLst>
      <p:ext uri="{BB962C8B-B14F-4D97-AF65-F5344CB8AC3E}">
        <p14:creationId xmlns:p14="http://schemas.microsoft.com/office/powerpoint/2010/main" val="653620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endParaRPr lang="ja-JP" altLang="en-US" sz="2100" dirty="0"/>
          </a:p>
          <a:p>
            <a:r>
              <a:rPr lang="en-US" altLang="ja-JP" sz="2100" dirty="0"/>
              <a:t>【</a:t>
            </a:r>
            <a:r>
              <a:rPr lang="ja-JP" altLang="en-US" sz="2100" dirty="0"/>
              <a:t>本を実際に見せて，そして手渡す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r>
              <a:rPr lang="en-US" altLang="ja-JP" sz="2100" dirty="0"/>
              <a:t>This is </a:t>
            </a:r>
            <a:r>
              <a:rPr lang="en-US" altLang="ja-JP" sz="2100" dirty="0" err="1"/>
              <a:t>Sanpo-Jojutsu</a:t>
            </a:r>
            <a:r>
              <a:rPr lang="en-US" altLang="ja-JP" sz="2100" dirty="0"/>
              <a:t>.</a:t>
            </a:r>
            <a:endParaRPr lang="ja-JP" altLang="en-US" sz="2100" dirty="0"/>
          </a:p>
          <a:p>
            <a:r>
              <a:rPr lang="en-US" altLang="ja-JP" sz="2100" dirty="0"/>
              <a:t>Please send it </a:t>
            </a:r>
            <a:r>
              <a:rPr lang="en-US" altLang="ja-JP" sz="2100" dirty="0" err="1"/>
              <a:t>arround</a:t>
            </a:r>
            <a:r>
              <a:rPr lang="en-US" altLang="ja-JP" sz="2100" dirty="0"/>
              <a:t>.</a:t>
            </a:r>
          </a:p>
          <a:p>
            <a:r>
              <a:rPr lang="en-US" altLang="ja-JP" sz="2100" dirty="0"/>
              <a:t>and look at this book.</a:t>
            </a:r>
            <a:endParaRPr lang="ja-JP" altLang="en-US" sz="2100" dirty="0"/>
          </a:p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5395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r>
              <a:rPr lang="en-US" altLang="ja-JP" sz="2100" dirty="0"/>
              <a:t>This problem appeared on 3 pages.</a:t>
            </a:r>
            <a:endParaRPr lang="ja-JP" altLang="en-US" sz="2100" dirty="0"/>
          </a:p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912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This page was edited.</a:t>
            </a:r>
            <a:endParaRPr lang="ja-JP" altLang="en-US" sz="2100" dirty="0"/>
          </a:p>
          <a:p>
            <a:r>
              <a:rPr lang="en-US" altLang="ja-JP" sz="2100" dirty="0"/>
              <a:t>This is Chinese character.</a:t>
            </a:r>
          </a:p>
          <a:p>
            <a:r>
              <a:rPr lang="en-US" altLang="ja-JP" sz="2100" dirty="0"/>
              <a:t>Can you read this sentence?</a:t>
            </a:r>
            <a:endParaRPr lang="ja-JP" altLang="en-US" sz="2100" dirty="0"/>
          </a:p>
          <a:p>
            <a:r>
              <a:rPr lang="ja-JP" altLang="en-US" sz="2100" dirty="0"/>
              <a:t>「・・・」</a:t>
            </a:r>
          </a:p>
          <a:p>
            <a:r>
              <a:rPr lang="en-US" altLang="ja-JP" sz="2100" dirty="0"/>
              <a:t>What your name?</a:t>
            </a:r>
          </a:p>
          <a:p>
            <a:r>
              <a:rPr lang="ja-JP" altLang="en-US" sz="2100" dirty="0"/>
              <a:t>「・・・」</a:t>
            </a:r>
          </a:p>
          <a:p>
            <a:r>
              <a:rPr lang="ja-JP" altLang="en-US" sz="2100" dirty="0"/>
              <a:t>・・・</a:t>
            </a:r>
            <a:r>
              <a:rPr lang="en-US" altLang="ja-JP" sz="2100" dirty="0"/>
              <a:t>san. Please read me this sentence.</a:t>
            </a:r>
          </a:p>
          <a:p>
            <a:r>
              <a:rPr lang="en-US" altLang="ja-JP" sz="2100" dirty="0"/>
              <a:t>Thank you.</a:t>
            </a:r>
          </a:p>
          <a:p>
            <a:r>
              <a:rPr lang="en-US" altLang="ja-JP" sz="2100" dirty="0"/>
              <a:t>Please </a:t>
            </a:r>
            <a:r>
              <a:rPr lang="en-US" altLang="ja-JP" sz="2100" dirty="0" err="1"/>
              <a:t>remenber</a:t>
            </a:r>
            <a:r>
              <a:rPr lang="en-US" altLang="ja-JP" sz="2100" dirty="0"/>
              <a:t> 305 and 682.000.</a:t>
            </a:r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963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This is the May. 1998 issue of </a:t>
            </a:r>
            <a:r>
              <a:rPr lang="en-US" altLang="ja-JP" sz="2100" i="1" dirty="0"/>
              <a:t>Scientific American</a:t>
            </a:r>
            <a:r>
              <a:rPr lang="en-US" altLang="ja-JP" sz="2100" dirty="0"/>
              <a:t>.</a:t>
            </a:r>
          </a:p>
          <a:p>
            <a:r>
              <a:rPr lang="en-US" altLang="ja-JP" sz="2100" dirty="0"/>
              <a:t>This issue has an additional cover, which is attached to the magazine.</a:t>
            </a:r>
          </a:p>
          <a:p>
            <a:r>
              <a:rPr lang="en-US" altLang="ja-JP" sz="2100" dirty="0"/>
              <a:t>【CLICK】</a:t>
            </a:r>
            <a:endParaRPr lang="ja-JP" altLang="en-US" sz="2100" dirty="0"/>
          </a:p>
          <a:p>
            <a:r>
              <a:rPr lang="en-US" altLang="ja-JP" sz="2100" dirty="0"/>
              <a:t>CAN YOU SOLVE THIS ?</a:t>
            </a:r>
          </a:p>
          <a:p>
            <a:r>
              <a:rPr lang="en-US" altLang="ja-JP" sz="2100" dirty="0"/>
              <a:t>MATCH WITS AGAINST JAPANESE GEOMETRY</a:t>
            </a:r>
          </a:p>
          <a:p>
            <a:r>
              <a:rPr lang="ja-JP" altLang="en-US" sz="2100" dirty="0"/>
              <a:t>（日本の幾何学と知恵比べ）</a:t>
            </a:r>
          </a:p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3708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ja-JP" altLang="en-US" sz="2100" dirty="0"/>
          </a:p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14519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500" indent="-3094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95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773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851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928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8006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3085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8162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0DEEAB-5AE3-4871-86A5-A719848BE5D7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altLang="ja-JP" sz="2100" dirty="0"/>
              <a:t>【</a:t>
            </a:r>
            <a:r>
              <a:rPr lang="ja-JP" altLang="en-US" sz="2100" dirty="0"/>
              <a:t>予備的英文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pPr eaLnBrk="1" hangingPunct="1"/>
            <a:r>
              <a:rPr lang="en-US" altLang="ja-JP" sz="2100" dirty="0"/>
              <a:t>There are 30 balls.</a:t>
            </a:r>
          </a:p>
          <a:p>
            <a:pPr eaLnBrk="1" hangingPunct="1"/>
            <a:r>
              <a:rPr lang="en-US" altLang="ja-JP" sz="2100" dirty="0"/>
              <a:t>The center of each ball is the middle point of each edge in an icosahedron.</a:t>
            </a:r>
          </a:p>
          <a:p>
            <a:pPr eaLnBrk="1" hangingPunct="1"/>
            <a:r>
              <a:rPr lang="en-US" altLang="ja-JP" sz="2100" dirty="0"/>
              <a:t>Another </a:t>
            </a:r>
          </a:p>
          <a:p>
            <a:pPr eaLnBrk="1" hangingPunct="1"/>
            <a:r>
              <a:rPr lang="en-US" altLang="ja-JP" sz="2100" dirty="0"/>
              <a:t>The center of each ball is the middle point of each edge in a dodecahedron.</a:t>
            </a:r>
          </a:p>
          <a:p>
            <a:pPr eaLnBrk="1" hangingPunct="1"/>
            <a:r>
              <a:rPr lang="en-US" altLang="ja-JP" sz="2100" dirty="0"/>
              <a:t>Because icosahedron and dodecahedron are dual to each other.  </a:t>
            </a:r>
          </a:p>
          <a:p>
            <a:pPr eaLnBrk="1" hangingPunct="1"/>
            <a:endParaRPr lang="ja-JP" altLang="ja-JP" sz="2100" dirty="0"/>
          </a:p>
        </p:txBody>
      </p:sp>
    </p:spTree>
    <p:extLst>
      <p:ext uri="{BB962C8B-B14F-4D97-AF65-F5344CB8AC3E}">
        <p14:creationId xmlns:p14="http://schemas.microsoft.com/office/powerpoint/2010/main" val="140337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500" indent="-3094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95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773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851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928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8006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3085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8162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A64B76E-E4D7-4267-A209-8DABBFF5C7F2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ja-JP" sz="2100" dirty="0"/>
              <a:t>You find a regular decagon.</a:t>
            </a:r>
          </a:p>
          <a:p>
            <a:pPr eaLnBrk="1" hangingPunct="1"/>
            <a:r>
              <a:rPr lang="en-US" altLang="ja-JP" sz="2100" dirty="0"/>
              <a:t>And additional lines.</a:t>
            </a:r>
          </a:p>
          <a:p>
            <a:pPr eaLnBrk="1" hangingPunct="1"/>
            <a:r>
              <a:rPr lang="en-US" altLang="ja-JP" sz="2100" dirty="0"/>
              <a:t>You find a regular pentagon.</a:t>
            </a:r>
          </a:p>
          <a:p>
            <a:pPr eaLnBrk="1" hangingPunct="1"/>
            <a:r>
              <a:rPr lang="en-US" altLang="ja-JP" sz="2100" dirty="0"/>
              <a:t>Therefore, </a:t>
            </a:r>
          </a:p>
          <a:p>
            <a:pPr eaLnBrk="1" hangingPunct="1"/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</a:p>
          <a:p>
            <a:pPr eaLnBrk="1" hangingPunct="1"/>
            <a:endParaRPr lang="ja-JP" altLang="ja-JP" sz="2100" dirty="0"/>
          </a:p>
        </p:txBody>
      </p:sp>
    </p:spTree>
    <p:extLst>
      <p:ext uri="{BB962C8B-B14F-4D97-AF65-F5344CB8AC3E}">
        <p14:creationId xmlns:p14="http://schemas.microsoft.com/office/powerpoint/2010/main" val="3431784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313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5901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This is a big ball picture.</a:t>
            </a:r>
          </a:p>
          <a:p>
            <a:r>
              <a:rPr lang="en-US" altLang="ja-JP" sz="2100" dirty="0"/>
              <a:t>It’s the Planetarium of Nagoya City Science Museum.</a:t>
            </a:r>
          </a:p>
          <a:p>
            <a:r>
              <a:rPr lang="en-US" altLang="ja-JP" sz="2100" dirty="0"/>
              <a:t>The dome has a diameter of 35 m.</a:t>
            </a:r>
          </a:p>
          <a:p>
            <a:r>
              <a:rPr lang="en-US" altLang="ja-JP" sz="2100" dirty="0"/>
              <a:t>20/35 = 60 %</a:t>
            </a:r>
          </a:p>
          <a:p>
            <a:r>
              <a:rPr lang="en-US" altLang="ja-JP" sz="2100" dirty="0"/>
              <a:t>The Model’s diameter is 60% of this planetarium. </a:t>
            </a:r>
          </a:p>
          <a:p>
            <a:r>
              <a:rPr lang="en-US" altLang="ja-JP" sz="2100" dirty="0"/>
              <a:t>Look at the size of humans.</a:t>
            </a:r>
          </a:p>
          <a:p>
            <a:endParaRPr lang="en-US" altLang="ja-JP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9380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29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7998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r>
              <a:rPr lang="en-US" altLang="ja-JP" sz="2100" dirty="0"/>
              <a:t>Continue.</a:t>
            </a:r>
            <a:endParaRPr lang="ja-JP" altLang="en-US" sz="2100" dirty="0"/>
          </a:p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30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457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r>
              <a:rPr lang="en-US" altLang="ja-JP" sz="2100" dirty="0"/>
              <a:t>In the Edo period.</a:t>
            </a:r>
          </a:p>
          <a:p>
            <a:endParaRPr lang="en-US" altLang="ja-JP" sz="2100" dirty="0"/>
          </a:p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</a:p>
          <a:p>
            <a:r>
              <a:rPr lang="en-US" altLang="ja-JP" sz="2100" dirty="0"/>
              <a:t>  Numerator</a:t>
            </a:r>
          </a:p>
          <a:p>
            <a:r>
              <a:rPr lang="en-US" altLang="ja-JP" sz="2100" dirty="0"/>
              <a:t>--------------- </a:t>
            </a:r>
          </a:p>
          <a:p>
            <a:r>
              <a:rPr lang="en-US" altLang="ja-JP" sz="2100" dirty="0"/>
              <a:t> Denominator</a:t>
            </a:r>
          </a:p>
          <a:p>
            <a:endParaRPr lang="ja-JP" altLang="en-US" sz="2100" dirty="0"/>
          </a:p>
          <a:p>
            <a:r>
              <a:rPr lang="en-US" altLang="ja-JP" sz="2100" dirty="0"/>
              <a:t>And calculate. </a:t>
            </a:r>
          </a:p>
          <a:p>
            <a:r>
              <a:rPr lang="en-US" altLang="ja-JP" sz="2100" dirty="0"/>
              <a:t>We get this approximation.</a:t>
            </a:r>
          </a:p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31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9624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95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882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911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650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r>
              <a:rPr lang="en-US" altLang="ja-JP" sz="2100" dirty="0"/>
              <a:t>Since this talk is not a main subject, the answer is.</a:t>
            </a:r>
            <a:endParaRPr lang="ja-JP" altLang="en-US" sz="2100" dirty="0"/>
          </a:p>
          <a:p>
            <a:r>
              <a:rPr lang="en-US" altLang="ja-JP" sz="2100" dirty="0"/>
              <a:t>【CLICK】</a:t>
            </a:r>
            <a:endParaRPr lang="ja-JP" altLang="en-US" sz="2100" dirty="0"/>
          </a:p>
          <a:p>
            <a:endParaRPr lang="ja-JP" altLang="en-US" sz="2100" dirty="0"/>
          </a:p>
          <a:p>
            <a:endParaRPr lang="ja-JP" altLang="en-US" sz="2100" dirty="0"/>
          </a:p>
          <a:p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3884"/>
              </p:ext>
            </p:extLst>
          </p:nvPr>
        </p:nvGraphicFramePr>
        <p:xfrm>
          <a:off x="5534877" y="2635616"/>
          <a:ext cx="281094" cy="4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400" imgH="431640" progId="Equation.DSMT4">
                  <p:embed/>
                </p:oleObj>
              </mc:Choice>
              <mc:Fallback>
                <p:oleObj name="Equation" r:id="rId3" imgW="266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4877" y="2635616"/>
                        <a:ext cx="281094" cy="4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85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</a:p>
          <a:p>
            <a:r>
              <a:rPr lang="en-US" altLang="ja-JP" sz="2100" dirty="0"/>
              <a:t>Let me introduce my WEB site.</a:t>
            </a:r>
          </a:p>
          <a:p>
            <a:r>
              <a:rPr lang="en-US" altLang="ja-JP" sz="2100" dirty="0"/>
              <a:t>Here is, .</a:t>
            </a:r>
          </a:p>
          <a:p>
            <a:r>
              <a:rPr lang="en-US" altLang="ja-JP" sz="2100" dirty="0"/>
              <a:t>【horibe</a:t>
            </a:r>
            <a:r>
              <a:rPr lang="ja-JP" altLang="en-US" sz="2100" dirty="0"/>
              <a:t>．</a:t>
            </a:r>
            <a:r>
              <a:rPr lang="en-US" altLang="ja-JP" sz="2100" dirty="0"/>
              <a:t>jp </a:t>
            </a:r>
            <a:r>
              <a:rPr lang="ja-JP" altLang="en-US" sz="2100" dirty="0"/>
              <a:t>に移動し説明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endParaRPr lang="ja-JP" altLang="en-US" sz="2100" dirty="0"/>
          </a:p>
          <a:p>
            <a:endParaRPr lang="ja-JP" altLang="en-US" sz="2100" dirty="0"/>
          </a:p>
          <a:p>
            <a:endParaRPr lang="ja-JP" altLang="en-US" sz="2100" dirty="0"/>
          </a:p>
          <a:p>
            <a:endParaRPr lang="ja-JP" altLang="en-US" sz="2100" dirty="0"/>
          </a:p>
          <a:p>
            <a:endParaRPr lang="ja-JP" altLang="en-US" sz="2100" dirty="0"/>
          </a:p>
          <a:p>
            <a:endParaRPr lang="ja-JP" altLang="en-US" sz="2100" dirty="0"/>
          </a:p>
          <a:p>
            <a:r>
              <a:rPr lang="en-US" altLang="ja-JP" sz="2100" dirty="0"/>
              <a:t>【</a:t>
            </a:r>
            <a:r>
              <a:rPr lang="ja-JP" altLang="en-US" sz="2100" dirty="0"/>
              <a:t>戻る</a:t>
            </a:r>
            <a:r>
              <a:rPr lang="en-US" altLang="ja-JP" sz="2100" dirty="0"/>
              <a:t>】</a:t>
            </a:r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803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This is a wooden tablet.</a:t>
            </a:r>
          </a:p>
          <a:p>
            <a:r>
              <a:rPr lang="en-US" altLang="ja-JP" sz="2100" dirty="0"/>
              <a:t>It is very beautiful, because it is a replica.</a:t>
            </a:r>
          </a:p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 </a:t>
            </a:r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824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It is in the same shrine.</a:t>
            </a:r>
          </a:p>
          <a:p>
            <a:r>
              <a:rPr lang="en-US" altLang="ja-JP" sz="2100" dirty="0"/>
              <a:t>It is larger, and more beautiful.</a:t>
            </a:r>
          </a:p>
          <a:p>
            <a:endParaRPr lang="en-US" altLang="ja-JP" sz="2100" dirty="0"/>
          </a:p>
          <a:p>
            <a:r>
              <a:rPr lang="en-US" altLang="ja-JP" sz="2100" dirty="0"/>
              <a:t>  </a:t>
            </a:r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992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19900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100" dirty="0"/>
              <a:t>The scenes that 3 people are looking at </a:t>
            </a:r>
            <a:r>
              <a:rPr lang="en-US" altLang="ja-JP" sz="2100" i="1" dirty="0"/>
              <a:t>sangaku</a:t>
            </a:r>
            <a:r>
              <a:rPr lang="ja-JP" altLang="en-US" sz="2100" dirty="0"/>
              <a:t> </a:t>
            </a:r>
            <a:r>
              <a:rPr lang="en-US" altLang="ja-JP" sz="2100" dirty="0"/>
              <a:t>in front of Atsuta Shrine.</a:t>
            </a:r>
          </a:p>
          <a:p>
            <a:r>
              <a:rPr lang="en-US" altLang="ja-JP" sz="2100" dirty="0"/>
              <a:t>【</a:t>
            </a:r>
            <a:r>
              <a:rPr lang="ja-JP" altLang="en-US" sz="2100" dirty="0"/>
              <a:t>ママ</a:t>
            </a:r>
            <a:r>
              <a:rPr lang="en-US" altLang="ja-JP" sz="2100" dirty="0"/>
              <a:t>】</a:t>
            </a:r>
            <a:endParaRPr lang="ja-JP" altLang="en-US" sz="2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A5E22-5C83-418E-9E9E-64CDCB21A580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02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97D3-8FC1-4B0C-87CF-267ED35F18F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286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27C3B-FDC0-4DC6-BF0F-9A12D40FB9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943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6850-1362-453D-B2E1-8C4BE2F9BA1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924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7772400" cy="8572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38200" y="1428750"/>
            <a:ext cx="3810000" cy="1485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800600" y="1428750"/>
            <a:ext cx="3810000" cy="1485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838200" y="3028950"/>
            <a:ext cx="3810000" cy="1485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00600" y="3028950"/>
            <a:ext cx="3810000" cy="1485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8F18-7BC6-46DF-B9F7-D339C0719C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144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597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ED62D-5EB9-4935-B340-D0F31183B49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242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6B516-7E56-468D-B6BF-82A33AE3739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942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B4856-8CD8-4D55-AE79-59DA73437B7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83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7AB95-F5F0-4455-BCA5-1EFD501D0D1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37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3A4F9-2916-47E3-B17A-9EAEA380B78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996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8004-BB58-4B57-A1CC-7CF6640EB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079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B9D73-81DF-477F-920C-4DA2BD9591E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28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D48855-624A-42A5-BD6C-FF3B079B30E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93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7.bin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37.jpeg"/><Relationship Id="rId7" Type="http://schemas.openxmlformats.org/officeDocument/2006/relationships/image" Target="../media/image39.wmf"/><Relationship Id="rId12" Type="http://schemas.openxmlformats.org/officeDocument/2006/relationships/image" Target="../media/image4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8.wmf"/><Relationship Id="rId10" Type="http://schemas.openxmlformats.org/officeDocument/2006/relationships/image" Target="../media/image4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0.wmf"/><Relationship Id="rId1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microsoft.com/office/2007/relationships/hdphoto" Target="../media/hdphoto2.wdp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224409" y="175189"/>
            <a:ext cx="1804445" cy="3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ja-JP" altLang="en-US" sz="1800" dirty="0">
                <a:solidFill>
                  <a:schemeClr val="tx1"/>
                </a:solidFill>
                <a:latin typeface="+mn-ea"/>
              </a:rPr>
              <a:t>２０２５／６／５</a:t>
            </a:r>
            <a:endParaRPr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29446" y="175190"/>
            <a:ext cx="4993567" cy="87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zh-CN" altLang="en-US" sz="1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愛知県立</a:t>
            </a:r>
          </a:p>
          <a:p>
            <a:pPr algn="l" eaLnBrk="1" hangingPunct="1"/>
            <a:r>
              <a:rPr lang="zh-CN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明和高等学校附属中学校</a:t>
            </a:r>
            <a:endParaRPr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97D3-8FC1-4B0C-87CF-267ED35F18FC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633458B6-BA20-46CD-9344-D48FD3562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826" y="1893889"/>
            <a:ext cx="7454348" cy="1136073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5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江戸期の数学の紹介</a:t>
            </a:r>
            <a:endParaRPr lang="en-US" altLang="ja-JP" sz="5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/>
            <a:endParaRPr lang="ja-JP" altLang="en-US" sz="5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/>
            <a:r>
              <a:rPr lang="ja-JP" altLang="en-US" sz="5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sz="5400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2FA8CFEE-6C99-48E1-BE96-93782CF1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7758" y="4378773"/>
            <a:ext cx="4768483" cy="508676"/>
          </a:xfrm>
        </p:spPr>
        <p:txBody>
          <a:bodyPr/>
          <a:lstStyle/>
          <a:p>
            <a:pPr>
              <a:defRPr/>
            </a:pPr>
            <a:r>
              <a:rPr lang="ja-JP" altLang="en-US" sz="2000" dirty="0"/>
              <a:t>ＭＣＪＩ・ＭＣＪＩ♪　数学への誘い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46495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639" y="83177"/>
            <a:ext cx="6844352" cy="506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1467" y="4419601"/>
            <a:ext cx="2743199" cy="495300"/>
          </a:xfrm>
        </p:spPr>
        <p:txBody>
          <a:bodyPr/>
          <a:lstStyle/>
          <a:p>
            <a:r>
              <a:rPr lang="it-IT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3539" y="4480206"/>
            <a:ext cx="43877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/>
              <a:t>大きくて厚いので，とても重いモノでした。</a:t>
            </a:r>
            <a:endParaRPr kumimoji="1" lang="ja-JP" altLang="en-US" sz="1800" dirty="0"/>
          </a:p>
        </p:txBody>
      </p:sp>
      <p:sp>
        <p:nvSpPr>
          <p:cNvPr id="4" name="正方形/長方形 3"/>
          <p:cNvSpPr/>
          <p:nvPr/>
        </p:nvSpPr>
        <p:spPr>
          <a:xfrm>
            <a:off x="-54591" y="-27296"/>
            <a:ext cx="919859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算額</a:t>
            </a:r>
            <a:r>
              <a:rPr lang="it-IT" altLang="ja-JP" dirty="0">
                <a:solidFill>
                  <a:srgbClr val="FF0000"/>
                </a:solidFill>
              </a:rPr>
              <a:t>(</a:t>
            </a:r>
            <a:r>
              <a:rPr lang="ja-JP" altLang="en-US" dirty="0">
                <a:solidFill>
                  <a:srgbClr val="FF0000"/>
                </a:solidFill>
              </a:rPr>
              <a:t>複製</a:t>
            </a:r>
            <a:r>
              <a:rPr lang="it-IT" altLang="ja-JP" dirty="0">
                <a:solidFill>
                  <a:srgbClr val="FF0000"/>
                </a:solidFill>
              </a:rPr>
              <a:t>)</a:t>
            </a:r>
            <a:r>
              <a:rPr lang="it-IT" altLang="ja-JP" dirty="0"/>
              <a:t> </a:t>
            </a:r>
            <a:r>
              <a:rPr lang="ja-JP" altLang="en-US" dirty="0"/>
              <a:t>熱田神宮宝物館会議室にて</a:t>
            </a:r>
            <a:r>
              <a:rPr lang="en-US" altLang="ja-JP" dirty="0"/>
              <a:t>     2014-5-11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14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7" y="0"/>
            <a:ext cx="7669888" cy="4590996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3734" y="4012840"/>
            <a:ext cx="2943734" cy="66629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+mn-ea"/>
                <a:ea typeface="+mn-ea"/>
              </a:rPr>
              <a:t>熱田神宮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35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8636000" cy="461264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2425" y="3939988"/>
            <a:ext cx="8590207" cy="87827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</a:rPr>
              <a:t>算額</a:t>
            </a:r>
            <a:r>
              <a:rPr lang="pt-BR" altLang="ja-JP" sz="3200" dirty="0"/>
              <a:t> </a:t>
            </a:r>
            <a:r>
              <a:rPr lang="ja-JP" altLang="en-US" sz="3200" dirty="0"/>
              <a:t>幅</a:t>
            </a:r>
            <a:r>
              <a:rPr lang="ja-JP" altLang="en-US" sz="3200" dirty="0">
                <a:latin typeface="+mn-ea"/>
                <a:ea typeface="+mn-ea"/>
              </a:rPr>
              <a:t>３３０</a:t>
            </a:r>
            <a:r>
              <a:rPr lang="pt-BR" altLang="ja-JP" sz="3200" dirty="0">
                <a:latin typeface="+mn-ea"/>
                <a:ea typeface="+mn-ea"/>
              </a:rPr>
              <a:t>cm</a:t>
            </a:r>
            <a:r>
              <a:rPr lang="pt-BR" altLang="ja-JP" sz="3200" dirty="0"/>
              <a:t>-</a:t>
            </a:r>
            <a:r>
              <a:rPr lang="ja-JP" altLang="en-US" sz="3200" dirty="0"/>
              <a:t>高さ１３２</a:t>
            </a:r>
            <a:r>
              <a:rPr lang="pt-BR" altLang="ja-JP" sz="3200" dirty="0"/>
              <a:t>cm</a:t>
            </a:r>
            <a:r>
              <a:rPr lang="ja-JP" altLang="en-US" sz="3200" dirty="0"/>
              <a:t>　１８３０年</a:t>
            </a:r>
            <a:r>
              <a:rPr lang="pt-BR" altLang="ja-JP" sz="3200" dirty="0"/>
              <a:t>  (</a:t>
            </a:r>
            <a:r>
              <a:rPr lang="ja-JP" altLang="en-US" sz="3200" dirty="0"/>
              <a:t>実物の算額</a:t>
            </a:r>
            <a:r>
              <a:rPr lang="pt-BR" altLang="ja-JP" sz="3200" dirty="0"/>
              <a:t>)</a:t>
            </a:r>
            <a:br>
              <a:rPr lang="pt-BR" altLang="ja-JP" sz="3200" dirty="0"/>
            </a:br>
            <a:r>
              <a:rPr lang="ja-JP" altLang="en-US" sz="3200" dirty="0"/>
              <a:t>千葉県にある　岩井不動寺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26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E:\HP_BOX\ballstructure\Japanese_Math\PHOTOBOX\ChibaIwaifudou.jpg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"/>
            <a:ext cx="681705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17645" y="4225201"/>
            <a:ext cx="718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千葉県にある岩井不動寺</a:t>
            </a:r>
            <a:endParaRPr kumimoji="1" lang="ja-JP" altLang="en-US" sz="3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005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25948" y="4076798"/>
            <a:ext cx="3235323" cy="770265"/>
          </a:xfrm>
        </p:spPr>
        <p:txBody>
          <a:bodyPr>
            <a:noAutofit/>
          </a:bodyPr>
          <a:lstStyle/>
          <a:p>
            <a:r>
              <a:rPr lang="ja-JP" altLang="en-US" sz="1800" dirty="0"/>
              <a:t>幅</a:t>
            </a:r>
            <a:r>
              <a:rPr lang="en-US" altLang="ja-JP" sz="1800" dirty="0"/>
              <a:t>119cm-</a:t>
            </a:r>
            <a:r>
              <a:rPr lang="ja-JP" altLang="en-US" sz="1800" dirty="0"/>
              <a:t>高さ</a:t>
            </a:r>
            <a:r>
              <a:rPr lang="en-US" altLang="ja-JP" sz="1800" dirty="0"/>
              <a:t>37cm</a:t>
            </a:r>
            <a:r>
              <a:rPr lang="ja-JP" altLang="en-US" sz="1800" dirty="0"/>
              <a:t>　</a:t>
            </a:r>
            <a:r>
              <a:rPr lang="en-US" altLang="ja-JP" sz="1800" dirty="0"/>
              <a:t>1877</a:t>
            </a:r>
            <a:r>
              <a:rPr lang="ja-JP" altLang="en-US" sz="1800" dirty="0"/>
              <a:t>　　</a:t>
            </a:r>
            <a:br>
              <a:rPr lang="ja-JP" altLang="en-US" sz="1800" dirty="0"/>
            </a:br>
            <a:r>
              <a:rPr lang="ja-JP" altLang="en-US" sz="1800" dirty="0"/>
              <a:t>福井県の石部神社にて</a:t>
            </a:r>
            <a:endParaRPr kumimoji="1" lang="ja-JP" altLang="en-US" sz="1800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46047"/>
            <a:ext cx="9144001" cy="529707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43484" y="4056484"/>
            <a:ext cx="5513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生徒は，武士階級だけでなく，子供や女性，そして商店主など多岐であった。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47767" y="3759544"/>
            <a:ext cx="91917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</a:rPr>
              <a:t>数学を教える私塾（和算塾）の春の花見の様子</a:t>
            </a:r>
            <a:endParaRPr kumimoji="1" lang="ja-JP" altLang="en-US" sz="20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180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1" y="-95534"/>
            <a:ext cx="8096250" cy="6076950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947916" y="61342"/>
            <a:ext cx="329593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数学塾の様子</a:t>
            </a:r>
            <a:r>
              <a:rPr lang="en-US" altLang="ja-JP" sz="2800" dirty="0"/>
              <a:t> </a:t>
            </a:r>
            <a:endParaRPr kumimoji="1" lang="ja-JP" altLang="en-US" sz="28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68853" y="915486"/>
            <a:ext cx="3923731" cy="504424"/>
          </a:xfrm>
          <a:prstGeom prst="wedgeRoundRectCallout">
            <a:avLst>
              <a:gd name="adj1" fmla="val 76197"/>
              <a:gd name="adj2" fmla="val 408949"/>
              <a:gd name="adj3" fmla="val 16667"/>
            </a:avLst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方程式の解法を学んでいる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68853" y="2881811"/>
            <a:ext cx="2681171" cy="530522"/>
          </a:xfrm>
          <a:prstGeom prst="wedgeRoundRectCallout">
            <a:avLst>
              <a:gd name="adj1" fmla="val 71884"/>
              <a:gd name="adj2" fmla="val 256329"/>
              <a:gd name="adj3" fmla="val 16667"/>
            </a:avLst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算数を学んでいる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5910524" y="4496324"/>
            <a:ext cx="3233476" cy="647176"/>
          </a:xfrm>
          <a:prstGeom prst="wedgeRoundRectCallout">
            <a:avLst>
              <a:gd name="adj1" fmla="val -79079"/>
              <a:gd name="adj2" fmla="val -27198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そろばん</a:t>
            </a:r>
            <a:r>
              <a:rPr lang="ja-JP" altLang="en-US" dirty="0">
                <a:solidFill>
                  <a:schemeClr val="tx1"/>
                </a:solidFill>
              </a:rPr>
              <a:t>を学んでいる</a:t>
            </a:r>
          </a:p>
        </p:txBody>
      </p:sp>
    </p:spTree>
    <p:extLst>
      <p:ext uri="{BB962C8B-B14F-4D97-AF65-F5344CB8AC3E}">
        <p14:creationId xmlns:p14="http://schemas.microsoft.com/office/powerpoint/2010/main" val="22370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59" y="416798"/>
            <a:ext cx="4083013" cy="4083013"/>
          </a:xfrm>
          <a:prstGeom prst="rect">
            <a:avLst/>
          </a:prstGeom>
        </p:spPr>
      </p:pic>
      <p:sp>
        <p:nvSpPr>
          <p:cNvPr id="6148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416435" y="525496"/>
            <a:ext cx="2045008" cy="403093"/>
          </a:xfrm>
          <a:noFill/>
        </p:spPr>
        <p:txBody>
          <a:bodyPr lIns="92075" tIns="46038" rIns="92075" bIns="46038" anchor="ctr">
            <a:normAutofit fontScale="47500" lnSpcReduction="2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ja-JP" altLang="en-US" sz="3600" dirty="0"/>
              <a:t>に掲載された問題９</a:t>
            </a:r>
            <a:r>
              <a:rPr lang="en-US" altLang="ja-JP" sz="3600" dirty="0"/>
              <a:t> </a:t>
            </a:r>
            <a:endParaRPr lang="ja-JP" altLang="en-US" sz="3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7744" y="3477746"/>
            <a:ext cx="4233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　小球はそれぞれ他の４つ</a:t>
            </a:r>
          </a:p>
          <a:p>
            <a:r>
              <a:rPr kumimoji="1" lang="ja-JP" altLang="en-US" dirty="0">
                <a:latin typeface="+mn-ea"/>
                <a:ea typeface="+mn-ea"/>
              </a:rPr>
              <a:t>の小球と接していて，かつすべての小球は大球と接している。</a:t>
            </a:r>
            <a:r>
              <a:rPr kumimoji="1" lang="en-US" altLang="ja-JP" dirty="0">
                <a:latin typeface="+mn-ea"/>
                <a:ea typeface="+mn-ea"/>
              </a:rPr>
              <a:t> 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7744" y="1044900"/>
            <a:ext cx="4162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lt"/>
              </a:rPr>
              <a:t>　２つの球の</a:t>
            </a:r>
            <a:r>
              <a:rPr lang="ja-JP" altLang="en-US" dirty="0">
                <a:solidFill>
                  <a:srgbClr val="FF0000"/>
                </a:solidFill>
                <a:latin typeface="+mn-lt"/>
              </a:rPr>
              <a:t>半径の比</a:t>
            </a:r>
            <a:r>
              <a:rPr lang="ja-JP" altLang="en-US" dirty="0">
                <a:latin typeface="+mn-lt"/>
              </a:rPr>
              <a:t>を求める問題です。</a:t>
            </a:r>
          </a:p>
          <a:p>
            <a:r>
              <a:rPr lang="ja-JP" altLang="en-US" dirty="0">
                <a:latin typeface="+mn-lt"/>
              </a:rPr>
              <a:t>　外側の３０個の小球の半径と，その小球に包まれるように内側に入っている大球の</a:t>
            </a:r>
            <a:r>
              <a:rPr lang="ja-JP" altLang="en-US" dirty="0">
                <a:solidFill>
                  <a:srgbClr val="FF0000"/>
                </a:solidFill>
                <a:latin typeface="+mn-lt"/>
              </a:rPr>
              <a:t>半径の比</a:t>
            </a:r>
            <a:r>
              <a:rPr lang="ja-JP" altLang="en-US" dirty="0">
                <a:latin typeface="+mn-lt"/>
              </a:rPr>
              <a:t>をもとめよ。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8C70A9-97DF-4C51-9C09-C2475E38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DCC0114-2DF4-4BBD-A864-6BF92979D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8" y="304960"/>
            <a:ext cx="2173357" cy="695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29" y="499877"/>
            <a:ext cx="3171457" cy="41437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29" y="499877"/>
            <a:ext cx="1418470" cy="414374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61134" y="576901"/>
            <a:ext cx="338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dirty="0"/>
              <a:t>30</a:t>
            </a:r>
            <a:r>
              <a:rPr lang="ja-JP" altLang="en-US" dirty="0"/>
              <a:t>球の問題」と出会う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2FA8DCA-C287-45BB-A722-F21125115A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5" y="1603505"/>
            <a:ext cx="2807367" cy="28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-0.1755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H:\発表用\2014_Taiwan\30ballsL_A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27" y="-71887"/>
            <a:ext cx="4659929" cy="46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6CFC9F6-663A-46E9-8A0B-7CA26C5B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8634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718820" y="568062"/>
            <a:ext cx="2748001" cy="69206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ja-JP" altLang="en-US" sz="4800" dirty="0">
                <a:solidFill>
                  <a:srgbClr val="FF0000"/>
                </a:solidFill>
                <a:latin typeface="+mj-ea"/>
              </a:rPr>
              <a:t>算法助術</a:t>
            </a:r>
            <a:r>
              <a:rPr lang="en-US" altLang="ja-JP" sz="4800" dirty="0">
                <a:solidFill>
                  <a:srgbClr val="FF0000"/>
                </a:solidFill>
                <a:latin typeface="+mj-ea"/>
              </a:rPr>
              <a:t> </a:t>
            </a:r>
            <a:endParaRPr lang="ja-JP" altLang="en-US" sz="3600" dirty="0">
              <a:latin typeface="+mj-ea"/>
            </a:endParaRPr>
          </a:p>
        </p:txBody>
      </p:sp>
      <p:sp>
        <p:nvSpPr>
          <p:cNvPr id="3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695" y="2189216"/>
            <a:ext cx="4282842" cy="224933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ja-JP" altLang="en-US" sz="3200" dirty="0">
                <a:latin typeface="+mn-ea"/>
              </a:rPr>
              <a:t>算法助術は，約１００個の数学公式を掲載した江戸時代の数学公式集です。</a:t>
            </a:r>
          </a:p>
        </p:txBody>
      </p:sp>
      <p:pic>
        <p:nvPicPr>
          <p:cNvPr id="3077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7" y="111232"/>
            <a:ext cx="3760611" cy="41559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456090" y="4286399"/>
            <a:ext cx="42894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２００５年（朝日新聞による）再版</a:t>
            </a:r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29387" y="1506994"/>
            <a:ext cx="4321368" cy="52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3600" dirty="0">
                <a:latin typeface="+mn-ea"/>
                <a:ea typeface="+mn-ea"/>
              </a:rPr>
              <a:t>１８４１年</a:t>
            </a:r>
            <a:r>
              <a:rPr lang="en-US" altLang="ja-JP" sz="3600" dirty="0">
                <a:latin typeface="+mn-ea"/>
                <a:ea typeface="+mn-ea"/>
              </a:rPr>
              <a:t>    </a:t>
            </a:r>
            <a:r>
              <a:rPr lang="ja-JP" altLang="en-US" sz="3600" dirty="0">
                <a:latin typeface="+mn-ea"/>
                <a:ea typeface="+mn-ea"/>
              </a:rPr>
              <a:t>長谷川　弘　著</a:t>
            </a:r>
            <a:r>
              <a:rPr lang="en-US" altLang="ja-JP" sz="3600" dirty="0">
                <a:latin typeface="+mn-ea"/>
                <a:ea typeface="+mn-ea"/>
              </a:rPr>
              <a:t>  </a:t>
            </a:r>
            <a:endParaRPr lang="ja-JP" altLang="en-US" sz="36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E1701D-BEAD-4B0D-B41E-8A2F07F9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458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5153" y="1859403"/>
            <a:ext cx="4290409" cy="1603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日本の幾何学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　　　　と　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　　　　　　　知恵くらべ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35" y="589240"/>
            <a:ext cx="3171457" cy="414374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88641" y="3778117"/>
            <a:ext cx="378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+mn-lt"/>
              </a:rPr>
              <a:t>サイエンス（英語版）</a:t>
            </a:r>
            <a:endParaRPr lang="en-US" altLang="ja-JP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  <a:latin typeface="+mn-lt"/>
              </a:rPr>
              <a:t>１９９８年　５月</a:t>
            </a:r>
            <a:endParaRPr lang="en-US" altLang="ja-JP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37" y="589240"/>
            <a:ext cx="1418470" cy="414374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57358" y="358407"/>
            <a:ext cx="398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私が「</a:t>
            </a:r>
            <a:r>
              <a:rPr lang="en-US" altLang="ja-JP" dirty="0"/>
              <a:t>30</a:t>
            </a:r>
            <a:r>
              <a:rPr lang="ja-JP" altLang="en-US" dirty="0"/>
              <a:t>球の問題」を知った</a:t>
            </a:r>
          </a:p>
          <a:p>
            <a:r>
              <a:rPr kumimoji="1" lang="ja-JP" altLang="en-US" dirty="0"/>
              <a:t>きっかけから・・・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44554" y="1275010"/>
            <a:ext cx="337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この問題解けますか？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98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4000" decel="4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6636" y="1281738"/>
            <a:ext cx="2638231" cy="3406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+mn-ea"/>
              </a:rPr>
              <a:t>　３０球の問題は，この本の巻末の応用問題の例題として掲載されている。</a:t>
            </a:r>
            <a:r>
              <a:rPr lang="en-US" altLang="ja-JP" sz="3200" dirty="0">
                <a:latin typeface="+mn-ea"/>
              </a:rPr>
              <a:t> </a:t>
            </a:r>
            <a:endParaRPr kumimoji="1" lang="ja-JP" altLang="en-US" sz="3200" dirty="0">
              <a:latin typeface="+mn-ea"/>
            </a:endParaRPr>
          </a:p>
        </p:txBody>
      </p:sp>
      <p:pic>
        <p:nvPicPr>
          <p:cNvPr id="4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66" y="479870"/>
            <a:ext cx="6119118" cy="45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3200400" y="713647"/>
            <a:ext cx="1468192" cy="4148128"/>
          </a:xfrm>
          <a:prstGeom prst="round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41337C-87D7-49AC-8D15-CD2911E9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68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34" y="101420"/>
            <a:ext cx="6091399" cy="47413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7356" y="1497497"/>
            <a:ext cx="2230059" cy="2062062"/>
          </a:xfr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kumimoji="1"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球の問題</a:t>
            </a:r>
            <a:br>
              <a:rPr kumimoji="1" lang="ja-JP" altLang="en-US" sz="2800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kumimoji="1"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算法助術</a:t>
            </a:r>
            <a:br>
              <a:rPr kumimoji="1" lang="ja-JP" altLang="en-US" sz="2800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kumimoji="1"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の</a:t>
            </a:r>
            <a:br>
              <a:rPr kumimoji="1" lang="ja-JP" altLang="en-US" sz="2800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kumimoji="1"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再編集図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7486741" y="1382031"/>
            <a:ext cx="968240" cy="3384261"/>
          </a:xfrm>
          <a:prstGeom prst="roundRect">
            <a:avLst>
              <a:gd name="adj" fmla="val 10257"/>
            </a:avLst>
          </a:prstGeom>
          <a:noFill/>
          <a:ln w="44450" cmpd="sng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144373" y="1497497"/>
            <a:ext cx="342368" cy="3268796"/>
          </a:xfrm>
          <a:prstGeom prst="roundRect">
            <a:avLst>
              <a:gd name="adj" fmla="val 0"/>
            </a:avLst>
          </a:prstGeom>
          <a:noFill/>
          <a:ln w="44450" cmpd="sng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78696" y="159026"/>
            <a:ext cx="3665677" cy="4607752"/>
          </a:xfrm>
          <a:prstGeom prst="roundRect">
            <a:avLst>
              <a:gd name="adj" fmla="val 3918"/>
            </a:avLst>
          </a:prstGeom>
          <a:noFill/>
          <a:ln w="44450" cmpd="sng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B4745B60-5D46-4B04-885D-1792ACE4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4" y="89728"/>
            <a:ext cx="3522371" cy="4677536"/>
          </a:xfr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9EA50F0-91B4-4AE8-9D12-B7D77C4C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964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48" y="368018"/>
            <a:ext cx="3072241" cy="29531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35558" y="501357"/>
            <a:ext cx="4777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問：　小球の直径を</a:t>
            </a:r>
          </a:p>
          <a:p>
            <a:r>
              <a:rPr lang="ja-JP" altLang="en-US" sz="4000" dirty="0"/>
              <a:t>３０５寸とするならば，</a:t>
            </a:r>
          </a:p>
          <a:p>
            <a:r>
              <a:rPr lang="ja-JP" altLang="en-US" sz="4000" dirty="0"/>
              <a:t>大球の直径は</a:t>
            </a:r>
          </a:p>
          <a:p>
            <a:r>
              <a:rPr lang="ja-JP" altLang="en-US" sz="4000" dirty="0"/>
              <a:t>いくらになるか。</a:t>
            </a:r>
            <a:endParaRPr lang="en-US" altLang="ja-JP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5558" y="3479365"/>
            <a:ext cx="8446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+mn-ea"/>
                <a:ea typeface="+mn-ea"/>
              </a:rPr>
              <a:t>答：　大球の直径は</a:t>
            </a:r>
            <a:r>
              <a:rPr lang="en-US" altLang="ja-JP" sz="4000" dirty="0">
                <a:latin typeface="+mn-ea"/>
                <a:ea typeface="+mn-ea"/>
              </a:rPr>
              <a:t>682.000</a:t>
            </a:r>
            <a:r>
              <a:rPr lang="ja-JP" altLang="en-US" sz="4000" dirty="0">
                <a:latin typeface="+mn-ea"/>
                <a:ea typeface="+mn-ea"/>
              </a:rPr>
              <a:t>寸である。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64C40C3-7F0F-4228-A3A4-2EEDC2C7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841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300ball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965"/>
            <a:ext cx="9144000" cy="659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1" y="213122"/>
            <a:ext cx="2474594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chemeClr val="bg1"/>
                </a:solidFill>
              </a:rPr>
              <a:t>模型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flipV="1">
            <a:off x="1910377" y="1764955"/>
            <a:ext cx="5096656" cy="19520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2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8" y="14309"/>
                </a:moveTo>
                <a:cubicBezTo>
                  <a:pt x="1372" y="13191"/>
                  <a:pt x="1148" y="12000"/>
                  <a:pt x="1148" y="10800"/>
                </a:cubicBezTo>
                <a:cubicBezTo>
                  <a:pt x="1148" y="5469"/>
                  <a:pt x="5469" y="1148"/>
                  <a:pt x="10800" y="1148"/>
                </a:cubicBezTo>
                <a:cubicBezTo>
                  <a:pt x="16130" y="1148"/>
                  <a:pt x="20452" y="5469"/>
                  <a:pt x="20452" y="10800"/>
                </a:cubicBezTo>
                <a:cubicBezTo>
                  <a:pt x="20452" y="12000"/>
                  <a:pt x="20227" y="13191"/>
                  <a:pt x="19791" y="14309"/>
                </a:cubicBezTo>
                <a:lnTo>
                  <a:pt x="20860" y="14727"/>
                </a:lnTo>
                <a:cubicBezTo>
                  <a:pt x="21349" y="13475"/>
                  <a:pt x="21600" y="12143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143"/>
                  <a:pt x="250" y="13475"/>
                  <a:pt x="739" y="14727"/>
                </a:cubicBezTo>
                <a:lnTo>
                  <a:pt x="1808" y="14309"/>
                </a:lnTo>
                <a:close/>
              </a:path>
            </a:pathLst>
          </a:cu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30973" y="4085570"/>
            <a:ext cx="728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</a:rPr>
              <a:t>赤道面で切断した断面を考える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FB711C-3D50-4614-9B91-D0629234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1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45031" y="297492"/>
            <a:ext cx="2310155" cy="800520"/>
          </a:xfrm>
        </p:spPr>
        <p:txBody>
          <a:bodyPr/>
          <a:lstStyle/>
          <a:p>
            <a:pPr algn="ctr" eaLnBrk="1" hangingPunct="1"/>
            <a:r>
              <a:rPr lang="ja-JP" altLang="en-US" dirty="0"/>
              <a:t>断面図</a:t>
            </a:r>
          </a:p>
        </p:txBody>
      </p:sp>
      <p:pic>
        <p:nvPicPr>
          <p:cNvPr id="8197" name="Picture 9" descr="danme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20" y="-133070"/>
            <a:ext cx="5161280" cy="504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618854" y="3529045"/>
          <a:ext cx="3787202" cy="91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640" imgH="431640" progId="Equation.DSMT4">
                  <p:embed/>
                </p:oleObj>
              </mc:Choice>
              <mc:Fallback>
                <p:oleObj name="Equation" r:id="rId5" imgW="1358640" imgH="431640" progId="Equation.DSMT4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54" y="3529045"/>
                        <a:ext cx="3787202" cy="91820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140530" y="1103043"/>
            <a:ext cx="24658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Tahoma" pitchFamily="34" charset="0"/>
              </a:rPr>
              <a:t>正１０角形</a:t>
            </a:r>
            <a:endParaRPr lang="en-US" altLang="ja-JP" sz="3600" dirty="0">
              <a:latin typeface="Tahoma" pitchFamily="34" charset="0"/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191737" y="2491430"/>
            <a:ext cx="23634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solidFill>
                  <a:srgbClr val="3366FF"/>
                </a:solidFill>
                <a:latin typeface="Tahoma" pitchFamily="34" charset="0"/>
              </a:rPr>
              <a:t>正５角形</a:t>
            </a:r>
            <a:endParaRPr lang="en-US" altLang="ja-JP" sz="3600" dirty="0">
              <a:solidFill>
                <a:srgbClr val="3366FF"/>
              </a:solidFill>
              <a:latin typeface="Tahoma" pitchFamily="34" charset="0"/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4996098" y="2029703"/>
            <a:ext cx="1638788" cy="2132646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5574182" y="1207008"/>
            <a:ext cx="2551158" cy="731519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V="1">
            <a:off x="4996098" y="1938527"/>
            <a:ext cx="3129242" cy="110580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8" name="五角形 7"/>
          <p:cNvSpPr/>
          <p:nvPr/>
        </p:nvSpPr>
        <p:spPr>
          <a:xfrm rot="20376089">
            <a:off x="5073852" y="1208439"/>
            <a:ext cx="1470423" cy="1437810"/>
          </a:xfrm>
          <a:prstGeom prst="pentagon">
            <a:avLst/>
          </a:prstGeom>
          <a:noFill/>
          <a:ln w="50800">
            <a:solidFill>
              <a:srgbClr val="3333CC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0540" y="1909825"/>
            <a:ext cx="272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３本の補助線を引く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8C475D-7CA3-46B3-9A68-D013E5E6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8F18-7BC6-46DF-B9F7-D339C0719C42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13" grpId="0" animBg="1"/>
      <p:bldP spid="14" grpId="0" animBg="1"/>
      <p:bldP spid="8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932621" y="251997"/>
            <a:ext cx="3049500" cy="468991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+mj-ea"/>
              </a:rPr>
              <a:t>算法助術の解法</a:t>
            </a:r>
            <a:endParaRPr kumimoji="1"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7" name="コンテンツ プレースホルダー 6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5" y="486493"/>
            <a:ext cx="2940711" cy="2583071"/>
          </a:xfrm>
        </p:spPr>
      </p:pic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807857"/>
              </p:ext>
            </p:extLst>
          </p:nvPr>
        </p:nvGraphicFramePr>
        <p:xfrm>
          <a:off x="428201" y="781223"/>
          <a:ext cx="4383088" cy="1034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685800" progId="Equation.DSMT4">
                  <p:embed/>
                </p:oleObj>
              </mc:Choice>
              <mc:Fallback>
                <p:oleObj name="Equation" r:id="rId4" imgW="2184120" imgH="685800" progId="Equation.DSMT4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201" y="781223"/>
                        <a:ext cx="4383088" cy="1034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33287"/>
              </p:ext>
            </p:extLst>
          </p:nvPr>
        </p:nvGraphicFramePr>
        <p:xfrm>
          <a:off x="1791271" y="2487004"/>
          <a:ext cx="2328974" cy="78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469800" progId="Equation.DSMT4">
                  <p:embed/>
                </p:oleObj>
              </mc:Choice>
              <mc:Fallback>
                <p:oleObj name="Equation" r:id="rId6" imgW="1041120" imgH="469800" progId="Equation.DSMT4">
                  <p:embed/>
                  <p:pic>
                    <p:nvPicPr>
                      <p:cNvPr id="13" name="オブジェクト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271" y="2487004"/>
                        <a:ext cx="2328974" cy="787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87945"/>
              </p:ext>
            </p:extLst>
          </p:nvPr>
        </p:nvGraphicFramePr>
        <p:xfrm>
          <a:off x="1683322" y="1826400"/>
          <a:ext cx="2370137" cy="65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431640" progId="Equation.DSMT4">
                  <p:embed/>
                </p:oleObj>
              </mc:Choice>
              <mc:Fallback>
                <p:oleObj name="Equation" r:id="rId8" imgW="1180800" imgH="431640" progId="Equation.DSMT4">
                  <p:embed/>
                  <p:pic>
                    <p:nvPicPr>
                      <p:cNvPr id="15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22" y="1826400"/>
                        <a:ext cx="2370137" cy="650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025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37" y="380025"/>
            <a:ext cx="2648104" cy="235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6" y="2461799"/>
            <a:ext cx="2597940" cy="240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155449"/>
              </p:ext>
            </p:extLst>
          </p:nvPr>
        </p:nvGraphicFramePr>
        <p:xfrm>
          <a:off x="1791271" y="3256473"/>
          <a:ext cx="2154237" cy="67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9600" imgH="393480" progId="Equation.DSMT4">
                  <p:embed/>
                </p:oleObj>
              </mc:Choice>
              <mc:Fallback>
                <p:oleObj name="Equation" r:id="rId11" imgW="939600" imgH="393480" progId="Equation.DSMT4">
                  <p:embed/>
                  <p:pic>
                    <p:nvPicPr>
                      <p:cNvPr id="17" name="オブジェクト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271" y="3256473"/>
                        <a:ext cx="2154237" cy="677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五角形 10"/>
          <p:cNvSpPr/>
          <p:nvPr/>
        </p:nvSpPr>
        <p:spPr>
          <a:xfrm rot="20461035">
            <a:off x="6290877" y="783221"/>
            <a:ext cx="1242105" cy="1127843"/>
          </a:xfrm>
          <a:prstGeom prst="pentagon">
            <a:avLst/>
          </a:prstGeom>
          <a:noFill/>
          <a:ln w="57150">
            <a:solidFill>
              <a:srgbClr val="3333CC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334385"/>
              </p:ext>
            </p:extLst>
          </p:nvPr>
        </p:nvGraphicFramePr>
        <p:xfrm>
          <a:off x="1027341" y="3907712"/>
          <a:ext cx="2503487" cy="67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91880" imgH="393480" progId="Equation.DSMT4">
                  <p:embed/>
                </p:oleObj>
              </mc:Choice>
              <mc:Fallback>
                <p:oleObj name="Equation" r:id="rId13" imgW="1091880" imgH="393480" progId="Equation.DSMT4">
                  <p:embed/>
                  <p:pic>
                    <p:nvPicPr>
                      <p:cNvPr id="12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341" y="3907712"/>
                        <a:ext cx="2503487" cy="677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AD9E08-6261-4727-AB6B-E892E9C9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8F18-7BC6-46DF-B9F7-D339C0719C42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65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accel="6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 sz="quarter"/>
          </p:nvPr>
        </p:nvSpPr>
        <p:spPr>
          <a:xfrm>
            <a:off x="564318" y="331014"/>
            <a:ext cx="4007682" cy="561442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3600" dirty="0">
                <a:solidFill>
                  <a:srgbClr val="FF0000"/>
                </a:solidFill>
                <a:latin typeface="+mn-ea"/>
                <a:ea typeface="+mn-ea"/>
              </a:rPr>
              <a:t>この値は変？！</a:t>
            </a:r>
            <a:r>
              <a:rPr lang="en-US" altLang="ja-JP" sz="36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lang="ja-JP" altLang="en-US" sz="3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3743503" y="2908496"/>
          <a:ext cx="43418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203040" progId="Equation.DSMT4">
                  <p:embed/>
                </p:oleObj>
              </mc:Choice>
              <mc:Fallback>
                <p:oleObj name="Equation" r:id="rId3" imgW="1054080" imgH="203040" progId="Equation.DSMT4">
                  <p:embed/>
                  <p:pic>
                    <p:nvPicPr>
                      <p:cNvPr id="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503" y="2908496"/>
                        <a:ext cx="43418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オブジェクト 9"/>
          <p:cNvGraphicFramePr>
            <a:graphicFrameLocks noChangeAspect="1"/>
          </p:cNvGraphicFramePr>
          <p:nvPr/>
        </p:nvGraphicFramePr>
        <p:xfrm>
          <a:off x="306008" y="1619421"/>
          <a:ext cx="8161337" cy="66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215640" progId="Equation.DSMT4">
                  <p:embed/>
                </p:oleObj>
              </mc:Choice>
              <mc:Fallback>
                <p:oleObj name="Equation" r:id="rId5" imgW="1981080" imgH="215640" progId="Equation.DSMT4">
                  <p:embed/>
                  <p:pic>
                    <p:nvPicPr>
                      <p:cNvPr id="922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8" y="1619421"/>
                        <a:ext cx="8161337" cy="66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オブジェクト 11"/>
          <p:cNvGraphicFramePr>
            <a:graphicFrameLocks noChangeAspect="1"/>
          </p:cNvGraphicFramePr>
          <p:nvPr/>
        </p:nvGraphicFramePr>
        <p:xfrm>
          <a:off x="1318655" y="2299430"/>
          <a:ext cx="56403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38000" imgH="215640" progId="Equation.DSMT4">
                  <p:embed/>
                </p:oleObj>
              </mc:Choice>
              <mc:Fallback>
                <p:oleObj name="Equation" r:id="rId7" imgW="1638000" imgH="215640" progId="Equation.DSMT4">
                  <p:embed/>
                  <p:pic>
                    <p:nvPicPr>
                      <p:cNvPr id="9221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655" y="2299430"/>
                        <a:ext cx="5640387" cy="5572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オブジェクト 12"/>
          <p:cNvGraphicFramePr>
            <a:graphicFrameLocks noChangeAspect="1"/>
          </p:cNvGraphicFramePr>
          <p:nvPr/>
        </p:nvGraphicFramePr>
        <p:xfrm>
          <a:off x="328232" y="1009821"/>
          <a:ext cx="6381750" cy="66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080" imgH="215640" progId="Equation.DSMT4">
                  <p:embed/>
                </p:oleObj>
              </mc:Choice>
              <mc:Fallback>
                <p:oleObj name="Equation" r:id="rId9" imgW="1549080" imgH="215640" progId="Equation.DSMT4">
                  <p:embed/>
                  <p:pic>
                    <p:nvPicPr>
                      <p:cNvPr id="9222" name="オブジェクト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32" y="1009821"/>
                        <a:ext cx="6381750" cy="66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3662655" y="3480292"/>
          <a:ext cx="45497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840" imgH="203040" progId="Equation.DSMT4">
                  <p:embed/>
                </p:oleObj>
              </mc:Choice>
              <mc:Fallback>
                <p:oleObj name="Equation" r:id="rId11" imgW="1104840" imgH="203040" progId="Equation.DSMT4">
                  <p:embed/>
                  <p:pic>
                    <p:nvPicPr>
                      <p:cNvPr id="14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655" y="3480292"/>
                        <a:ext cx="45497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835521" y="4161045"/>
          <a:ext cx="7874000" cy="52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86000" imgH="203040" progId="Equation.DSMT4">
                  <p:embed/>
                </p:oleObj>
              </mc:Choice>
              <mc:Fallback>
                <p:oleObj name="Equation" r:id="rId13" imgW="2286000" imgH="203040" progId="Equation.DSMT4">
                  <p:embed/>
                  <p:pic>
                    <p:nvPicPr>
                      <p:cNvPr id="15" name="オブジェクト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521" y="4161045"/>
                        <a:ext cx="7874000" cy="52506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5413248" y="265690"/>
          <a:ext cx="3174797" cy="83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47560" imgH="457200" progId="Equation.DSMT4">
                  <p:embed/>
                </p:oleObj>
              </mc:Choice>
              <mc:Fallback>
                <p:oleObj name="Equation" r:id="rId15" imgW="1447560" imgH="457200" progId="Equation.DSMT4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13248" y="265690"/>
                        <a:ext cx="3174797" cy="83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94C8FD-DF9C-4672-87A6-AA9D4AFF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8F18-7BC6-46DF-B9F7-D339C0719C42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-329221"/>
            <a:ext cx="7644384" cy="564449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4280825" y="759369"/>
            <a:ext cx="2258964" cy="21349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4936750" y="-121884"/>
            <a:ext cx="947114" cy="8812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5896686" y="184688"/>
            <a:ext cx="947114" cy="8812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6501555" y="954361"/>
            <a:ext cx="947114" cy="8812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6501555" y="1878064"/>
            <a:ext cx="947114" cy="8812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5896685" y="2610318"/>
            <a:ext cx="947115" cy="8812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4968140" y="2894347"/>
            <a:ext cx="947114" cy="8812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3998785" y="2610319"/>
            <a:ext cx="947114" cy="8812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3394153" y="1878064"/>
            <a:ext cx="947114" cy="8812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3394153" y="934360"/>
            <a:ext cx="947114" cy="8812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3975406" y="168261"/>
            <a:ext cx="947114" cy="8812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" y="331186"/>
            <a:ext cx="1499615" cy="707886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</a:rPr>
              <a:t>名古屋市</a:t>
            </a:r>
          </a:p>
          <a:p>
            <a:pPr algn="ctr"/>
            <a:r>
              <a:rPr lang="ja-JP" altLang="en-US" sz="2000" dirty="0">
                <a:solidFill>
                  <a:srgbClr val="FF0000"/>
                </a:solidFill>
              </a:rPr>
              <a:t>科学館外観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131" y="331186"/>
            <a:ext cx="23494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+mn-ea"/>
                <a:ea typeface="+mn-ea"/>
              </a:rPr>
              <a:t>プラネタリウムの直径は</a:t>
            </a:r>
            <a:r>
              <a:rPr lang="en-US" altLang="ja-JP" dirty="0">
                <a:latin typeface="+mn-ea"/>
                <a:ea typeface="+mn-ea"/>
              </a:rPr>
              <a:t>35 m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27056" y="4145739"/>
            <a:ext cx="2190750" cy="694708"/>
          </a:xfrm>
          <a:prstGeom prst="wedgeRoundRectCallout">
            <a:avLst>
              <a:gd name="adj1" fmla="val 170502"/>
              <a:gd name="adj2" fmla="val 48334"/>
              <a:gd name="adj3" fmla="val 16667"/>
            </a:avLst>
          </a:prstGeom>
          <a:solidFill>
            <a:schemeClr val="bg1"/>
          </a:solidFill>
          <a:ln w="317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金</a:t>
            </a:r>
            <a:r>
              <a:rPr lang="en-US" altLang="ja-JP" dirty="0">
                <a:solidFill>
                  <a:schemeClr val="tx1"/>
                </a:solidFill>
              </a:rPr>
              <a:t> &amp; </a:t>
            </a:r>
            <a:r>
              <a:rPr lang="ja-JP" altLang="en-US" dirty="0">
                <a:solidFill>
                  <a:schemeClr val="tx1"/>
                </a:solidFill>
              </a:rPr>
              <a:t>堀部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2014-5-</a:t>
            </a:r>
            <a:r>
              <a:rPr kumimoji="1" lang="en-US" altLang="ja-JP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50DF4-8D1F-46F9-886F-7A8ED8F3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9091F12-0216-4F8D-AC95-AE998E09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51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オブジェクト 6"/>
          <p:cNvGraphicFramePr>
            <a:graphicFrameLocks noChangeAspect="1"/>
          </p:cNvGraphicFramePr>
          <p:nvPr/>
        </p:nvGraphicFramePr>
        <p:xfrm>
          <a:off x="734580" y="2029443"/>
          <a:ext cx="2132012" cy="89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10243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80" y="2029443"/>
                        <a:ext cx="2132012" cy="8917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オブジェクト 8"/>
          <p:cNvGraphicFramePr>
            <a:graphicFrameLocks noChangeAspect="1"/>
          </p:cNvGraphicFramePr>
          <p:nvPr/>
        </p:nvGraphicFramePr>
        <p:xfrm>
          <a:off x="872534" y="2867558"/>
          <a:ext cx="7450138" cy="743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25680" imgH="342720" progId="Equation.DSMT4">
                  <p:embed/>
                </p:oleObj>
              </mc:Choice>
              <mc:Fallback>
                <p:oleObj name="Equation" r:id="rId5" imgW="2425680" imgH="342720" progId="Equation.DSMT4">
                  <p:embed/>
                  <p:pic>
                    <p:nvPicPr>
                      <p:cNvPr id="10245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534" y="2867558"/>
                        <a:ext cx="7450138" cy="743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オブジェクト 10"/>
          <p:cNvGraphicFramePr>
            <a:graphicFrameLocks noChangeAspect="1"/>
          </p:cNvGraphicFramePr>
          <p:nvPr/>
        </p:nvGraphicFramePr>
        <p:xfrm>
          <a:off x="807446" y="3591762"/>
          <a:ext cx="7580313" cy="67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00120" imgH="330120" progId="Equation.DSMT4">
                  <p:embed/>
                </p:oleObj>
              </mc:Choice>
              <mc:Fallback>
                <p:oleObj name="Equation" r:id="rId7" imgW="2400120" imgH="330120" progId="Equation.DSMT4">
                  <p:embed/>
                  <p:pic>
                    <p:nvPicPr>
                      <p:cNvPr id="10246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46" y="3591762"/>
                        <a:ext cx="7580313" cy="679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81296"/>
              </p:ext>
            </p:extLst>
          </p:nvPr>
        </p:nvGraphicFramePr>
        <p:xfrm>
          <a:off x="2188570" y="4166730"/>
          <a:ext cx="4818063" cy="60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11280" imgH="253800" progId="Equation.DSMT4">
                  <p:embed/>
                </p:oleObj>
              </mc:Choice>
              <mc:Fallback>
                <p:oleObj name="Equation" r:id="rId9" imgW="1511280" imgH="253800" progId="Equation.DSMT4">
                  <p:embed/>
                  <p:pic>
                    <p:nvPicPr>
                      <p:cNvPr id="10247" name="オブジェクト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570" y="4166730"/>
                        <a:ext cx="4818063" cy="607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オブジェクト 1"/>
          <p:cNvGraphicFramePr>
            <a:graphicFrameLocks noChangeAspect="1"/>
          </p:cNvGraphicFramePr>
          <p:nvPr/>
        </p:nvGraphicFramePr>
        <p:xfrm>
          <a:off x="3171292" y="2207297"/>
          <a:ext cx="5173663" cy="525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79560" imgH="253800" progId="Equation.DSMT4">
                  <p:embed/>
                </p:oleObj>
              </mc:Choice>
              <mc:Fallback>
                <p:oleObj name="Equation" r:id="rId11" imgW="1879560" imgH="253800" progId="Equation.DSMT4">
                  <p:embed/>
                  <p:pic>
                    <p:nvPicPr>
                      <p:cNvPr id="10248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292" y="2207297"/>
                        <a:ext cx="5173663" cy="525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991326" y="343815"/>
          <a:ext cx="6960297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19160" imgH="393480" progId="Equation.DSMT4">
                  <p:embed/>
                </p:oleObj>
              </mc:Choice>
              <mc:Fallback>
                <p:oleObj name="Equation" r:id="rId13" imgW="2819160" imgH="393480" progId="Equation.DSMT4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1326" y="343815"/>
                        <a:ext cx="6960297" cy="731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33703" y="1097283"/>
            <a:ext cx="5727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+mn-lt"/>
              </a:rPr>
              <a:t>大きな整数の３０５と６８２を選んだ</a:t>
            </a:r>
          </a:p>
          <a:p>
            <a:pPr algn="ctr"/>
            <a:r>
              <a:rPr lang="ja-JP" altLang="en-US" sz="2800" b="1" dirty="0">
                <a:solidFill>
                  <a:srgbClr val="FF0000"/>
                </a:solidFill>
                <a:latin typeface="+mn-lt"/>
              </a:rPr>
              <a:t>理由は何なのだろうか？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016385-4943-4862-8E14-6F4BF212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8F18-7BC6-46DF-B9F7-D339C0719C42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1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3879" y="479200"/>
            <a:ext cx="5384972" cy="470798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</a:rPr>
              <a:t>この和算の記事の冒頭部分</a:t>
            </a:r>
            <a:r>
              <a:rPr lang="en-US" altLang="ja-JP" sz="3200" dirty="0">
                <a:solidFill>
                  <a:srgbClr val="FF0000"/>
                </a:solidFill>
              </a:rPr>
              <a:t>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429" y="3756481"/>
            <a:ext cx="8675772" cy="10688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sz="2800" b="1" dirty="0"/>
              <a:t>Of the world’s countless customs and traditions, perhaps none is as elegant, nor as beautiful, as the tradition of </a:t>
            </a:r>
            <a:r>
              <a:rPr lang="en-US" altLang="ja-JP" sz="2800" b="1" i="1" dirty="0" err="1">
                <a:solidFill>
                  <a:srgbClr val="FF0000"/>
                </a:solidFill>
              </a:rPr>
              <a:t>sangaku</a:t>
            </a:r>
            <a:r>
              <a:rPr lang="en-US" altLang="ja-JP" sz="2800" b="1" dirty="0"/>
              <a:t>, Japanese temple geometry.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6700" y="1209873"/>
            <a:ext cx="8715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世界中の数え切れない習慣や伝統の中で、日本独自の幾何学を記した　　　</a:t>
            </a:r>
          </a:p>
          <a:p>
            <a:r>
              <a:rPr lang="ja-JP" altLang="en-US" sz="3600" b="1" dirty="0"/>
              <a:t>　　　　　　　　「</a:t>
            </a:r>
            <a:r>
              <a:rPr lang="ja-JP" altLang="en-US" sz="3600" b="1" dirty="0">
                <a:solidFill>
                  <a:srgbClr val="FF0000"/>
                </a:solidFill>
              </a:rPr>
              <a:t>算額</a:t>
            </a:r>
            <a:r>
              <a:rPr lang="ja-JP" altLang="en-US" sz="3600" b="1" dirty="0"/>
              <a:t>」</a:t>
            </a:r>
          </a:p>
          <a:p>
            <a:r>
              <a:rPr lang="ja-JP" altLang="en-US" sz="3600" b="1" dirty="0" err="1"/>
              <a:t>ほど</a:t>
            </a:r>
            <a:r>
              <a:rPr lang="ja-JP" altLang="en-US" sz="3600" b="1" dirty="0"/>
              <a:t>優雅で美しいものは他に見当たらない。</a:t>
            </a:r>
            <a:endParaRPr kumimoji="1" lang="ja-JP" altLang="en-US" sz="3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18423" y="610841"/>
            <a:ext cx="2405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latin typeface="+mn-lt"/>
              </a:rPr>
              <a:t>サイエンス（日本語版）の訳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8855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 sz="quarter"/>
          </p:nvPr>
        </p:nvSpPr>
        <p:spPr>
          <a:xfrm>
            <a:off x="257883" y="545612"/>
            <a:ext cx="2609675" cy="546497"/>
          </a:xfrm>
        </p:spPr>
        <p:txBody>
          <a:bodyPr>
            <a:noAutofit/>
          </a:bodyPr>
          <a:lstStyle/>
          <a:p>
            <a:pPr algn="ctr" eaLnBrk="1" hangingPunct="1"/>
            <a:r>
              <a:rPr lang="ja-JP" altLang="en-US" sz="3200" dirty="0">
                <a:solidFill>
                  <a:srgbClr val="FF0000"/>
                </a:solidFill>
              </a:rPr>
              <a:t>次なる疑問？</a:t>
            </a:r>
            <a:r>
              <a:rPr lang="en-US" altLang="ja-JP" sz="3200" dirty="0">
                <a:solidFill>
                  <a:srgbClr val="FF0000"/>
                </a:solidFill>
              </a:rPr>
              <a:t> 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11267" name="オブジェクト 6"/>
          <p:cNvGraphicFramePr>
            <a:graphicFrameLocks noChangeAspect="1"/>
          </p:cNvGraphicFramePr>
          <p:nvPr/>
        </p:nvGraphicFramePr>
        <p:xfrm>
          <a:off x="2941421" y="460718"/>
          <a:ext cx="5892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92080" imgH="431640" progId="Equation.DSMT4">
                  <p:embed/>
                </p:oleObj>
              </mc:Choice>
              <mc:Fallback>
                <p:oleObj name="Equation" r:id="rId3" imgW="2692080" imgH="431640" progId="Equation.DSMT4">
                  <p:embed/>
                  <p:pic>
                    <p:nvPicPr>
                      <p:cNvPr id="1126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421" y="460718"/>
                        <a:ext cx="5892800" cy="708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Tahoma" pitchFamily="34" charset="0"/>
            </a:endParaRPr>
          </a:p>
        </p:txBody>
      </p:sp>
      <p:graphicFrame>
        <p:nvGraphicFramePr>
          <p:cNvPr id="11269" name="オブジェクト 8"/>
          <p:cNvGraphicFramePr>
            <a:graphicFrameLocks noChangeAspect="1"/>
          </p:cNvGraphicFramePr>
          <p:nvPr/>
        </p:nvGraphicFramePr>
        <p:xfrm>
          <a:off x="666750" y="1203684"/>
          <a:ext cx="7038975" cy="143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01640" imgH="685800" progId="Equation.DSMT4">
                  <p:embed/>
                </p:oleObj>
              </mc:Choice>
              <mc:Fallback>
                <p:oleObj name="Equation" r:id="rId5" imgW="2501640" imgH="685800" progId="Equation.DSMT4">
                  <p:embed/>
                  <p:pic>
                    <p:nvPicPr>
                      <p:cNvPr id="11269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203684"/>
                        <a:ext cx="7038975" cy="1437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Tahoma" pitchFamily="34" charset="0"/>
            </a:endParaRPr>
          </a:p>
        </p:txBody>
      </p:sp>
      <p:graphicFrame>
        <p:nvGraphicFramePr>
          <p:cNvPr id="11271" name="オブジェクト 10"/>
          <p:cNvGraphicFramePr>
            <a:graphicFrameLocks noChangeAspect="1"/>
          </p:cNvGraphicFramePr>
          <p:nvPr/>
        </p:nvGraphicFramePr>
        <p:xfrm>
          <a:off x="691184" y="2665908"/>
          <a:ext cx="229235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634680" progId="Equation.DSMT4">
                  <p:embed/>
                </p:oleObj>
              </mc:Choice>
              <mc:Fallback>
                <p:oleObj name="Equation" r:id="rId7" imgW="799920" imgH="634680" progId="Equation.DSMT4">
                  <p:embed/>
                  <p:pic>
                    <p:nvPicPr>
                      <p:cNvPr id="11271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84" y="2665908"/>
                        <a:ext cx="2292350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Tahoma" pitchFamily="34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3066022" y="3193580"/>
          <a:ext cx="49863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39880" imgH="622080" progId="Equation.DSMT4">
                  <p:embed/>
                </p:oleObj>
              </mc:Choice>
              <mc:Fallback>
                <p:oleObj name="Equation" r:id="rId9" imgW="1739880" imgH="622080" progId="Equation.DSMT4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022" y="3193580"/>
                        <a:ext cx="4986337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E1771A-36C6-44DE-9515-7528360C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8F18-7BC6-46DF-B9F7-D339C0719C42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  <p:sp>
        <p:nvSpPr>
          <p:cNvPr id="12" name="上カーブ矢印 2">
            <a:extLst>
              <a:ext uri="{FF2B5EF4-FFF2-40B4-BE49-F238E27FC236}">
                <a16:creationId xmlns:a16="http://schemas.microsoft.com/office/drawing/2014/main" id="{BA6070D3-3A59-4FC4-AB8F-22349F619D9A}"/>
              </a:ext>
            </a:extLst>
          </p:cNvPr>
          <p:cNvSpPr/>
          <p:nvPr/>
        </p:nvSpPr>
        <p:spPr>
          <a:xfrm rot="552133">
            <a:off x="738343" y="3961148"/>
            <a:ext cx="2097734" cy="562540"/>
          </a:xfrm>
          <a:prstGeom prst="curvedUpArrow">
            <a:avLst>
              <a:gd name="adj1" fmla="val 25000"/>
              <a:gd name="adj2" fmla="val 56412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Tahoma" pitchFamily="34" charset="0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Tahoma" pitchFamily="34" charset="0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>
              <a:latin typeface="Tahoma" pitchFamily="34" charset="0"/>
            </a:endParaRPr>
          </a:p>
        </p:txBody>
      </p:sp>
      <p:graphicFrame>
        <p:nvGraphicFramePr>
          <p:cNvPr id="12293" name="オブジェクト 2"/>
          <p:cNvGraphicFramePr>
            <a:graphicFrameLocks noChangeAspect="1"/>
          </p:cNvGraphicFramePr>
          <p:nvPr/>
        </p:nvGraphicFramePr>
        <p:xfrm>
          <a:off x="889000" y="2294335"/>
          <a:ext cx="656272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60360" imgH="1371600" progId="Equation.DSMT4">
                  <p:embed/>
                </p:oleObj>
              </mc:Choice>
              <mc:Fallback>
                <p:oleObj name="Equation" r:id="rId3" imgW="3060360" imgH="1371600" progId="Equation.DSMT4">
                  <p:embed/>
                  <p:pic>
                    <p:nvPicPr>
                      <p:cNvPr id="12293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294335"/>
                        <a:ext cx="656272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オブジェクト 4"/>
          <p:cNvGraphicFramePr>
            <a:graphicFrameLocks noChangeAspect="1"/>
          </p:cNvGraphicFramePr>
          <p:nvPr/>
        </p:nvGraphicFramePr>
        <p:xfrm>
          <a:off x="841375" y="271939"/>
          <a:ext cx="7461250" cy="153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79760" imgH="952200" progId="Equation.DSMT4">
                  <p:embed/>
                </p:oleObj>
              </mc:Choice>
              <mc:Fallback>
                <p:oleObj name="Equation" r:id="rId5" imgW="3479760" imgH="952200" progId="Equation.DSMT4">
                  <p:embed/>
                  <p:pic>
                    <p:nvPicPr>
                      <p:cNvPr id="12294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271939"/>
                        <a:ext cx="7461250" cy="1534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オブジェクト 13"/>
          <p:cNvGraphicFramePr>
            <a:graphicFrameLocks noChangeAspect="1"/>
          </p:cNvGraphicFramePr>
          <p:nvPr/>
        </p:nvGraphicFramePr>
        <p:xfrm>
          <a:off x="452438" y="1384300"/>
          <a:ext cx="52101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1840" imgH="457200" progId="Equation.DSMT4">
                  <p:embed/>
                </p:oleObj>
              </mc:Choice>
              <mc:Fallback>
                <p:oleObj name="Equation" r:id="rId7" imgW="2031840" imgH="457200" progId="Equation.DSMT4">
                  <p:embed/>
                  <p:pic>
                    <p:nvPicPr>
                      <p:cNvPr id="12295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1384300"/>
                        <a:ext cx="5210175" cy="839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7801548" y="1540955"/>
          <a:ext cx="376237" cy="30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03040" progId="Equation.DSMT4">
                  <p:embed/>
                </p:oleObj>
              </mc:Choice>
              <mc:Fallback>
                <p:oleObj name="Equation" r:id="rId9" imgW="164880" imgH="203040" progId="Equation.DSMT4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548" y="1540955"/>
                        <a:ext cx="376237" cy="3038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8D646B-EABD-420B-921A-2AEBB2DA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8F18-7BC6-46DF-B9F7-D339C0719C42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302106" cy="41696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</a:rPr>
              <a:t>注釈：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4275" y="371147"/>
            <a:ext cx="8523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　この問題は</a:t>
            </a:r>
            <a:r>
              <a:rPr lang="en-US" altLang="ja-JP" sz="2800" dirty="0"/>
              <a:t>1798</a:t>
            </a:r>
            <a:r>
              <a:rPr lang="ja-JP" altLang="en-US" sz="2800" dirty="0"/>
              <a:t>年に石川永政が，江戸の牛頭</a:t>
            </a:r>
            <a:r>
              <a:rPr lang="en-US" altLang="ja-JP" sz="2800" dirty="0"/>
              <a:t>(</a:t>
            </a:r>
            <a:r>
              <a:rPr lang="ja-JP" altLang="en-US" sz="2800" dirty="0" err="1"/>
              <a:t>ごず</a:t>
            </a:r>
            <a:r>
              <a:rPr lang="en-US" altLang="ja-JP" sz="2800" dirty="0"/>
              <a:t>)</a:t>
            </a:r>
            <a:r>
              <a:rPr lang="ja-JP" altLang="en-US" sz="2800" dirty="0"/>
              <a:t>天王社に掲げた問題である。</a:t>
            </a:r>
          </a:p>
          <a:p>
            <a:endParaRPr lang="ja-JP" altLang="en-US" sz="2800" dirty="0"/>
          </a:p>
          <a:p>
            <a:r>
              <a:rPr lang="ja-JP" altLang="en-US" sz="2800" dirty="0"/>
              <a:t>　石川永政は馬場正統の生徒であった。</a:t>
            </a:r>
          </a:p>
          <a:p>
            <a:endParaRPr lang="ja-JP" altLang="en-US" sz="2800" dirty="0"/>
          </a:p>
          <a:p>
            <a:r>
              <a:rPr lang="ja-JP" altLang="en-US" sz="2800" dirty="0"/>
              <a:t>　馬場正統の息子の馬場正督</a:t>
            </a:r>
            <a:r>
              <a:rPr lang="en-US" altLang="ja-JP" sz="2800" dirty="0"/>
              <a:t>(1801-1860)</a:t>
            </a:r>
            <a:r>
              <a:rPr lang="ja-JP" altLang="en-US" sz="2800" dirty="0"/>
              <a:t>は「算法奇賞」（１８３０年）を著した。</a:t>
            </a:r>
          </a:p>
          <a:p>
            <a:endParaRPr lang="ja-JP" altLang="en-US" sz="2800" dirty="0"/>
          </a:p>
          <a:p>
            <a:r>
              <a:rPr lang="ja-JP" altLang="en-US" sz="2800" dirty="0"/>
              <a:t>　「算法奇賞」は，江戸の神社に掲げられていた３６編の算額の収集本である。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561231-4E73-4849-886D-76AA572C7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8F18-7BC6-46DF-B9F7-D339C0719C42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762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38796" y="1578940"/>
            <a:ext cx="8678752" cy="31075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2800" b="1" dirty="0"/>
              <a:t>①　</a:t>
            </a:r>
            <a:r>
              <a:rPr kumimoji="1" lang="ja-JP" altLang="en-US" sz="2800" b="1" dirty="0"/>
              <a:t>算額（</a:t>
            </a:r>
            <a:r>
              <a:rPr lang="en-US" altLang="ja-JP" sz="2800" b="1" dirty="0" err="1"/>
              <a:t>S</a:t>
            </a:r>
            <a:r>
              <a:rPr kumimoji="1" lang="en-US" altLang="ja-JP" sz="2800" b="1" dirty="0" err="1"/>
              <a:t>angaku</a:t>
            </a:r>
            <a:r>
              <a:rPr kumimoji="1" lang="ja-JP" altLang="en-US" sz="2800" b="1" dirty="0"/>
              <a:t>）</a:t>
            </a:r>
            <a:r>
              <a:rPr lang="en-US" altLang="ja-JP" sz="2800" b="1" dirty="0"/>
              <a:t> 1798</a:t>
            </a:r>
          </a:p>
          <a:p>
            <a:pPr marL="0" indent="0">
              <a:buNone/>
            </a:pPr>
            <a:r>
              <a:rPr lang="ja-JP" altLang="en-US" sz="2800" b="1" dirty="0"/>
              <a:t>東京都四谷区牛頭天王社　馬場正督の門人・石川永政</a:t>
            </a:r>
          </a:p>
          <a:p>
            <a:pPr marL="0" indent="0">
              <a:buNone/>
            </a:pPr>
            <a:endParaRPr kumimoji="1" lang="en-US" altLang="ja-JP" sz="2800" b="1" dirty="0"/>
          </a:p>
          <a:p>
            <a:pPr marL="0" indent="0">
              <a:buNone/>
            </a:pPr>
            <a:r>
              <a:rPr lang="ja-JP" altLang="en-US" sz="2800" b="1" dirty="0"/>
              <a:t>②　算法奇賞</a:t>
            </a:r>
            <a:r>
              <a:rPr kumimoji="1" lang="en-US" altLang="ja-JP" sz="2800" b="1" dirty="0"/>
              <a:t>(</a:t>
            </a:r>
            <a:r>
              <a:rPr kumimoji="1" lang="en-US" altLang="ja-JP" sz="2800" b="1" dirty="0" err="1"/>
              <a:t>Sanpo-kishyo</a:t>
            </a:r>
            <a:r>
              <a:rPr kumimoji="1" lang="en-US" altLang="ja-JP" sz="2800" b="1" dirty="0"/>
              <a:t>)1830</a:t>
            </a:r>
          </a:p>
          <a:p>
            <a:pPr marL="0" indent="0">
              <a:buNone/>
            </a:pPr>
            <a:r>
              <a:rPr lang="ja-JP" altLang="en-US" sz="2800" b="1" dirty="0"/>
              <a:t>正督の息子・</a:t>
            </a:r>
            <a:r>
              <a:rPr kumimoji="1" lang="ja-JP" altLang="en-US" sz="2800" b="1" dirty="0"/>
              <a:t>馬場正統</a:t>
            </a:r>
            <a:r>
              <a:rPr lang="ja-JP" altLang="en-US" sz="2800" b="1" dirty="0"/>
              <a:t> 　　　　　　</a:t>
            </a:r>
            <a:r>
              <a:rPr lang="ja-JP" altLang="en-US" sz="2800" b="1" dirty="0">
                <a:solidFill>
                  <a:srgbClr val="FF0000"/>
                </a:solidFill>
              </a:rPr>
              <a:t>①②は，問と答えのみ</a:t>
            </a:r>
            <a:endParaRPr kumimoji="1" lang="ja-JP" alt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ja-JP" altLang="en-US" sz="2800" b="1" dirty="0"/>
          </a:p>
          <a:p>
            <a:pPr marL="0" indent="0">
              <a:buNone/>
            </a:pPr>
            <a:r>
              <a:rPr lang="ja-JP" altLang="en-US" sz="2800" b="1" dirty="0"/>
              <a:t>③　算法助術</a:t>
            </a:r>
            <a:r>
              <a:rPr lang="en-US" altLang="ja-JP" sz="2800" b="1" dirty="0"/>
              <a:t>(</a:t>
            </a:r>
            <a:r>
              <a:rPr lang="en-US" altLang="ja-JP" sz="2800" b="1" dirty="0" err="1"/>
              <a:t>Sanpo-jyojutsu</a:t>
            </a:r>
            <a:r>
              <a:rPr lang="en-US" altLang="ja-JP" sz="2800" b="1" dirty="0"/>
              <a:t>)1841</a:t>
            </a:r>
          </a:p>
          <a:p>
            <a:pPr marL="0" indent="0">
              <a:buNone/>
            </a:pPr>
            <a:r>
              <a:rPr lang="ja-JP" altLang="en-US" sz="2800" b="1" dirty="0"/>
              <a:t>長谷川弘閲　　　　　　　　　　　　　</a:t>
            </a:r>
            <a:r>
              <a:rPr lang="ja-JP" altLang="en-US" sz="2800" b="1" dirty="0">
                <a:solidFill>
                  <a:srgbClr val="FF0000"/>
                </a:solidFill>
              </a:rPr>
              <a:t>③は，解答の解説あり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833" y="363091"/>
            <a:ext cx="8180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　 したがって，この問題は，１７９８年に数学の問題として存在していた。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BBEA44-461A-43B3-841F-BB9319D2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8F18-7BC6-46DF-B9F7-D339C0719C42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6244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372719" y="299605"/>
            <a:ext cx="4497456" cy="407773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/>
              <a:t>ビーズ編みとしての存在</a:t>
            </a:r>
          </a:p>
        </p:txBody>
      </p:sp>
      <p:pic>
        <p:nvPicPr>
          <p:cNvPr id="5" name="コンテンツ プレースホルダー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18" y="2731304"/>
            <a:ext cx="2991663" cy="2006973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A6D168-C941-4D3D-8042-4EE03BC2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8F18-7BC6-46DF-B9F7-D339C0719C42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81" y="299605"/>
            <a:ext cx="3345772" cy="4438672"/>
          </a:xfrm>
        </p:spPr>
      </p:pic>
      <p:pic>
        <p:nvPicPr>
          <p:cNvPr id="8" name="コンテンツ プレースホルダー 7"/>
          <p:cNvPicPr>
            <a:picLocks noGrp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3" y="804315"/>
            <a:ext cx="2461696" cy="2806752"/>
          </a:xfrm>
        </p:spPr>
      </p:pic>
    </p:spTree>
    <p:extLst>
      <p:ext uri="{BB962C8B-B14F-4D97-AF65-F5344CB8AC3E}">
        <p14:creationId xmlns:p14="http://schemas.microsoft.com/office/powerpoint/2010/main" val="246285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039" y="201470"/>
            <a:ext cx="4521200" cy="627998"/>
          </a:xfrm>
        </p:spPr>
        <p:txBody>
          <a:bodyPr>
            <a:norm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</a:rPr>
              <a:t>「サイエンス」の表紙カバーの問題の全体図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21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91" y="259816"/>
            <a:ext cx="3477296" cy="4507448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277039" y="4008275"/>
            <a:ext cx="5093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この問題は，</a:t>
            </a:r>
            <a:r>
              <a:rPr lang="en-US" altLang="ja-JP" sz="2000" dirty="0"/>
              <a:t>1788</a:t>
            </a:r>
            <a:r>
              <a:rPr lang="ja-JP" altLang="en-US" sz="2000" dirty="0"/>
              <a:t>年江戸にて掲げられていた。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039" y="1199309"/>
            <a:ext cx="4661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この図の中の大きい方から数えて　　番目</a:t>
            </a:r>
            <a:r>
              <a:rPr lang="ja-JP" altLang="en-US" sz="3200" dirty="0"/>
              <a:t>の青い円の</a:t>
            </a:r>
            <a:r>
              <a:rPr kumimoji="1" lang="ja-JP" altLang="en-US" sz="3200" dirty="0"/>
              <a:t>半径を　　で答えよ。</a:t>
            </a:r>
            <a:r>
              <a:rPr lang="ja-JP" altLang="en-US" sz="3200" dirty="0"/>
              <a:t>但し，　　は，緑の円の半径とする。</a:t>
            </a:r>
            <a:endParaRPr kumimoji="1" lang="ja-JP" altLang="en-US" sz="3200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915931"/>
              </p:ext>
            </p:extLst>
          </p:nvPr>
        </p:nvGraphicFramePr>
        <p:xfrm>
          <a:off x="1860477" y="1764795"/>
          <a:ext cx="562403" cy="48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26720" imgH="139680" progId="Equation.3">
                  <p:embed/>
                </p:oleObj>
              </mc:Choice>
              <mc:Fallback>
                <p:oleObj name="数式" r:id="rId5" imgW="1267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0477" y="1764795"/>
                        <a:ext cx="562403" cy="48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45731"/>
              </p:ext>
            </p:extLst>
          </p:nvPr>
        </p:nvGraphicFramePr>
        <p:xfrm>
          <a:off x="1962130" y="2261252"/>
          <a:ext cx="551419" cy="43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30" y="2261252"/>
                        <a:ext cx="551419" cy="439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77039" y="62340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算額の問題</a:t>
            </a: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66150"/>
              </p:ext>
            </p:extLst>
          </p:nvPr>
        </p:nvGraphicFramePr>
        <p:xfrm>
          <a:off x="923047" y="2755391"/>
          <a:ext cx="552195" cy="43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047" y="2755391"/>
                        <a:ext cx="552195" cy="439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569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21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73" y="963197"/>
            <a:ext cx="2889611" cy="3758628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940159" y="926469"/>
            <a:ext cx="3973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+mn-lt"/>
              </a:rPr>
              <a:t>　大きい方から５番目の</a:t>
            </a:r>
          </a:p>
          <a:p>
            <a:endParaRPr lang="ja-JP" altLang="en-US" sz="2800" b="1" dirty="0">
              <a:latin typeface="+mn-lt"/>
            </a:endParaRPr>
          </a:p>
          <a:p>
            <a:r>
              <a:rPr kumimoji="1" lang="ja-JP" altLang="en-US" sz="2800" b="1" dirty="0">
                <a:latin typeface="+mn-lt"/>
              </a:rPr>
              <a:t>青い色の円の半径は</a:t>
            </a:r>
            <a:r>
              <a:rPr kumimoji="1" lang="en-US" altLang="ja-JP" sz="2800" b="1" dirty="0">
                <a:latin typeface="+mn-lt"/>
              </a:rPr>
              <a:t> </a:t>
            </a:r>
            <a:endParaRPr lang="ja-JP" altLang="en-US" sz="2800" b="1" dirty="0">
              <a:latin typeface="+mn-lt"/>
            </a:endParaRPr>
          </a:p>
          <a:p>
            <a:endParaRPr kumimoji="1" lang="ja-JP" altLang="en-US" sz="2800" b="1" dirty="0">
              <a:latin typeface="+mn-lt"/>
            </a:endParaRPr>
          </a:p>
          <a:p>
            <a:r>
              <a:rPr kumimoji="1" lang="ja-JP" altLang="en-US" sz="2800" b="1" dirty="0">
                <a:latin typeface="+mn-lt"/>
              </a:rPr>
              <a:t>　　　　である。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11467" y="318200"/>
            <a:ext cx="592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+mj-lt"/>
              </a:rPr>
              <a:t>注）　赤い円の半径は同一である</a:t>
            </a:r>
          </a:p>
        </p:txBody>
      </p:sp>
      <p:cxnSp>
        <p:nvCxnSpPr>
          <p:cNvPr id="14" name="曲線コネクタ 13"/>
          <p:cNvCxnSpPr/>
          <p:nvPr/>
        </p:nvCxnSpPr>
        <p:spPr>
          <a:xfrm>
            <a:off x="4305300" y="3871913"/>
            <a:ext cx="2629973" cy="268645"/>
          </a:xfrm>
          <a:prstGeom prst="curvedConnector3">
            <a:avLst>
              <a:gd name="adj1" fmla="val 50000"/>
            </a:avLst>
          </a:prstGeom>
          <a:ln w="76200">
            <a:solidFill>
              <a:srgbClr val="FFFF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740240" y="2049854"/>
            <a:ext cx="159883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834033"/>
              </p:ext>
            </p:extLst>
          </p:nvPr>
        </p:nvGraphicFramePr>
        <p:xfrm>
          <a:off x="7705567" y="1416673"/>
          <a:ext cx="3397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03200" imgH="444500" progId="Equation.3">
                  <p:embed/>
                </p:oleObj>
              </mc:Choice>
              <mc:Fallback>
                <p:oleObj name="数式" r:id="rId5" imgW="203200" imgH="44450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567" y="1416673"/>
                        <a:ext cx="339725" cy="5572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208132"/>
              </p:ext>
            </p:extLst>
          </p:nvPr>
        </p:nvGraphicFramePr>
        <p:xfrm>
          <a:off x="1108792" y="2472744"/>
          <a:ext cx="880993" cy="81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431640" progId="Equation.DSMT4">
                  <p:embed/>
                </p:oleObj>
              </mc:Choice>
              <mc:Fallback>
                <p:oleObj name="Equation" r:id="rId7" imgW="330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8792" y="2472744"/>
                        <a:ext cx="880993" cy="817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19384"/>
              </p:ext>
            </p:extLst>
          </p:nvPr>
        </p:nvGraphicFramePr>
        <p:xfrm>
          <a:off x="920839" y="3468863"/>
          <a:ext cx="3830466" cy="106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469800" progId="Equation.DSMT4">
                  <p:embed/>
                </p:oleObj>
              </mc:Choice>
              <mc:Fallback>
                <p:oleObj name="Equation" r:id="rId9" imgW="1269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0839" y="3468863"/>
                        <a:ext cx="3830466" cy="10624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58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11" y="1947138"/>
            <a:ext cx="2461079" cy="2260548"/>
          </a:xfrm>
          <a:prstGeom prst="rect">
            <a:avLst/>
          </a:prstGeom>
        </p:spPr>
      </p:pic>
      <p:sp>
        <p:nvSpPr>
          <p:cNvPr id="4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329767" y="261649"/>
            <a:ext cx="473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</a:rPr>
              <a:t>算額の問題の他の例</a:t>
            </a:r>
            <a:r>
              <a:rPr lang="en-US" altLang="ja-JP" sz="3600" b="1" dirty="0">
                <a:solidFill>
                  <a:srgbClr val="FF0000"/>
                </a:solidFill>
              </a:rPr>
              <a:t> 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15" y="963592"/>
            <a:ext cx="2876739" cy="155596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71" y="2574739"/>
            <a:ext cx="2012520" cy="163294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2" y="1032191"/>
            <a:ext cx="2570382" cy="14187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55" y="2519561"/>
            <a:ext cx="2777993" cy="168812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125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478" y="4309300"/>
            <a:ext cx="7268818" cy="434578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算額</a:t>
            </a:r>
            <a:r>
              <a:rPr lang="it-IT" altLang="ja-JP" sz="2800" dirty="0">
                <a:solidFill>
                  <a:srgbClr val="FF0000"/>
                </a:solidFill>
              </a:rPr>
              <a:t>(</a:t>
            </a:r>
            <a:r>
              <a:rPr lang="ja-JP" altLang="en-US" sz="2800" dirty="0">
                <a:solidFill>
                  <a:srgbClr val="FF0000"/>
                </a:solidFill>
              </a:rPr>
              <a:t>複製</a:t>
            </a:r>
            <a:r>
              <a:rPr lang="it-IT" altLang="ja-JP" sz="2800" dirty="0">
                <a:solidFill>
                  <a:srgbClr val="FF0000"/>
                </a:solidFill>
              </a:rPr>
              <a:t>) </a:t>
            </a:r>
            <a:r>
              <a:rPr lang="ja-JP" altLang="en-US" sz="2800" dirty="0"/>
              <a:t>幅４５</a:t>
            </a:r>
            <a:r>
              <a:rPr lang="it-IT" altLang="ja-JP" sz="2800" dirty="0"/>
              <a:t>cm-</a:t>
            </a:r>
            <a:r>
              <a:rPr lang="ja-JP" altLang="en-US" sz="2800" dirty="0"/>
              <a:t>高さ３０</a:t>
            </a:r>
            <a:r>
              <a:rPr lang="it-IT" altLang="ja-JP" sz="2800" dirty="0"/>
              <a:t>cm</a:t>
            </a:r>
            <a:r>
              <a:rPr lang="en-US" altLang="ja-JP" sz="2800" dirty="0">
                <a:solidFill>
                  <a:srgbClr val="FF0000"/>
                </a:solidFill>
              </a:rPr>
              <a:t> </a:t>
            </a:r>
            <a:r>
              <a:rPr lang="ja-JP" altLang="en-US" sz="2800" dirty="0"/>
              <a:t>１８４１年　熱田神宮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2" y="-48747"/>
            <a:ext cx="6307066" cy="4361942"/>
          </a:xfrm>
        </p:spPr>
      </p:pic>
      <p:sp>
        <p:nvSpPr>
          <p:cNvPr id="5" name="角丸四角形 4"/>
          <p:cNvSpPr/>
          <p:nvPr/>
        </p:nvSpPr>
        <p:spPr>
          <a:xfrm>
            <a:off x="4643875" y="181900"/>
            <a:ext cx="2292824" cy="3986466"/>
          </a:xfrm>
          <a:prstGeom prst="roundRect">
            <a:avLst>
              <a:gd name="adj" fmla="val 10257"/>
            </a:avLst>
          </a:prstGeom>
          <a:noFill/>
          <a:ln w="63500" cmpd="sng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712882" y="181900"/>
            <a:ext cx="1830787" cy="3977932"/>
          </a:xfrm>
          <a:prstGeom prst="roundRect">
            <a:avLst>
              <a:gd name="adj" fmla="val 10257"/>
            </a:avLst>
          </a:prstGeom>
          <a:noFill/>
          <a:ln w="63500" cmpd="sng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81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850" y="3261815"/>
            <a:ext cx="8496300" cy="135656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+mn-ea"/>
                <a:ea typeface="+mn-ea"/>
              </a:rPr>
              <a:t>算額</a:t>
            </a:r>
            <a:r>
              <a:rPr lang="it-IT" altLang="ja-JP" sz="32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ja-JP" altLang="en-US" sz="3200" dirty="0">
                <a:solidFill>
                  <a:srgbClr val="FF0000"/>
                </a:solidFill>
                <a:latin typeface="+mn-ea"/>
                <a:ea typeface="+mn-ea"/>
              </a:rPr>
              <a:t>複製</a:t>
            </a:r>
            <a:r>
              <a:rPr lang="it-IT" altLang="ja-JP" sz="3200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lang="ja-JP" altLang="en-US" sz="3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sz="3200" dirty="0">
                <a:latin typeface="+mn-ea"/>
                <a:ea typeface="+mn-ea"/>
              </a:rPr>
              <a:t>幅２４０</a:t>
            </a:r>
            <a:r>
              <a:rPr lang="it-IT" altLang="ja-JP" sz="3200" dirty="0">
                <a:latin typeface="+mn-ea"/>
                <a:ea typeface="+mn-ea"/>
              </a:rPr>
              <a:t>cm-</a:t>
            </a:r>
            <a:r>
              <a:rPr lang="ja-JP" altLang="en-US" sz="3200" dirty="0">
                <a:latin typeface="+mn-ea"/>
                <a:ea typeface="+mn-ea"/>
              </a:rPr>
              <a:t>高さ６０</a:t>
            </a:r>
            <a:r>
              <a:rPr lang="it-IT" altLang="ja-JP" sz="3200" dirty="0">
                <a:latin typeface="+mn-ea"/>
                <a:ea typeface="+mn-ea"/>
              </a:rPr>
              <a:t>cm </a:t>
            </a:r>
            <a:r>
              <a:rPr lang="ja-JP" altLang="en-US" sz="3200" dirty="0">
                <a:latin typeface="+mn-ea"/>
                <a:ea typeface="+mn-ea"/>
              </a:rPr>
              <a:t>　１８４４　</a:t>
            </a:r>
            <a:br>
              <a:rPr lang="ja-JP" altLang="en-US" sz="3200" dirty="0">
                <a:latin typeface="+mn-ea"/>
                <a:ea typeface="+mn-ea"/>
              </a:rPr>
            </a:br>
            <a:r>
              <a:rPr lang="ja-JP" altLang="en-US" sz="3200" dirty="0">
                <a:latin typeface="+mn-ea"/>
                <a:ea typeface="+mn-ea"/>
              </a:rPr>
              <a:t>　　　　　　　　愛知県名古屋市の熱田神宮にて</a:t>
            </a:r>
            <a:endParaRPr lang="it-IT" altLang="ja-JP" sz="3200" dirty="0">
              <a:latin typeface="+mn-ea"/>
              <a:ea typeface="+mn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67" y="204716"/>
            <a:ext cx="9191767" cy="3057099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317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1467" y="4419601"/>
            <a:ext cx="2743199" cy="495300"/>
          </a:xfrm>
        </p:spPr>
        <p:txBody>
          <a:bodyPr/>
          <a:lstStyle/>
          <a:p>
            <a:r>
              <a:rPr lang="it-IT" altLang="ja-JP" sz="2400" dirty="0"/>
              <a:t> </a:t>
            </a:r>
            <a:endParaRPr kumimoji="1" lang="ja-JP" altLang="en-US" sz="2400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3" y="5759"/>
            <a:ext cx="7649570" cy="512514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56277" y="4755812"/>
            <a:ext cx="4106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dirty="0"/>
              <a:t>左から　園田</a:t>
            </a:r>
            <a:r>
              <a:rPr kumimoji="1" lang="en-US" altLang="ja-JP" sz="1800" dirty="0"/>
              <a:t>, </a:t>
            </a:r>
            <a:r>
              <a:rPr kumimoji="1" lang="ja-JP" altLang="en-US" sz="1800" dirty="0"/>
              <a:t>山内</a:t>
            </a:r>
            <a:r>
              <a:rPr lang="en-US" altLang="ja-JP" sz="1800" dirty="0"/>
              <a:t>, </a:t>
            </a:r>
            <a:r>
              <a:rPr lang="ja-JP" altLang="en-US" sz="1800" dirty="0"/>
              <a:t>金</a:t>
            </a:r>
            <a:r>
              <a:rPr lang="en-US" altLang="ja-JP" sz="1800" dirty="0"/>
              <a:t>, </a:t>
            </a:r>
            <a:r>
              <a:rPr lang="ja-JP" altLang="en-US" sz="1800" dirty="0"/>
              <a:t>深川　と　堀部</a:t>
            </a:r>
            <a:endParaRPr kumimoji="1" lang="ja-JP" altLang="en-US" sz="1800" dirty="0"/>
          </a:p>
        </p:txBody>
      </p:sp>
      <p:sp>
        <p:nvSpPr>
          <p:cNvPr id="4" name="正方形/長方形 3"/>
          <p:cNvSpPr/>
          <p:nvPr/>
        </p:nvSpPr>
        <p:spPr>
          <a:xfrm>
            <a:off x="864359" y="5759"/>
            <a:ext cx="73191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算額</a:t>
            </a:r>
            <a:r>
              <a:rPr lang="it-IT" altLang="ja-JP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複製</a:t>
            </a:r>
            <a:r>
              <a:rPr lang="it-IT" altLang="ja-JP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it-IT" altLang="ja-JP" dirty="0">
                <a:latin typeface="+mn-ea"/>
                <a:ea typeface="+mn-ea"/>
              </a:rPr>
              <a:t> </a:t>
            </a:r>
            <a:r>
              <a:rPr lang="ja-JP" altLang="en-US" dirty="0">
                <a:latin typeface="+mn-ea"/>
                <a:ea typeface="+mn-ea"/>
              </a:rPr>
              <a:t>熱田神宮宝物館会議室にて</a:t>
            </a:r>
            <a:r>
              <a:rPr lang="en-US" altLang="ja-JP" dirty="0">
                <a:latin typeface="+mn-ea"/>
                <a:ea typeface="+mn-ea"/>
              </a:rPr>
              <a:t>     2014-5-11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057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5965</TotalTime>
  <Words>1503</Words>
  <Application>Microsoft Office PowerPoint</Application>
  <PresentationFormat>画面に合わせる (16:9)</PresentationFormat>
  <Paragraphs>280</Paragraphs>
  <Slides>34</Slides>
  <Notes>30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34</vt:i4>
      </vt:variant>
    </vt:vector>
  </HeadingPairs>
  <TitlesOfParts>
    <vt:vector size="43" baseType="lpstr">
      <vt:lpstr>ＭＳ Ｐゴシック</vt:lpstr>
      <vt:lpstr>ＭＳ ゴシック</vt:lpstr>
      <vt:lpstr>Arial</vt:lpstr>
      <vt:lpstr>Calibri</vt:lpstr>
      <vt:lpstr>Tahoma</vt:lpstr>
      <vt:lpstr>Times New Roman</vt:lpstr>
      <vt:lpstr>Office ​​テーマ</vt:lpstr>
      <vt:lpstr>数式</vt:lpstr>
      <vt:lpstr>Equation</vt:lpstr>
      <vt:lpstr>PowerPoint プレゼンテーション</vt:lpstr>
      <vt:lpstr>PowerPoint プレゼンテーション</vt:lpstr>
      <vt:lpstr>この和算の記事の冒頭部分 </vt:lpstr>
      <vt:lpstr>「サイエンス」の表紙カバーの問題の全体図</vt:lpstr>
      <vt:lpstr>PowerPoint プレゼンテーション</vt:lpstr>
      <vt:lpstr>PowerPoint プレゼンテーション</vt:lpstr>
      <vt:lpstr>算額(複製) 幅４５cm-高さ３０cm １８４１年　熱田神宮</vt:lpstr>
      <vt:lpstr>算額(複製) 　幅２４０cm-高さ６０cm 　１８４４　 　　　　　　　　愛知県名古屋市の熱田神宮にて</vt:lpstr>
      <vt:lpstr> </vt:lpstr>
      <vt:lpstr> </vt:lpstr>
      <vt:lpstr>熱田神宮 </vt:lpstr>
      <vt:lpstr>算額 幅３３０cm-高さ１３２cm　１８３０年  (実物の算額) 千葉県にある　岩井不動寺</vt:lpstr>
      <vt:lpstr>PowerPoint プレゼンテーション</vt:lpstr>
      <vt:lpstr>幅119cm-高さ37cm　1877　　 福井県の石部神社にて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算法助術 </vt:lpstr>
      <vt:lpstr>PowerPoint プレゼンテーション</vt:lpstr>
      <vt:lpstr>30球の問題 算法助術 の 再編集図</vt:lpstr>
      <vt:lpstr>PowerPoint プレゼンテーション</vt:lpstr>
      <vt:lpstr>PowerPoint プレゼンテーション</vt:lpstr>
      <vt:lpstr>模型</vt:lpstr>
      <vt:lpstr>断面図</vt:lpstr>
      <vt:lpstr>算法助術の解法</vt:lpstr>
      <vt:lpstr>この値は変？！ </vt:lpstr>
      <vt:lpstr>PowerPoint プレゼンテーション</vt:lpstr>
      <vt:lpstr>PowerPoint プレゼンテーション</vt:lpstr>
      <vt:lpstr>次なる疑問？ </vt:lpstr>
      <vt:lpstr>PowerPoint プレゼンテーション</vt:lpstr>
      <vt:lpstr>注釈： </vt:lpstr>
      <vt:lpstr>PowerPoint プレゼンテーション</vt:lpstr>
      <vt:lpstr>ビーズ編みとしての存在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「球で編んだ立体模型」</dc:title>
  <dc:creator>堀部和経</dc:creator>
  <cp:lastModifiedBy>和経 堀部</cp:lastModifiedBy>
  <cp:revision>602</cp:revision>
  <cp:lastPrinted>2020-05-11T15:47:23Z</cp:lastPrinted>
  <dcterms:created xsi:type="dcterms:W3CDTF">2003-06-14T01:41:13Z</dcterms:created>
  <dcterms:modified xsi:type="dcterms:W3CDTF">2025-04-28T00:18:21Z</dcterms:modified>
</cp:coreProperties>
</file>