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4"/>
  </p:notesMasterIdLst>
  <p:handoutMasterIdLst>
    <p:handoutMasterId r:id="rId15"/>
  </p:handoutMasterIdLst>
  <p:sldIdLst>
    <p:sldId id="541" r:id="rId2"/>
    <p:sldId id="602" r:id="rId3"/>
    <p:sldId id="623" r:id="rId4"/>
    <p:sldId id="624" r:id="rId5"/>
    <p:sldId id="591" r:id="rId6"/>
    <p:sldId id="618" r:id="rId7"/>
    <p:sldId id="614" r:id="rId8"/>
    <p:sldId id="619" r:id="rId9"/>
    <p:sldId id="567" r:id="rId10"/>
    <p:sldId id="620" r:id="rId11"/>
    <p:sldId id="622" r:id="rId12"/>
    <p:sldId id="617" r:id="rId13"/>
  </p:sldIdLst>
  <p:sldSz cx="9144000" cy="5143500" type="screen16x9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9891871-269D-444E-828C-D661F16819A7}">
          <p14:sldIdLst>
            <p14:sldId id="541"/>
            <p14:sldId id="602"/>
            <p14:sldId id="623"/>
            <p14:sldId id="624"/>
          </p14:sldIdLst>
        </p14:section>
        <p14:section name="タイトルなしのセクション" id="{EF04341B-62E5-4B93-AC04-F6DC481C8442}">
          <p14:sldIdLst>
            <p14:sldId id="591"/>
            <p14:sldId id="618"/>
            <p14:sldId id="614"/>
            <p14:sldId id="619"/>
            <p14:sldId id="567"/>
            <p14:sldId id="620"/>
            <p14:sldId id="622"/>
            <p14:sldId id="617"/>
          </p14:sldIdLst>
        </p14:section>
        <p14:section name="タイトルなしのセクション" id="{AB0092D1-7684-46DD-98DC-64D6BD1CDDB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935" autoAdjust="0"/>
    <p:restoredTop sz="94699" autoAdjust="0"/>
  </p:normalViewPr>
  <p:slideViewPr>
    <p:cSldViewPr>
      <p:cViewPr varScale="1">
        <p:scale>
          <a:sx n="124" d="100"/>
          <a:sy n="124" d="100"/>
        </p:scale>
        <p:origin x="188" y="8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90"/>
    </p:cViewPr>
  </p:sorterViewPr>
  <p:notesViewPr>
    <p:cSldViewPr>
      <p:cViewPr varScale="1">
        <p:scale>
          <a:sx n="75" d="100"/>
          <a:sy n="75" d="100"/>
        </p:scale>
        <p:origin x="-4086" y="-90"/>
      </p:cViewPr>
      <p:guideLst>
        <p:guide orient="horz" pos="311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r>
              <a:rPr kumimoji="1" lang="ja-JP" altLang="en-US"/>
              <a:t>確率・通計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F7116B8F-6B5D-4996-9298-28BFA66006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481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5187BEE3-ED45-495A-A601-56212D4EC208}" type="datetimeFigureOut">
              <a:rPr kumimoji="1" lang="ja-JP" altLang="en-US" smtClean="0"/>
              <a:t>2021/2/25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41363"/>
            <a:ext cx="658177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690269"/>
            <a:ext cx="5486400" cy="4443413"/>
          </a:xfrm>
          <a:prstGeom prst="rect">
            <a:avLst/>
          </a:prstGeom>
        </p:spPr>
        <p:txBody>
          <a:bodyPr vert="horz" lIns="91427" tIns="45713" rIns="91427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2B8D1BD3-C2D8-41BA-8011-E6D4C83176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620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64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64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F1A9-5727-4939-82D6-67FECA0453C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6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1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70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92715-653D-4157-B519-FC5BCAAAF132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49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6094-8F1C-4DA0-A6F0-64313E7EA85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5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9BF98B-1107-4902-BCCC-E17DBE58C53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1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88027-B159-48A1-A983-0AD29B9B00D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56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1E558-2F32-4163-BEE5-5D608EDF4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75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3DE33-7274-4DCE-9B2F-BD96CBD5E0F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6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CF79E-8AE0-4B4B-A51F-763592EBB70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152CC-AD1C-462C-9B5B-11FCE687313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0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8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D7D34-70A4-4AA3-95DA-DBFA8D2A2F3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2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3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3996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89.wmf"/><Relationship Id="rId2" Type="http://schemas.openxmlformats.org/officeDocument/2006/relationships/image" Target="../media/image84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5" Type="http://schemas.openxmlformats.org/officeDocument/2006/relationships/image" Target="../media/image91.jpg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13" Type="http://schemas.openxmlformats.org/officeDocument/2006/relationships/oleObject" Target="../embeddings/oleObject94.bin"/><Relationship Id="rId18" Type="http://schemas.openxmlformats.org/officeDocument/2006/relationships/image" Target="../media/image98.wmf"/><Relationship Id="rId3" Type="http://schemas.openxmlformats.org/officeDocument/2006/relationships/image" Target="../media/image92.jpeg"/><Relationship Id="rId21" Type="http://schemas.openxmlformats.org/officeDocument/2006/relationships/oleObject" Target="../embeddings/oleObject98.bin"/><Relationship Id="rId7" Type="http://schemas.openxmlformats.org/officeDocument/2006/relationships/oleObject" Target="../embeddings/oleObject91.bin"/><Relationship Id="rId12" Type="http://schemas.openxmlformats.org/officeDocument/2006/relationships/image" Target="../media/image95.wmf"/><Relationship Id="rId17" Type="http://schemas.openxmlformats.org/officeDocument/2006/relationships/oleObject" Target="../embeddings/oleObject96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97.wmf"/><Relationship Id="rId20" Type="http://schemas.openxmlformats.org/officeDocument/2006/relationships/image" Target="../media/image99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3.wmf"/><Relationship Id="rId11" Type="http://schemas.openxmlformats.org/officeDocument/2006/relationships/oleObject" Target="../embeddings/oleObject93.bin"/><Relationship Id="rId5" Type="http://schemas.openxmlformats.org/officeDocument/2006/relationships/oleObject" Target="../embeddings/oleObject90.bin"/><Relationship Id="rId15" Type="http://schemas.openxmlformats.org/officeDocument/2006/relationships/oleObject" Target="../embeddings/oleObject95.bin"/><Relationship Id="rId23" Type="http://schemas.openxmlformats.org/officeDocument/2006/relationships/hyperlink" Target="http://horibe.jp/DaidouUni2/G-BOX/PoissonBinomialDistribution.gps" TargetMode="External"/><Relationship Id="rId10" Type="http://schemas.openxmlformats.org/officeDocument/2006/relationships/image" Target="../media/image42.wmf"/><Relationship Id="rId19" Type="http://schemas.openxmlformats.org/officeDocument/2006/relationships/oleObject" Target="../embeddings/oleObject97.bin"/><Relationship Id="rId4" Type="http://schemas.openxmlformats.org/officeDocument/2006/relationships/hyperlink" Target="../G-Box/PoissonBinomialDistribution.gps" TargetMode="External"/><Relationship Id="rId9" Type="http://schemas.openxmlformats.org/officeDocument/2006/relationships/oleObject" Target="../embeddings/oleObject92.bin"/><Relationship Id="rId14" Type="http://schemas.openxmlformats.org/officeDocument/2006/relationships/image" Target="../media/image96.wmf"/><Relationship Id="rId22" Type="http://schemas.openxmlformats.org/officeDocument/2006/relationships/image" Target="../media/image10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106.wmf"/><Relationship Id="rId18" Type="http://schemas.openxmlformats.org/officeDocument/2006/relationships/oleObject" Target="../embeddings/oleObject107.bin"/><Relationship Id="rId3" Type="http://schemas.openxmlformats.org/officeDocument/2006/relationships/image" Target="../media/image101.wmf"/><Relationship Id="rId21" Type="http://schemas.openxmlformats.org/officeDocument/2006/relationships/image" Target="../media/image110.wmf"/><Relationship Id="rId7" Type="http://schemas.openxmlformats.org/officeDocument/2006/relationships/image" Target="../media/image103.wmf"/><Relationship Id="rId12" Type="http://schemas.openxmlformats.org/officeDocument/2006/relationships/oleObject" Target="../embeddings/oleObject104.bin"/><Relationship Id="rId17" Type="http://schemas.openxmlformats.org/officeDocument/2006/relationships/image" Target="../media/image108.wmf"/><Relationship Id="rId2" Type="http://schemas.openxmlformats.org/officeDocument/2006/relationships/oleObject" Target="../embeddings/oleObject99.bin"/><Relationship Id="rId16" Type="http://schemas.openxmlformats.org/officeDocument/2006/relationships/oleObject" Target="../embeddings/oleObject106.bin"/><Relationship Id="rId20" Type="http://schemas.openxmlformats.org/officeDocument/2006/relationships/oleObject" Target="../embeddings/oleObject108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105.wmf"/><Relationship Id="rId5" Type="http://schemas.openxmlformats.org/officeDocument/2006/relationships/image" Target="../media/image102.wmf"/><Relationship Id="rId15" Type="http://schemas.openxmlformats.org/officeDocument/2006/relationships/image" Target="../media/image107.wmf"/><Relationship Id="rId23" Type="http://schemas.openxmlformats.org/officeDocument/2006/relationships/image" Target="../media/image111.wmf"/><Relationship Id="rId10" Type="http://schemas.openxmlformats.org/officeDocument/2006/relationships/oleObject" Target="../embeddings/oleObject103.bin"/><Relationship Id="rId19" Type="http://schemas.openxmlformats.org/officeDocument/2006/relationships/image" Target="../media/image109.wmf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104.wmf"/><Relationship Id="rId14" Type="http://schemas.openxmlformats.org/officeDocument/2006/relationships/oleObject" Target="../embeddings/oleObject105.bin"/><Relationship Id="rId22" Type="http://schemas.openxmlformats.org/officeDocument/2006/relationships/oleObject" Target="../embeddings/oleObject109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26" Type="http://schemas.openxmlformats.org/officeDocument/2006/relationships/oleObject" Target="../embeddings/oleObject13.bin"/><Relationship Id="rId39" Type="http://schemas.openxmlformats.org/officeDocument/2006/relationships/oleObject" Target="../embeddings/oleObject19.bin"/><Relationship Id="rId3" Type="http://schemas.openxmlformats.org/officeDocument/2006/relationships/image" Target="../media/image1.wmf"/><Relationship Id="rId21" Type="http://schemas.openxmlformats.org/officeDocument/2006/relationships/oleObject" Target="../embeddings/oleObject10.bin"/><Relationship Id="rId34" Type="http://schemas.openxmlformats.org/officeDocument/2006/relationships/hyperlink" Target="http://horibe.jp/DaidouUni2/G-BOX/BinomialDistribution.gps" TargetMode="External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image" Target="../media/image15.wmf"/><Relationship Id="rId38" Type="http://schemas.openxmlformats.org/officeDocument/2006/relationships/image" Target="../media/image17.wmf"/><Relationship Id="rId2" Type="http://schemas.openxmlformats.org/officeDocument/2006/relationships/oleObject" Target="../embeddings/oleObject1.bin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29" Type="http://schemas.openxmlformats.org/officeDocument/2006/relationships/image" Target="../media/image13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wmf"/><Relationship Id="rId32" Type="http://schemas.openxmlformats.org/officeDocument/2006/relationships/oleObject" Target="../embeddings/oleObject16.bin"/><Relationship Id="rId37" Type="http://schemas.openxmlformats.org/officeDocument/2006/relationships/oleObject" Target="../embeddings/oleObject18.bin"/><Relationship Id="rId40" Type="http://schemas.openxmlformats.org/officeDocument/2006/relationships/image" Target="../media/image18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oleObject" Target="../embeddings/oleObject14.bin"/><Relationship Id="rId36" Type="http://schemas.openxmlformats.org/officeDocument/2006/relationships/image" Target="../media/image16.wmf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31" Type="http://schemas.openxmlformats.org/officeDocument/2006/relationships/image" Target="../media/image14.wmf"/><Relationship Id="rId4" Type="http://schemas.openxmlformats.org/officeDocument/2006/relationships/hyperlink" Target="../G-Box/BinomialDistribution.gps" TargetMode="External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Relationship Id="rId27" Type="http://schemas.openxmlformats.org/officeDocument/2006/relationships/image" Target="../media/image12.wmf"/><Relationship Id="rId30" Type="http://schemas.openxmlformats.org/officeDocument/2006/relationships/oleObject" Target="../embeddings/oleObject15.bin"/><Relationship Id="rId35" Type="http://schemas.openxmlformats.org/officeDocument/2006/relationships/oleObject" Target="../embeddings/oleObject1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8.bin"/><Relationship Id="rId3" Type="http://schemas.openxmlformats.org/officeDocument/2006/relationships/image" Target="../media/image19.wmf"/><Relationship Id="rId21" Type="http://schemas.openxmlformats.org/officeDocument/2006/relationships/image" Target="../media/image28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6.wmf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20" Type="http://schemas.openxmlformats.org/officeDocument/2006/relationships/oleObject" Target="../embeddings/oleObject29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38.bin"/><Relationship Id="rId3" Type="http://schemas.openxmlformats.org/officeDocument/2006/relationships/image" Target="../media/image29.wmf"/><Relationship Id="rId21" Type="http://schemas.openxmlformats.org/officeDocument/2006/relationships/image" Target="../media/image37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35.wmf"/><Relationship Id="rId2" Type="http://schemas.openxmlformats.org/officeDocument/2006/relationships/oleObject" Target="../embeddings/oleObject30.bin"/><Relationship Id="rId16" Type="http://schemas.openxmlformats.org/officeDocument/2006/relationships/oleObject" Target="../embeddings/oleObject37.bin"/><Relationship Id="rId20" Type="http://schemas.openxmlformats.org/officeDocument/2006/relationships/oleObject" Target="../embeddings/oleObject39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36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5.wmf"/><Relationship Id="rId3" Type="http://schemas.openxmlformats.org/officeDocument/2006/relationships/image" Target="../media/image38.emf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6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44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1.wmf"/><Relationship Id="rId19" Type="http://schemas.openxmlformats.org/officeDocument/2006/relationships/hyperlink" Target="http://horibe.jp/DaidouUni2/G-BOX/PoissonDistribution.gps" TargetMode="External"/><Relationship Id="rId4" Type="http://schemas.openxmlformats.org/officeDocument/2006/relationships/hyperlink" Target="../G-Box/PoissonDistribution.gps" TargetMode="External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51.wmf"/><Relationship Id="rId18" Type="http://schemas.openxmlformats.org/officeDocument/2006/relationships/oleObject" Target="../embeddings/oleObject55.bin"/><Relationship Id="rId3" Type="http://schemas.openxmlformats.org/officeDocument/2006/relationships/image" Target="../media/image46.wmf"/><Relationship Id="rId21" Type="http://schemas.openxmlformats.org/officeDocument/2006/relationships/image" Target="../media/image55.wmf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52.bin"/><Relationship Id="rId17" Type="http://schemas.openxmlformats.org/officeDocument/2006/relationships/image" Target="../media/image53.wmf"/><Relationship Id="rId2" Type="http://schemas.openxmlformats.org/officeDocument/2006/relationships/oleObject" Target="../embeddings/oleObject47.bin"/><Relationship Id="rId16" Type="http://schemas.openxmlformats.org/officeDocument/2006/relationships/oleObject" Target="../embeddings/oleObject54.bin"/><Relationship Id="rId20" Type="http://schemas.openxmlformats.org/officeDocument/2006/relationships/oleObject" Target="../embeddings/oleObject56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5" Type="http://schemas.openxmlformats.org/officeDocument/2006/relationships/image" Target="../media/image52.wmf"/><Relationship Id="rId23" Type="http://schemas.openxmlformats.org/officeDocument/2006/relationships/image" Target="../media/image56.wmf"/><Relationship Id="rId10" Type="http://schemas.openxmlformats.org/officeDocument/2006/relationships/oleObject" Target="../embeddings/oleObject51.bin"/><Relationship Id="rId19" Type="http://schemas.openxmlformats.org/officeDocument/2006/relationships/image" Target="../media/image54.wmf"/><Relationship Id="rId4" Type="http://schemas.openxmlformats.org/officeDocument/2006/relationships/oleObject" Target="../embeddings/oleObject48.bin"/><Relationship Id="rId9" Type="http://schemas.openxmlformats.org/officeDocument/2006/relationships/image" Target="../media/image49.wmf"/><Relationship Id="rId14" Type="http://schemas.openxmlformats.org/officeDocument/2006/relationships/oleObject" Target="../embeddings/oleObject53.bin"/><Relationship Id="rId22" Type="http://schemas.openxmlformats.org/officeDocument/2006/relationships/oleObject" Target="../embeddings/oleObject5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2.wmf"/><Relationship Id="rId18" Type="http://schemas.openxmlformats.org/officeDocument/2006/relationships/oleObject" Target="../embeddings/oleObject66.bin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64.wmf"/><Relationship Id="rId2" Type="http://schemas.openxmlformats.org/officeDocument/2006/relationships/oleObject" Target="../embeddings/oleObject58.bin"/><Relationship Id="rId16" Type="http://schemas.openxmlformats.org/officeDocument/2006/relationships/oleObject" Target="../embeddings/oleObject65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62.bin"/><Relationship Id="rId19" Type="http://schemas.openxmlformats.org/officeDocument/2006/relationships/image" Target="../media/image65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71.wmf"/><Relationship Id="rId18" Type="http://schemas.openxmlformats.org/officeDocument/2006/relationships/oleObject" Target="../embeddings/oleObject75.bin"/><Relationship Id="rId3" Type="http://schemas.openxmlformats.org/officeDocument/2006/relationships/image" Target="../media/image66.wmf"/><Relationship Id="rId21" Type="http://schemas.openxmlformats.org/officeDocument/2006/relationships/image" Target="../media/image75.wmf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3.wmf"/><Relationship Id="rId2" Type="http://schemas.openxmlformats.org/officeDocument/2006/relationships/oleObject" Target="../embeddings/oleObject67.bin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6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0.wmf"/><Relationship Id="rId5" Type="http://schemas.openxmlformats.org/officeDocument/2006/relationships/image" Target="../media/image67.wmf"/><Relationship Id="rId15" Type="http://schemas.openxmlformats.org/officeDocument/2006/relationships/image" Target="../media/image72.wmf"/><Relationship Id="rId23" Type="http://schemas.openxmlformats.org/officeDocument/2006/relationships/image" Target="../media/image76.wmf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74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73.bin"/><Relationship Id="rId22" Type="http://schemas.openxmlformats.org/officeDocument/2006/relationships/oleObject" Target="../embeddings/oleObject7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82.wmf"/><Relationship Id="rId3" Type="http://schemas.microsoft.com/office/2007/relationships/hdphoto" Target="../media/hdphoto1.wdp"/><Relationship Id="rId7" Type="http://schemas.openxmlformats.org/officeDocument/2006/relationships/image" Target="../media/image79.wmf"/><Relationship Id="rId12" Type="http://schemas.openxmlformats.org/officeDocument/2006/relationships/oleObject" Target="../embeddings/oleObject82.bin"/><Relationship Id="rId2" Type="http://schemas.openxmlformats.org/officeDocument/2006/relationships/image" Target="../media/image77.jpeg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81.wmf"/><Relationship Id="rId5" Type="http://schemas.openxmlformats.org/officeDocument/2006/relationships/image" Target="../media/image78.wmf"/><Relationship Id="rId15" Type="http://schemas.openxmlformats.org/officeDocument/2006/relationships/image" Target="../media/image83.wmf"/><Relationship Id="rId10" Type="http://schemas.openxmlformats.org/officeDocument/2006/relationships/oleObject" Target="../embeddings/oleObject81.bin"/><Relationship Id="rId4" Type="http://schemas.openxmlformats.org/officeDocument/2006/relationships/oleObject" Target="../embeddings/oleObject78.bin"/><Relationship Id="rId9" Type="http://schemas.openxmlformats.org/officeDocument/2006/relationships/image" Target="../media/image80.wmf"/><Relationship Id="rId14" Type="http://schemas.openxmlformats.org/officeDocument/2006/relationships/oleObject" Target="../embeddings/oleObject8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quarter" idx="1"/>
          </p:nvPr>
        </p:nvSpPr>
        <p:spPr>
          <a:xfrm>
            <a:off x="1704843" y="480046"/>
            <a:ext cx="2664297" cy="610915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4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確率・統計</a:t>
            </a:r>
            <a:endParaRPr kumimoji="1" lang="ja-JP" altLang="en-US" sz="4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7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50806" y="437734"/>
            <a:ext cx="2051248" cy="27384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kumimoji="1"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URL  https://horibe.jp/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47685" y="673043"/>
            <a:ext cx="2196723" cy="417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担当：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堀部和経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4644008" y="554361"/>
            <a:ext cx="1041038" cy="5737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§</a:t>
            </a:r>
            <a:r>
              <a:rPr lang="ja-JP" altLang="en-US" sz="2800">
                <a:latin typeface="ＭＳ 明朝" panose="02020609040205080304" pitchFamily="17" charset="-128"/>
                <a:ea typeface="ＭＳ 明朝" panose="02020609040205080304" pitchFamily="17" charset="-128"/>
              </a:rPr>
              <a:t>４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3">
            <a:extLst>
              <a:ext uri="{FF2B5EF4-FFF2-40B4-BE49-F238E27FC236}">
                <a16:creationId xmlns:a16="http://schemas.microsoft.com/office/drawing/2014/main" id="{519D47AA-7C73-4836-BCC4-750120DE1E47}"/>
              </a:ext>
            </a:extLst>
          </p:cNvPr>
          <p:cNvSpPr txBox="1">
            <a:spLocks/>
          </p:cNvSpPr>
          <p:nvPr/>
        </p:nvSpPr>
        <p:spPr>
          <a:xfrm>
            <a:off x="768739" y="1551803"/>
            <a:ext cx="4536504" cy="470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第１４回　講義　　</a:t>
            </a:r>
            <a:r>
              <a:rPr lang="en-US" altLang="ja-JP" sz="2400" dirty="0">
                <a:solidFill>
                  <a:srgbClr val="FF0000"/>
                </a:solidFill>
              </a:rPr>
              <a:t>p.70</a:t>
            </a:r>
            <a:r>
              <a:rPr lang="ja-JP" altLang="en-US" sz="2400" dirty="0">
                <a:solidFill>
                  <a:srgbClr val="FF0000"/>
                </a:solidFill>
              </a:rPr>
              <a:t>　～　</a:t>
            </a:r>
            <a:r>
              <a:rPr lang="en-US" altLang="ja-JP" sz="2400" dirty="0">
                <a:solidFill>
                  <a:srgbClr val="FF0000"/>
                </a:solidFill>
              </a:rPr>
              <a:t>p.74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5" name="コンテンツ プレースホルダー 5">
            <a:extLst>
              <a:ext uri="{FF2B5EF4-FFF2-40B4-BE49-F238E27FC236}">
                <a16:creationId xmlns:a16="http://schemas.microsoft.com/office/drawing/2014/main" id="{8C5BDD07-BCEB-4999-82F2-164769FB9872}"/>
              </a:ext>
            </a:extLst>
          </p:cNvPr>
          <p:cNvSpPr txBox="1">
            <a:spLocks/>
          </p:cNvSpPr>
          <p:nvPr/>
        </p:nvSpPr>
        <p:spPr>
          <a:xfrm>
            <a:off x="1871700" y="2207345"/>
            <a:ext cx="5400600" cy="12726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正規分布の二項分布による近似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ポアソン分布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8133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図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282415"/>
            <a:ext cx="2867557" cy="2634733"/>
          </a:xfrm>
          <a:prstGeom prst="rect">
            <a:avLst/>
          </a:prstGeom>
        </p:spPr>
      </p:pic>
      <p:sp>
        <p:nvSpPr>
          <p:cNvPr id="31" name="テキスト ボックス 30"/>
          <p:cNvSpPr txBox="1"/>
          <p:nvPr/>
        </p:nvSpPr>
        <p:spPr>
          <a:xfrm>
            <a:off x="427643" y="1943949"/>
            <a:ext cx="5459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として標本の平均     をとり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339753" y="411509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この例のように、起こる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872208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/>
              <a:t>例　４．２　続き</a:t>
            </a: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558302"/>
              </p:ext>
            </p:extLst>
          </p:nvPr>
        </p:nvGraphicFramePr>
        <p:xfrm>
          <a:off x="2094607" y="2427734"/>
          <a:ext cx="1689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88760" imgH="647640" progId="Equation.DSMT4">
                  <p:embed/>
                </p:oleObj>
              </mc:Choice>
              <mc:Fallback>
                <p:oleObj name="Equation" r:id="rId3" imgW="168876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4607" y="2427734"/>
                        <a:ext cx="1689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テキスト ボックス 28"/>
          <p:cNvSpPr txBox="1"/>
          <p:nvPr/>
        </p:nvSpPr>
        <p:spPr>
          <a:xfrm>
            <a:off x="414800" y="1574617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ことが知られている。この例の場合、　　 の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31580" y="3149160"/>
            <a:ext cx="5465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を計算した値が表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4.1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　であり、それに標本</a:t>
            </a: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8132543"/>
              </p:ext>
            </p:extLst>
          </p:nvPr>
        </p:nvGraphicFramePr>
        <p:xfrm>
          <a:off x="3064076" y="3170009"/>
          <a:ext cx="266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6400" imgH="330120" progId="Equation.DSMT4">
                  <p:embed/>
                </p:oleObj>
              </mc:Choice>
              <mc:Fallback>
                <p:oleObj name="Equation" r:id="rId5" imgW="26640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64076" y="3170009"/>
                        <a:ext cx="2667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テキスト ボックス 19"/>
          <p:cNvSpPr txBox="1"/>
          <p:nvPr/>
        </p:nvSpPr>
        <p:spPr>
          <a:xfrm>
            <a:off x="507834" y="3904584"/>
            <a:ext cx="5000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の折れ線グラフがそのポアソン分布図である。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27643" y="1203598"/>
            <a:ext cx="5446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その分布</a:t>
            </a:r>
            <a:r>
              <a:rPr lang="ja-JP" altLang="en-US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はは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ポアソン分布によって近似される</a:t>
            </a: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787303"/>
              </p:ext>
            </p:extLst>
          </p:nvPr>
        </p:nvGraphicFramePr>
        <p:xfrm>
          <a:off x="4355976" y="1635646"/>
          <a:ext cx="59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96880" imgH="380880" progId="Equation.DSMT4">
                  <p:embed/>
                </p:oleObj>
              </mc:Choice>
              <mc:Fallback>
                <p:oleObj name="Equation" r:id="rId7" imgW="5968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355976" y="1635646"/>
                        <a:ext cx="5969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80333"/>
              </p:ext>
            </p:extLst>
          </p:nvPr>
        </p:nvGraphicFramePr>
        <p:xfrm>
          <a:off x="539552" y="2071981"/>
          <a:ext cx="21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640" imgH="241200" progId="Equation.DSMT4">
                  <p:embed/>
                </p:oleObj>
              </mc:Choice>
              <mc:Fallback>
                <p:oleObj name="Equation" r:id="rId9" imgW="2156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39552" y="2071981"/>
                        <a:ext cx="2159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3861362"/>
              </p:ext>
            </p:extLst>
          </p:nvPr>
        </p:nvGraphicFramePr>
        <p:xfrm>
          <a:off x="2648073" y="2042612"/>
          <a:ext cx="469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800" imgH="241200" progId="Equation.DSMT4">
                  <p:embed/>
                </p:oleObj>
              </mc:Choice>
              <mc:Fallback>
                <p:oleObj name="Equation" r:id="rId11" imgW="4698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648073" y="2042612"/>
                        <a:ext cx="4699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正方形/長方形 9"/>
          <p:cNvSpPr/>
          <p:nvPr/>
        </p:nvSpPr>
        <p:spPr>
          <a:xfrm>
            <a:off x="473965" y="3535252"/>
            <a:ext cx="540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総数　 　を掛けたものが計算値である。図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4.9</a:t>
            </a:r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299759"/>
              </p:ext>
            </p:extLst>
          </p:nvPr>
        </p:nvGraphicFramePr>
        <p:xfrm>
          <a:off x="1115616" y="3599268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06080" imgH="241200" progId="Equation.DSMT4">
                  <p:embed/>
                </p:oleObj>
              </mc:Choice>
              <mc:Fallback>
                <p:oleObj name="Equation" r:id="rId13" imgW="4060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115616" y="3599268"/>
                        <a:ext cx="4064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テキスト ボックス 32"/>
          <p:cNvSpPr txBox="1"/>
          <p:nvPr/>
        </p:nvSpPr>
        <p:spPr>
          <a:xfrm>
            <a:off x="473965" y="834266"/>
            <a:ext cx="4818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回数がかなり少ない現象を長期間観測すると、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23479"/>
            <a:ext cx="3096344" cy="221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590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2211710"/>
            <a:ext cx="424847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の値が小さく、 　の値がある程度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39" y="1995686"/>
            <a:ext cx="3358579" cy="2720519"/>
          </a:xfrm>
          <a:prstGeom prst="rect">
            <a:avLst/>
          </a:prstGeom>
        </p:spPr>
      </p:pic>
      <p:sp>
        <p:nvSpPr>
          <p:cNvPr id="31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395536" y="2571750"/>
            <a:ext cx="460851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大きい場合に      にすれば、二項分布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395536" y="1635646"/>
            <a:ext cx="8064896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となり、ポワソン分布　　　に収束することが知られている。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2914850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ポワソン分布と二項分布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7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83568" y="4299942"/>
            <a:ext cx="3744416" cy="256675"/>
          </a:xfrm>
          <a:ln w="15875">
            <a:solidFill>
              <a:srgbClr val="FF0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altLang="ja-JP" sz="10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  <a:hlinkClick r:id="rId4" action="ppaction://hlinkfile"/>
              </a:rPr>
              <a:t>HD  </a:t>
            </a:r>
            <a:r>
              <a:rPr lang="en-US" altLang="ja-JP" sz="1000" b="1" dirty="0" err="1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  <a:hlinkClick r:id="rId4" action="ppaction://hlinkfile"/>
              </a:rPr>
              <a:t>PoissonBinomialDistribution.gps</a:t>
            </a:r>
            <a:endParaRPr lang="en-US" altLang="ja-JP" sz="1000" b="1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  <a:hlinkClick r:id="rId4" action="ppaction://hlinkfile"/>
            </a:endParaRPr>
          </a:p>
        </p:txBody>
      </p: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829079"/>
              </p:ext>
            </p:extLst>
          </p:nvPr>
        </p:nvGraphicFramePr>
        <p:xfrm>
          <a:off x="1835696" y="2643758"/>
          <a:ext cx="660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240" imgH="215640" progId="Equation.DSMT4">
                  <p:embed/>
                </p:oleObj>
              </mc:Choice>
              <mc:Fallback>
                <p:oleObj name="Equation" r:id="rId5" imgW="6602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35696" y="2643758"/>
                        <a:ext cx="660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644324"/>
              </p:ext>
            </p:extLst>
          </p:nvPr>
        </p:nvGraphicFramePr>
        <p:xfrm>
          <a:off x="2051720" y="1059582"/>
          <a:ext cx="3175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174840" imgH="596880" progId="Equation.DSMT4">
                  <p:embed/>
                </p:oleObj>
              </mc:Choice>
              <mc:Fallback>
                <p:oleObj name="Equation" r:id="rId7" imgW="3174840" imgH="59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051720" y="1059582"/>
                        <a:ext cx="31750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301906"/>
              </p:ext>
            </p:extLst>
          </p:nvPr>
        </p:nvGraphicFramePr>
        <p:xfrm>
          <a:off x="2843808" y="1635646"/>
          <a:ext cx="546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45760" imgH="342720" progId="Equation.DSMT4">
                  <p:embed/>
                </p:oleObj>
              </mc:Choice>
              <mc:Fallback>
                <p:oleObj name="Equation" r:id="rId9" imgW="5457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843808" y="1635646"/>
                        <a:ext cx="5461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771550"/>
            <a:ext cx="8064896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二項分布　　　　で平均　　　 を一定にしたまま、　　　とすると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51864"/>
              </p:ext>
            </p:extLst>
          </p:nvPr>
        </p:nvGraphicFramePr>
        <p:xfrm>
          <a:off x="1763688" y="771550"/>
          <a:ext cx="81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12520" imgH="380880" progId="Equation.DSMT4">
                  <p:embed/>
                </p:oleObj>
              </mc:Choice>
              <mc:Fallback>
                <p:oleObj name="Equation" r:id="rId11" imgW="81252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763688" y="771550"/>
                        <a:ext cx="8128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0996658"/>
              </p:ext>
            </p:extLst>
          </p:nvPr>
        </p:nvGraphicFramePr>
        <p:xfrm>
          <a:off x="3347864" y="915566"/>
          <a:ext cx="723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23600" imgH="241200" progId="Equation.DSMT4">
                  <p:embed/>
                </p:oleObj>
              </mc:Choice>
              <mc:Fallback>
                <p:oleObj name="Equation" r:id="rId13" imgW="7236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347864" y="915566"/>
                        <a:ext cx="7239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491022"/>
              </p:ext>
            </p:extLst>
          </p:nvPr>
        </p:nvGraphicFramePr>
        <p:xfrm>
          <a:off x="6156176" y="915566"/>
          <a:ext cx="7112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11000" imgH="190440" progId="Equation.DSMT4">
                  <p:embed/>
                </p:oleObj>
              </mc:Choice>
              <mc:Fallback>
                <p:oleObj name="Equation" r:id="rId15" imgW="71100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156176" y="915566"/>
                        <a:ext cx="7112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358334"/>
              </p:ext>
            </p:extLst>
          </p:nvPr>
        </p:nvGraphicFramePr>
        <p:xfrm>
          <a:off x="755576" y="2283718"/>
          <a:ext cx="203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241200" progId="Equation.DSMT4">
                  <p:embed/>
                </p:oleObj>
              </mc:Choice>
              <mc:Fallback>
                <p:oleObj name="Equation" r:id="rId17" imgW="2030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55576" y="2283718"/>
                        <a:ext cx="2032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159459"/>
              </p:ext>
            </p:extLst>
          </p:nvPr>
        </p:nvGraphicFramePr>
        <p:xfrm>
          <a:off x="2627784" y="2283718"/>
          <a:ext cx="1778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77480" imgH="190440" progId="Equation.DSMT4">
                  <p:embed/>
                </p:oleObj>
              </mc:Choice>
              <mc:Fallback>
                <p:oleObj name="Equation" r:id="rId19" imgW="17748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627784" y="2283718"/>
                        <a:ext cx="1778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395536" y="3355945"/>
            <a:ext cx="2376264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いる。図 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4.10 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参照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9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395536" y="2995905"/>
            <a:ext cx="4896544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とポアソン分布はかなりよく、近似して　　　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207148"/>
              </p:ext>
            </p:extLst>
          </p:nvPr>
        </p:nvGraphicFramePr>
        <p:xfrm>
          <a:off x="1475656" y="3795886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679480" imgH="380880" progId="Equation.DSMT4">
                  <p:embed/>
                </p:oleObj>
              </mc:Choice>
              <mc:Fallback>
                <p:oleObj name="Equation" r:id="rId21" imgW="2679480" imgH="380880" progId="Equation.DSMT4">
                  <p:embed/>
                  <p:pic>
                    <p:nvPicPr>
                      <p:cNvPr id="0" name="オブジェクト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795886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436096" y="339502"/>
            <a:ext cx="3312368" cy="256675"/>
          </a:xfrm>
          <a:ln w="15875">
            <a:solidFill>
              <a:srgbClr val="FF0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altLang="ja-JP" sz="10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  <a:hlinkClick r:id="rId23"/>
              </a:rPr>
              <a:t>WEB  </a:t>
            </a:r>
            <a:r>
              <a:rPr lang="en-US" altLang="ja-JP" sz="1000" b="1" dirty="0" err="1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  <a:hlinkClick r:id="rId23"/>
              </a:rPr>
              <a:t>PoissonBinomialDistribution.gps</a:t>
            </a:r>
            <a:endParaRPr lang="en-US" altLang="ja-JP" sz="1000" b="1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  <a:hlinkClick r:id="rId23"/>
            </a:endParaRPr>
          </a:p>
        </p:txBody>
      </p:sp>
    </p:spTree>
    <p:extLst>
      <p:ext uri="{BB962C8B-B14F-4D97-AF65-F5344CB8AC3E}">
        <p14:creationId xmlns:p14="http://schemas.microsoft.com/office/powerpoint/2010/main" val="326004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  <p:bldP spid="31" grpId="0" build="p"/>
      <p:bldP spid="36" grpId="0" build="p"/>
      <p:bldP spid="57" grpId="0" uiExpand="1" build="p" animBg="1"/>
      <p:bldP spid="25" grpId="0" build="p"/>
      <p:bldP spid="29" grpId="0" build="p"/>
      <p:bldP spid="2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8208912" cy="1131876"/>
          </a:xfrm>
          <a:ln w="19050">
            <a:solidFill>
              <a:srgbClr val="FFC000"/>
            </a:solidFill>
          </a:ln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979712" y="406458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ある機械から生産される製品には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0.8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％の割合で</a:t>
            </a:r>
            <a:r>
              <a:rPr lang="ja-JP" altLang="en-US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不良品があ</a:t>
            </a:r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512168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/>
              <a:t>例</a:t>
            </a:r>
            <a:r>
              <a:rPr lang="ja-JP" altLang="en-US" sz="1800" dirty="0"/>
              <a:t>題</a:t>
            </a:r>
            <a:r>
              <a:rPr kumimoji="1" lang="ja-JP" altLang="en-US" sz="1800" dirty="0"/>
              <a:t>　４．４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76277" y="1174054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を求めよ。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83605" y="1543386"/>
            <a:ext cx="8192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解答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不良品が　個含まれる確率　は、二項分布　　　　　　　に従い、</a:t>
            </a:r>
          </a:p>
        </p:txBody>
      </p:sp>
      <p:sp>
        <p:nvSpPr>
          <p:cNvPr id="38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8224464" y="4320902"/>
            <a:ext cx="360040" cy="288032"/>
          </a:xfrm>
          <a:ln w="190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76276" y="790309"/>
            <a:ext cx="8200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る。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100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個の製品を取り出したとき、この中に不良品が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個以上含まれる確率</a:t>
            </a: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1028481"/>
              </p:ext>
            </p:extLst>
          </p:nvPr>
        </p:nvGraphicFramePr>
        <p:xfrm>
          <a:off x="2411760" y="1639152"/>
          <a:ext cx="1524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177480" progId="Equation.DSMT4">
                  <p:embed/>
                </p:oleObj>
              </mc:Choice>
              <mc:Fallback>
                <p:oleObj name="Equation" r:id="rId2" imgW="1522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11760" y="1639152"/>
                        <a:ext cx="1524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8339883"/>
              </p:ext>
            </p:extLst>
          </p:nvPr>
        </p:nvGraphicFramePr>
        <p:xfrm>
          <a:off x="4211960" y="1543386"/>
          <a:ext cx="266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400" imgH="330120" progId="Equation.DSMT4">
                  <p:embed/>
                </p:oleObj>
              </mc:Choice>
              <mc:Fallback>
                <p:oleObj name="Equation" r:id="rId4" imgW="26640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11960" y="1543386"/>
                        <a:ext cx="2667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0896647"/>
              </p:ext>
            </p:extLst>
          </p:nvPr>
        </p:nvGraphicFramePr>
        <p:xfrm>
          <a:off x="5868144" y="1543386"/>
          <a:ext cx="147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380880" progId="Equation.DSMT4">
                  <p:embed/>
                </p:oleObj>
              </mc:Choice>
              <mc:Fallback>
                <p:oleObj name="Equation" r:id="rId6" imgW="147312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68144" y="1543386"/>
                        <a:ext cx="14732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610818"/>
              </p:ext>
            </p:extLst>
          </p:nvPr>
        </p:nvGraphicFramePr>
        <p:xfrm>
          <a:off x="2627784" y="1902718"/>
          <a:ext cx="279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960" imgH="380880" progId="Equation.DSMT4">
                  <p:embed/>
                </p:oleObj>
              </mc:Choice>
              <mc:Fallback>
                <p:oleObj name="Equation" r:id="rId8" imgW="2793960" imgH="380880" progId="Equation.DSMT4">
                  <p:embed/>
                  <p:pic>
                    <p:nvPicPr>
                      <p:cNvPr id="0" name="オブジェクト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1902718"/>
                        <a:ext cx="279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テキスト ボックス 33"/>
          <p:cNvSpPr txBox="1"/>
          <p:nvPr/>
        </p:nvSpPr>
        <p:spPr>
          <a:xfrm>
            <a:off x="476276" y="2283718"/>
            <a:ext cx="8192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で与えられる。確率　　　　　は非常に小さく　　　　　　　　　　であるか　　　　　　　　　　　　　　　　　</a:t>
            </a: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25463"/>
              </p:ext>
            </p:extLst>
          </p:nvPr>
        </p:nvGraphicFramePr>
        <p:xfrm>
          <a:off x="2627784" y="2322334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291960" progId="Equation.DSMT4">
                  <p:embed/>
                </p:oleObj>
              </mc:Choice>
              <mc:Fallback>
                <p:oleObj name="Equation" r:id="rId10" imgW="10285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627784" y="2322334"/>
                        <a:ext cx="10287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853947"/>
              </p:ext>
            </p:extLst>
          </p:nvPr>
        </p:nvGraphicFramePr>
        <p:xfrm>
          <a:off x="5328084" y="2322334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34880" imgH="291960" progId="Equation.DSMT4">
                  <p:embed/>
                </p:oleObj>
              </mc:Choice>
              <mc:Fallback>
                <p:oleObj name="Equation" r:id="rId12" imgW="223488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328084" y="2322334"/>
                        <a:ext cx="22352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テキスト ボックス 34"/>
          <p:cNvSpPr txBox="1"/>
          <p:nvPr/>
        </p:nvSpPr>
        <p:spPr>
          <a:xfrm>
            <a:off x="476277" y="2658038"/>
            <a:ext cx="8192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ポアソン分布　　　　で近似される。　　　　　　　　　　　　　　　　</a:t>
            </a:r>
          </a:p>
        </p:txBody>
      </p:sp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5026364"/>
              </p:ext>
            </p:extLst>
          </p:nvPr>
        </p:nvGraphicFramePr>
        <p:xfrm>
          <a:off x="1979712" y="2658038"/>
          <a:ext cx="73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380880" progId="Equation.DSMT4">
                  <p:embed/>
                </p:oleObj>
              </mc:Choice>
              <mc:Fallback>
                <p:oleObj name="Equation" r:id="rId14" imgW="73656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979712" y="2658038"/>
                        <a:ext cx="736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935808"/>
              </p:ext>
            </p:extLst>
          </p:nvPr>
        </p:nvGraphicFramePr>
        <p:xfrm>
          <a:off x="1115616" y="3027370"/>
          <a:ext cx="1511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11280" imgH="647640" progId="Equation.DSMT4">
                  <p:embed/>
                </p:oleObj>
              </mc:Choice>
              <mc:Fallback>
                <p:oleObj name="Equation" r:id="rId16" imgW="1511280" imgH="647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115616" y="3027370"/>
                        <a:ext cx="1511300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テキスト ボックス 35"/>
          <p:cNvSpPr txBox="1"/>
          <p:nvPr/>
        </p:nvSpPr>
        <p:spPr>
          <a:xfrm>
            <a:off x="2699792" y="3147814"/>
            <a:ext cx="1123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であり、　　　　　　　　　　　　　　　　</a:t>
            </a:r>
          </a:p>
        </p:txBody>
      </p:sp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338698"/>
              </p:ext>
            </p:extLst>
          </p:nvPr>
        </p:nvGraphicFramePr>
        <p:xfrm>
          <a:off x="3707904" y="3225046"/>
          <a:ext cx="347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79760" imgH="291960" progId="Equation.DSMT4">
                  <p:embed/>
                </p:oleObj>
              </mc:Choice>
              <mc:Fallback>
                <p:oleObj name="Equation" r:id="rId18" imgW="3479760" imgH="291960" progId="Equation.DSMT4">
                  <p:embed/>
                  <p:pic>
                    <p:nvPicPr>
                      <p:cNvPr id="0" name="オブジェクト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225046"/>
                        <a:ext cx="347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テキスト ボックス 38"/>
          <p:cNvSpPr txBox="1"/>
          <p:nvPr/>
        </p:nvSpPr>
        <p:spPr>
          <a:xfrm>
            <a:off x="755576" y="3651870"/>
            <a:ext cx="1699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したがって、　　　　　　　　　　　　　　　　</a:t>
            </a:r>
          </a:p>
        </p:txBody>
      </p:sp>
      <p:graphicFrame>
        <p:nvGraphicFramePr>
          <p:cNvPr id="26" name="オブジェクト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423754"/>
              </p:ext>
            </p:extLst>
          </p:nvPr>
        </p:nvGraphicFramePr>
        <p:xfrm>
          <a:off x="2319430" y="3939902"/>
          <a:ext cx="4521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520880" imgH="380880" progId="Equation.DSMT4">
                  <p:embed/>
                </p:oleObj>
              </mc:Choice>
              <mc:Fallback>
                <p:oleObj name="Equation" r:id="rId20" imgW="45208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319430" y="3939902"/>
                        <a:ext cx="45212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オブジェクト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888308"/>
              </p:ext>
            </p:extLst>
          </p:nvPr>
        </p:nvGraphicFramePr>
        <p:xfrm>
          <a:off x="3347864" y="4371950"/>
          <a:ext cx="2070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70000" imgH="241200" progId="Equation.DSMT4">
                  <p:embed/>
                </p:oleObj>
              </mc:Choice>
              <mc:Fallback>
                <p:oleObj name="Equation" r:id="rId22" imgW="20700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347864" y="4371950"/>
                        <a:ext cx="20701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0627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 animBg="1"/>
      <p:bldP spid="27" grpId="0"/>
      <p:bldP spid="57" grpId="0" build="p" animBg="1"/>
      <p:bldP spid="25" grpId="0"/>
      <p:bldP spid="28" grpId="0"/>
      <p:bldP spid="38" grpId="0" uiExpand="1" build="p" animBg="1"/>
      <p:bldP spid="24" grpId="0"/>
      <p:bldP spid="34" grpId="0"/>
      <p:bldP spid="35" grpId="0"/>
      <p:bldP spid="36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コンテンツ プレースホルダー 3"/>
          <p:cNvSpPr txBox="1">
            <a:spLocks/>
          </p:cNvSpPr>
          <p:nvPr/>
        </p:nvSpPr>
        <p:spPr>
          <a:xfrm>
            <a:off x="467544" y="627535"/>
            <a:ext cx="7920880" cy="720079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コンテンツ プレースホルダー 2"/>
          <p:cNvSpPr txBox="1">
            <a:spLocks/>
          </p:cNvSpPr>
          <p:nvPr/>
        </p:nvSpPr>
        <p:spPr>
          <a:xfrm>
            <a:off x="467544" y="267495"/>
            <a:ext cx="4176464" cy="360040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/>
              <a:t>４．２　二項分布の正規分布による近似</a:t>
            </a:r>
          </a:p>
        </p:txBody>
      </p:sp>
      <p:sp>
        <p:nvSpPr>
          <p:cNvPr id="19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62099" y="627535"/>
            <a:ext cx="7920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 が十分に大きいとき、二項分布　　　  は正規分布　　         で近似される。</a:t>
            </a: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/>
        </p:nvGraphicFramePr>
        <p:xfrm>
          <a:off x="4139952" y="650647"/>
          <a:ext cx="889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393480" progId="Equation.DSMT4">
                  <p:embed/>
                </p:oleObj>
              </mc:Choice>
              <mc:Fallback>
                <p:oleObj name="Equation" r:id="rId2" imgW="888840" imgH="393480" progId="Equation.DSMT4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39952" y="650647"/>
                        <a:ext cx="8890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テキスト ボックス 19">
            <a:hlinkClick r:id="rId4" action="ppaction://hlinkfile"/>
          </p:cNvPr>
          <p:cNvSpPr txBox="1"/>
          <p:nvPr/>
        </p:nvSpPr>
        <p:spPr>
          <a:xfrm>
            <a:off x="5436096" y="4299942"/>
            <a:ext cx="2670012" cy="246221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" dirty="0">
                <a:solidFill>
                  <a:srgbClr val="7030A0"/>
                </a:solidFill>
                <a:latin typeface="HGP創英丸ﾎﾟｯﾌﾟ体" panose="040F0900000000000000" pitchFamily="50" charset="-128"/>
                <a:ea typeface="HGP創英丸ﾎﾟｯﾌﾟ体" panose="040F0900000000000000" pitchFamily="50" charset="-128"/>
              </a:rPr>
              <a:t>HD   </a:t>
            </a:r>
            <a:r>
              <a:rPr lang="en-US" altLang="ja-JP" sz="1000" dirty="0" err="1">
                <a:solidFill>
                  <a:srgbClr val="7030A0"/>
                </a:solidFill>
                <a:latin typeface="HGP創英丸ﾎﾟｯﾌﾟ体" panose="040F0900000000000000" pitchFamily="50" charset="-128"/>
                <a:ea typeface="HGP創英丸ﾎﾟｯﾌﾟ体" panose="040F0900000000000000" pitchFamily="50" charset="-128"/>
              </a:rPr>
              <a:t>BinomialDistribution.gps</a:t>
            </a:r>
            <a:endParaRPr lang="ja-JP" altLang="en-US" sz="1000" dirty="0">
              <a:solidFill>
                <a:srgbClr val="7030A0"/>
              </a:solidFill>
              <a:latin typeface="HGP創英丸ﾎﾟｯﾌﾟ体" panose="040F0900000000000000" pitchFamily="50" charset="-128"/>
              <a:ea typeface="HGP創英丸ﾎﾟｯﾌﾟ体" panose="040F0900000000000000" pitchFamily="50" charset="-128"/>
            </a:endParaRPr>
          </a:p>
        </p:txBody>
      </p:sp>
      <p:graphicFrame>
        <p:nvGraphicFramePr>
          <p:cNvPr id="3" name="オブジェクト 2"/>
          <p:cNvGraphicFramePr>
            <a:graphicFrameLocks noChangeAspect="1"/>
          </p:cNvGraphicFramePr>
          <p:nvPr/>
        </p:nvGraphicFramePr>
        <p:xfrm>
          <a:off x="683568" y="747500"/>
          <a:ext cx="1905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440" imgH="203040" progId="Equation.DSMT4">
                  <p:embed/>
                </p:oleObj>
              </mc:Choice>
              <mc:Fallback>
                <p:oleObj name="Equation" r:id="rId5" imgW="190440" imgH="203040" progId="Equation.DSMT4">
                  <p:embed/>
                  <p:pic>
                    <p:nvPicPr>
                      <p:cNvPr id="3" name="オブジェクト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3568" y="747500"/>
                        <a:ext cx="1905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/>
          <p:cNvGraphicFramePr>
            <a:graphicFrameLocks noChangeAspect="1"/>
          </p:cNvGraphicFramePr>
          <p:nvPr/>
        </p:nvGraphicFramePr>
        <p:xfrm>
          <a:off x="6228184" y="627535"/>
          <a:ext cx="1320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20480" imgH="393480" progId="Equation.DSMT4">
                  <p:embed/>
                </p:oleObj>
              </mc:Choice>
              <mc:Fallback>
                <p:oleObj name="Equation" r:id="rId7" imgW="1320480" imgH="393480" progId="Equation.DSMT4">
                  <p:embed/>
                  <p:pic>
                    <p:nvPicPr>
                      <p:cNvPr id="4" name="オブジェクト 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28184" y="627535"/>
                        <a:ext cx="13208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/>
        </p:nvGraphicFramePr>
        <p:xfrm>
          <a:off x="1691680" y="956817"/>
          <a:ext cx="990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90360" imgH="342720" progId="Equation.DSMT4">
                  <p:embed/>
                </p:oleObj>
              </mc:Choice>
              <mc:Fallback>
                <p:oleObj name="Equation" r:id="rId9" imgW="990360" imgH="342720" progId="Equation.DSMT4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91680" y="956817"/>
                        <a:ext cx="9906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747001"/>
              </p:ext>
            </p:extLst>
          </p:nvPr>
        </p:nvGraphicFramePr>
        <p:xfrm>
          <a:off x="497417" y="1439930"/>
          <a:ext cx="7010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010280" imgH="304560" progId="Equation.DSMT4">
                  <p:embed/>
                </p:oleObj>
              </mc:Choice>
              <mc:Fallback>
                <p:oleObj name="Equation" r:id="rId11" imgW="7010280" imgH="304560" progId="Equation.DSMT4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97417" y="1439930"/>
                        <a:ext cx="7010400" cy="304800"/>
                      </a:xfrm>
                      <a:prstGeom prst="rect">
                        <a:avLst/>
                      </a:prstGeom>
                      <a:ln w="19050">
                        <a:solidFill>
                          <a:srgbClr val="0070C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グループ化 9"/>
          <p:cNvGrpSpPr/>
          <p:nvPr/>
        </p:nvGrpSpPr>
        <p:grpSpPr>
          <a:xfrm>
            <a:off x="899592" y="1852613"/>
            <a:ext cx="4983683" cy="800100"/>
            <a:chOff x="1187624" y="1852613"/>
            <a:chExt cx="4983683" cy="800100"/>
          </a:xfrm>
        </p:grpSpPr>
        <p:graphicFrame>
          <p:nvGraphicFramePr>
            <p:cNvPr id="11" name="オブジェクト 10"/>
            <p:cNvGraphicFramePr>
              <a:graphicFrameLocks noChangeAspect="1"/>
            </p:cNvGraphicFramePr>
            <p:nvPr/>
          </p:nvGraphicFramePr>
          <p:xfrm>
            <a:off x="1187624" y="2077444"/>
            <a:ext cx="2044700" cy="355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2044440" imgH="355320" progId="Equation.DSMT4">
                    <p:embed/>
                  </p:oleObj>
                </mc:Choice>
                <mc:Fallback>
                  <p:oleObj name="Equation" r:id="rId13" imgW="2044440" imgH="355320" progId="Equation.DSMT4">
                    <p:embed/>
                    <p:pic>
                      <p:nvPicPr>
                        <p:cNvPr id="11" name="オブジェクト 10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1187624" y="2077444"/>
                          <a:ext cx="2044700" cy="355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オブジェクト 12"/>
            <p:cNvGraphicFramePr>
              <a:graphicFrameLocks noChangeAspect="1"/>
            </p:cNvGraphicFramePr>
            <p:nvPr/>
          </p:nvGraphicFramePr>
          <p:xfrm>
            <a:off x="3631307" y="1852613"/>
            <a:ext cx="2540000" cy="800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2539800" imgH="799920" progId="Equation.DSMT4">
                    <p:embed/>
                  </p:oleObj>
                </mc:Choice>
                <mc:Fallback>
                  <p:oleObj name="Equation" r:id="rId15" imgW="2539800" imgH="799920" progId="Equation.DSMT4">
                    <p:embed/>
                    <p:pic>
                      <p:nvPicPr>
                        <p:cNvPr id="13" name="オブジェクト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31307" y="1852613"/>
                          <a:ext cx="2540000" cy="800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9" name="グループ化 28"/>
            <p:cNvGrpSpPr/>
            <p:nvPr/>
          </p:nvGrpSpPr>
          <p:grpSpPr>
            <a:xfrm>
              <a:off x="3341316" y="2207692"/>
              <a:ext cx="203200" cy="200901"/>
              <a:chOff x="3989388" y="2464512"/>
              <a:chExt cx="203200" cy="200901"/>
            </a:xfrm>
          </p:grpSpPr>
          <p:graphicFrame>
            <p:nvGraphicFramePr>
              <p:cNvPr id="14" name="オブジェクト 13"/>
              <p:cNvGraphicFramePr>
                <a:graphicFrameLocks noChangeAspect="1"/>
              </p:cNvGraphicFramePr>
              <p:nvPr/>
            </p:nvGraphicFramePr>
            <p:xfrm>
              <a:off x="3989388" y="2500313"/>
              <a:ext cx="203200" cy="165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7" imgW="203040" imgH="164880" progId="Equation.DSMT4">
                      <p:embed/>
                    </p:oleObj>
                  </mc:Choice>
                  <mc:Fallback>
                    <p:oleObj name="Equation" r:id="rId17" imgW="203040" imgH="164880" progId="Equation.DSMT4">
                      <p:embed/>
                      <p:pic>
                        <p:nvPicPr>
                          <p:cNvPr id="14" name="オブジェクト 13"/>
                          <p:cNvPicPr/>
                          <p:nvPr/>
                        </p:nvPicPr>
                        <p:blipFill>
                          <a:blip r:embed="rId18"/>
                          <a:stretch>
                            <a:fillRect/>
                          </a:stretch>
                        </p:blipFill>
                        <p:spPr>
                          <a:xfrm>
                            <a:off x="3989388" y="2500313"/>
                            <a:ext cx="203200" cy="1651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2" name="円/楕円 21"/>
              <p:cNvSpPr/>
              <p:nvPr/>
            </p:nvSpPr>
            <p:spPr>
              <a:xfrm>
                <a:off x="4034009" y="2464512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" name="円/楕円 34"/>
              <p:cNvSpPr/>
              <p:nvPr/>
            </p:nvSpPr>
            <p:spPr>
              <a:xfrm>
                <a:off x="4117873" y="2617714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5" name="グループ化 14"/>
          <p:cNvGrpSpPr/>
          <p:nvPr/>
        </p:nvGrpSpPr>
        <p:grpSpPr>
          <a:xfrm>
            <a:off x="1907704" y="2702673"/>
            <a:ext cx="3332460" cy="749300"/>
            <a:chOff x="2257698" y="2652772"/>
            <a:chExt cx="3332460" cy="749300"/>
          </a:xfrm>
        </p:grpSpPr>
        <p:graphicFrame>
          <p:nvGraphicFramePr>
            <p:cNvPr id="31" name="オブジェクト 30"/>
            <p:cNvGraphicFramePr>
              <a:graphicFrameLocks noChangeAspect="1"/>
            </p:cNvGraphicFramePr>
            <p:nvPr/>
          </p:nvGraphicFramePr>
          <p:xfrm>
            <a:off x="2257698" y="2868796"/>
            <a:ext cx="914400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914400" imgH="342720" progId="Equation.DSMT4">
                    <p:embed/>
                  </p:oleObj>
                </mc:Choice>
                <mc:Fallback>
                  <p:oleObj name="Equation" r:id="rId19" imgW="914400" imgH="342720" progId="Equation.DSMT4">
                    <p:embed/>
                    <p:pic>
                      <p:nvPicPr>
                        <p:cNvPr id="31" name="オブジェクト 30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2257698" y="2868796"/>
                          <a:ext cx="914400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オブジェクト 31"/>
            <p:cNvGraphicFramePr>
              <a:graphicFrameLocks noChangeAspect="1"/>
            </p:cNvGraphicFramePr>
            <p:nvPr/>
          </p:nvGraphicFramePr>
          <p:xfrm>
            <a:off x="3697858" y="2652772"/>
            <a:ext cx="1892300" cy="749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1892160" imgH="749160" progId="Equation.DSMT4">
                    <p:embed/>
                  </p:oleObj>
                </mc:Choice>
                <mc:Fallback>
                  <p:oleObj name="Equation" r:id="rId21" imgW="1892160" imgH="749160" progId="Equation.DSMT4">
                    <p:embed/>
                    <p:pic>
                      <p:nvPicPr>
                        <p:cNvPr id="32" name="オブジェクト 31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3697858" y="2652772"/>
                          <a:ext cx="1892300" cy="7493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3" name="グループ化 32"/>
            <p:cNvGrpSpPr/>
            <p:nvPr/>
          </p:nvGrpSpPr>
          <p:grpSpPr>
            <a:xfrm>
              <a:off x="3358155" y="2883234"/>
              <a:ext cx="203200" cy="200901"/>
              <a:chOff x="3993552" y="2812572"/>
              <a:chExt cx="203200" cy="200901"/>
            </a:xfrm>
          </p:grpSpPr>
          <p:graphicFrame>
            <p:nvGraphicFramePr>
              <p:cNvPr id="50" name="オブジェクト 49"/>
              <p:cNvGraphicFramePr>
                <a:graphicFrameLocks noChangeAspect="1"/>
              </p:cNvGraphicFramePr>
              <p:nvPr/>
            </p:nvGraphicFramePr>
            <p:xfrm>
              <a:off x="3993552" y="2848373"/>
              <a:ext cx="203200" cy="165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3" imgW="203040" imgH="164880" progId="Equation.DSMT4">
                      <p:embed/>
                    </p:oleObj>
                  </mc:Choice>
                  <mc:Fallback>
                    <p:oleObj name="Equation" r:id="rId23" imgW="203040" imgH="164880" progId="Equation.DSMT4">
                      <p:embed/>
                      <p:pic>
                        <p:nvPicPr>
                          <p:cNvPr id="50" name="オブジェクト 49"/>
                          <p:cNvPicPr/>
                          <p:nvPr/>
                        </p:nvPicPr>
                        <p:blipFill>
                          <a:blip r:embed="rId24"/>
                          <a:stretch>
                            <a:fillRect/>
                          </a:stretch>
                        </p:blipFill>
                        <p:spPr>
                          <a:xfrm>
                            <a:off x="3993552" y="2848373"/>
                            <a:ext cx="203200" cy="1651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2" name="円/楕円 51"/>
              <p:cNvSpPr/>
              <p:nvPr/>
            </p:nvSpPr>
            <p:spPr>
              <a:xfrm>
                <a:off x="4038173" y="2812572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" name="円/楕円 52"/>
              <p:cNvSpPr/>
              <p:nvPr/>
            </p:nvSpPr>
            <p:spPr>
              <a:xfrm>
                <a:off x="4122037" y="2965774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7" name="グループ化 16"/>
          <p:cNvGrpSpPr/>
          <p:nvPr/>
        </p:nvGrpSpPr>
        <p:grpSpPr>
          <a:xfrm>
            <a:off x="1588801" y="3607333"/>
            <a:ext cx="3019400" cy="396660"/>
            <a:chOff x="1588801" y="3607333"/>
            <a:chExt cx="3019400" cy="396660"/>
          </a:xfrm>
        </p:grpSpPr>
        <p:grpSp>
          <p:nvGrpSpPr>
            <p:cNvPr id="36" name="グループ化 35"/>
            <p:cNvGrpSpPr/>
            <p:nvPr/>
          </p:nvGrpSpPr>
          <p:grpSpPr>
            <a:xfrm>
              <a:off x="3049298" y="3679341"/>
              <a:ext cx="203200" cy="200901"/>
              <a:chOff x="7740352" y="3014634"/>
              <a:chExt cx="203200" cy="200901"/>
            </a:xfrm>
          </p:grpSpPr>
          <p:graphicFrame>
            <p:nvGraphicFramePr>
              <p:cNvPr id="54" name="オブジェクト 53"/>
              <p:cNvGraphicFramePr>
                <a:graphicFrameLocks noChangeAspect="1"/>
              </p:cNvGraphicFramePr>
              <p:nvPr/>
            </p:nvGraphicFramePr>
            <p:xfrm>
              <a:off x="7740352" y="3050435"/>
              <a:ext cx="203200" cy="165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5" imgW="203040" imgH="164880" progId="Equation.DSMT4">
                      <p:embed/>
                    </p:oleObj>
                  </mc:Choice>
                  <mc:Fallback>
                    <p:oleObj name="Equation" r:id="rId25" imgW="203040" imgH="164880" progId="Equation.DSMT4">
                      <p:embed/>
                      <p:pic>
                        <p:nvPicPr>
                          <p:cNvPr id="54" name="オブジェクト 53"/>
                          <p:cNvPicPr/>
                          <p:nvPr/>
                        </p:nvPicPr>
                        <p:blipFill>
                          <a:blip r:embed="rId24"/>
                          <a:stretch>
                            <a:fillRect/>
                          </a:stretch>
                        </p:blipFill>
                        <p:spPr>
                          <a:xfrm>
                            <a:off x="7740352" y="3050435"/>
                            <a:ext cx="203200" cy="1651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5" name="円/楕円 54"/>
              <p:cNvSpPr/>
              <p:nvPr/>
            </p:nvSpPr>
            <p:spPr>
              <a:xfrm>
                <a:off x="7784973" y="3014634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" name="円/楕円 55"/>
              <p:cNvSpPr/>
              <p:nvPr/>
            </p:nvSpPr>
            <p:spPr>
              <a:xfrm>
                <a:off x="7868837" y="3167836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aphicFrame>
          <p:nvGraphicFramePr>
            <p:cNvPr id="34" name="オブジェクト 33"/>
            <p:cNvGraphicFramePr>
              <a:graphicFrameLocks noChangeAspect="1"/>
            </p:cNvGraphicFramePr>
            <p:nvPr/>
          </p:nvGraphicFramePr>
          <p:xfrm>
            <a:off x="1588801" y="3607333"/>
            <a:ext cx="1320800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1320480" imgH="342720" progId="Equation.DSMT4">
                    <p:embed/>
                  </p:oleObj>
                </mc:Choice>
                <mc:Fallback>
                  <p:oleObj name="Equation" r:id="rId26" imgW="1320480" imgH="342720" progId="Equation.DSMT4">
                    <p:embed/>
                    <p:pic>
                      <p:nvPicPr>
                        <p:cNvPr id="34" name="オブジェクト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88801" y="3607333"/>
                          <a:ext cx="1320800" cy="342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オブジェクト 36"/>
            <p:cNvGraphicFramePr>
              <a:graphicFrameLocks noChangeAspect="1"/>
            </p:cNvGraphicFramePr>
            <p:nvPr/>
          </p:nvGraphicFramePr>
          <p:xfrm>
            <a:off x="3389001" y="3661093"/>
            <a:ext cx="1219200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1218960" imgH="342720" progId="Equation.DSMT4">
                    <p:embed/>
                  </p:oleObj>
                </mc:Choice>
                <mc:Fallback>
                  <p:oleObj name="Equation" r:id="rId28" imgW="1218960" imgH="342720" progId="Equation.DSMT4">
                    <p:embed/>
                    <p:pic>
                      <p:nvPicPr>
                        <p:cNvPr id="37" name="オブジェクト 36"/>
                        <p:cNvPicPr/>
                        <p:nvPr/>
                      </p:nvPicPr>
                      <p:blipFill>
                        <a:blip r:embed="rId29"/>
                        <a:stretch>
                          <a:fillRect/>
                        </a:stretch>
                      </p:blipFill>
                      <p:spPr>
                        <a:xfrm>
                          <a:off x="3389001" y="3661093"/>
                          <a:ext cx="1219200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8" name="オブジェクト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315366"/>
              </p:ext>
            </p:extLst>
          </p:nvPr>
        </p:nvGraphicFramePr>
        <p:xfrm>
          <a:off x="4773613" y="3457575"/>
          <a:ext cx="3340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340080" imgH="749160" progId="Equation.DSMT4">
                  <p:embed/>
                </p:oleObj>
              </mc:Choice>
              <mc:Fallback>
                <p:oleObj name="Equation" r:id="rId30" imgW="3340080" imgH="749160" progId="Equation.DSMT4">
                  <p:embed/>
                  <p:pic>
                    <p:nvPicPr>
                      <p:cNvPr id="38" name="オブジェクト 37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4773613" y="3457575"/>
                        <a:ext cx="3340100" cy="74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/>
        </p:nvGraphicFramePr>
        <p:xfrm>
          <a:off x="1259632" y="4214019"/>
          <a:ext cx="3505201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504960" imgH="393480" progId="Equation.DSMT4">
                  <p:embed/>
                </p:oleObj>
              </mc:Choice>
              <mc:Fallback>
                <p:oleObj name="Equation" r:id="rId32" imgW="3504960" imgH="393480" progId="Equation.DSMT4">
                  <p:embed/>
                  <p:pic>
                    <p:nvPicPr>
                      <p:cNvPr id="16" name="オブジェクト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214019"/>
                        <a:ext cx="3505201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テキスト ボックス 39">
            <a:hlinkClick r:id="rId34"/>
          </p:cNvPr>
          <p:cNvSpPr txBox="1"/>
          <p:nvPr/>
        </p:nvSpPr>
        <p:spPr>
          <a:xfrm>
            <a:off x="5436096" y="267495"/>
            <a:ext cx="2670012" cy="246221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" dirty="0">
                <a:solidFill>
                  <a:srgbClr val="7030A0"/>
                </a:solidFill>
                <a:latin typeface="HGP創英丸ﾎﾟｯﾌﾟ体" panose="040F0900000000000000" pitchFamily="50" charset="-128"/>
                <a:ea typeface="HGP創英丸ﾎﾟｯﾌﾟ体" panose="040F0900000000000000" pitchFamily="50" charset="-128"/>
              </a:rPr>
              <a:t>WEB   </a:t>
            </a:r>
            <a:r>
              <a:rPr lang="en-US" altLang="ja-JP" sz="1000" dirty="0" err="1">
                <a:solidFill>
                  <a:srgbClr val="7030A0"/>
                </a:solidFill>
                <a:latin typeface="HGP創英丸ﾎﾟｯﾌﾟ体" panose="040F0900000000000000" pitchFamily="50" charset="-128"/>
                <a:ea typeface="HGP創英丸ﾎﾟｯﾌﾟ体" panose="040F0900000000000000" pitchFamily="50" charset="-128"/>
              </a:rPr>
              <a:t>BinomialDistribution.gps</a:t>
            </a:r>
            <a:endParaRPr lang="ja-JP" altLang="en-US" sz="1000" dirty="0">
              <a:solidFill>
                <a:srgbClr val="7030A0"/>
              </a:solidFill>
              <a:latin typeface="HGP創英丸ﾎﾟｯﾌﾟ体" panose="040F0900000000000000" pitchFamily="50" charset="-128"/>
              <a:ea typeface="HGP創英丸ﾎﾟｯﾌﾟ体" panose="040F0900000000000000" pitchFamily="50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508104" y="4605820"/>
            <a:ext cx="24094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b="1" dirty="0">
                <a:solidFill>
                  <a:srgbClr val="7030A0"/>
                </a:solidFill>
              </a:rPr>
              <a:t>二項分布と正規分布を比較   （再掲）</a:t>
            </a:r>
            <a:endParaRPr kumimoji="1" lang="ja-JP" altLang="en-US" sz="1000" b="1" dirty="0">
              <a:solidFill>
                <a:srgbClr val="7030A0"/>
              </a:solidFill>
            </a:endParaRPr>
          </a:p>
        </p:txBody>
      </p:sp>
      <p:graphicFrame>
        <p:nvGraphicFramePr>
          <p:cNvPr id="39" name="オブジェクト 38">
            <a:extLst>
              <a:ext uri="{FF2B5EF4-FFF2-40B4-BE49-F238E27FC236}">
                <a16:creationId xmlns:a16="http://schemas.microsoft.com/office/drawing/2014/main" id="{54994C55-744E-4A4B-9D05-41800A2765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0255708"/>
              </p:ext>
            </p:extLst>
          </p:nvPr>
        </p:nvGraphicFramePr>
        <p:xfrm>
          <a:off x="6633046" y="1803611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006280" imgH="380880" progId="Equation.DSMT4">
                  <p:embed/>
                </p:oleObj>
              </mc:Choice>
              <mc:Fallback>
                <p:oleObj name="Equation" r:id="rId35" imgW="2006280" imgH="380880" progId="Equation.DSMT4">
                  <p:embed/>
                  <p:pic>
                    <p:nvPicPr>
                      <p:cNvPr id="4" name="オブジェクト 3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6633046" y="1803611"/>
                        <a:ext cx="2006600" cy="381000"/>
                      </a:xfrm>
                      <a:prstGeom prst="rect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オブジェクト 41">
            <a:extLst>
              <a:ext uri="{FF2B5EF4-FFF2-40B4-BE49-F238E27FC236}">
                <a16:creationId xmlns:a16="http://schemas.microsoft.com/office/drawing/2014/main" id="{0C7A40CB-7639-491D-A3CC-2A0538EFA6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294976"/>
              </p:ext>
            </p:extLst>
          </p:nvPr>
        </p:nvGraphicFramePr>
        <p:xfrm>
          <a:off x="6633046" y="2236756"/>
          <a:ext cx="1206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57120" imgH="419040" progId="Equation.DSMT4">
                  <p:embed/>
                </p:oleObj>
              </mc:Choice>
              <mc:Fallback>
                <p:oleObj name="Equation" r:id="rId37" imgW="1257120" imgH="419040" progId="Equation.DSMT4">
                  <p:embed/>
                  <p:pic>
                    <p:nvPicPr>
                      <p:cNvPr id="39" name="オブジェクト 38">
                        <a:extLst>
                          <a:ext uri="{FF2B5EF4-FFF2-40B4-BE49-F238E27FC236}">
                            <a16:creationId xmlns:a16="http://schemas.microsoft.com/office/drawing/2014/main" id="{54994C55-744E-4A4B-9D05-41800A2765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6633046" y="2236756"/>
                        <a:ext cx="1206500" cy="419100"/>
                      </a:xfrm>
                      <a:prstGeom prst="rect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オブジェクト 43">
            <a:extLst>
              <a:ext uri="{FF2B5EF4-FFF2-40B4-BE49-F238E27FC236}">
                <a16:creationId xmlns:a16="http://schemas.microsoft.com/office/drawing/2014/main" id="{8D09BEEA-77EC-4E82-BA42-20B0D8E339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154434"/>
              </p:ext>
            </p:extLst>
          </p:nvPr>
        </p:nvGraphicFramePr>
        <p:xfrm>
          <a:off x="6633046" y="2724806"/>
          <a:ext cx="1206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257120" imgH="672840" progId="Equation.DSMT4">
                  <p:embed/>
                </p:oleObj>
              </mc:Choice>
              <mc:Fallback>
                <p:oleObj name="Equation" r:id="rId39" imgW="1257120" imgH="672840" progId="Equation.DSMT4">
                  <p:embed/>
                  <p:pic>
                    <p:nvPicPr>
                      <p:cNvPr id="42" name="オブジェクト 41">
                        <a:extLst>
                          <a:ext uri="{FF2B5EF4-FFF2-40B4-BE49-F238E27FC236}">
                            <a16:creationId xmlns:a16="http://schemas.microsoft.com/office/drawing/2014/main" id="{0C7A40CB-7639-491D-A3CC-2A0538EFA6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6633046" y="2724806"/>
                        <a:ext cx="1206500" cy="673100"/>
                      </a:xfrm>
                      <a:prstGeom prst="rect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441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  <p:bldP spid="20" grpId="0" animBg="1"/>
      <p:bldP spid="40" grpId="0" animBg="1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467544" y="786036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確率変数　とする。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600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回繰り返して投げたとき、　　　　　　　を求めよ。</a:t>
            </a:r>
          </a:p>
        </p:txBody>
      </p:sp>
      <p:sp>
        <p:nvSpPr>
          <p:cNvPr id="58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8208912" cy="792087"/>
          </a:xfrm>
          <a:ln w="19050">
            <a:solidFill>
              <a:srgbClr val="FFC000"/>
            </a:solidFill>
          </a:ln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835696" y="41151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個のさいころを　回繰り返し投げたとき、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の目の出る回数を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368152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/>
              <a:t>例</a:t>
            </a:r>
            <a:r>
              <a:rPr lang="ja-JP" altLang="en-US" sz="1800" dirty="0"/>
              <a:t>題</a:t>
            </a:r>
            <a:r>
              <a:rPr kumimoji="1" lang="ja-JP" altLang="en-US" sz="1800" dirty="0"/>
              <a:t>　４．３</a:t>
            </a:r>
          </a:p>
        </p:txBody>
      </p:sp>
      <p:graphicFrame>
        <p:nvGraphicFramePr>
          <p:cNvPr id="19" name="オブジェクト 18"/>
          <p:cNvGraphicFramePr>
            <a:graphicFrameLocks noChangeAspect="1"/>
          </p:cNvGraphicFramePr>
          <p:nvPr/>
        </p:nvGraphicFramePr>
        <p:xfrm>
          <a:off x="5652120" y="812468"/>
          <a:ext cx="1574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342720" progId="Equation.DSMT4">
                  <p:embed/>
                </p:oleObj>
              </mc:Choice>
              <mc:Fallback>
                <p:oleObj name="Equation" r:id="rId2" imgW="1574640" imgH="342720" progId="Equation.DSMT4">
                  <p:embed/>
                  <p:pic>
                    <p:nvPicPr>
                      <p:cNvPr id="19" name="オブジェクト 1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52120" y="812468"/>
                        <a:ext cx="15748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/>
        </p:nvGraphicFramePr>
        <p:xfrm>
          <a:off x="1475656" y="865498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00" imgH="215640" progId="Equation.DSMT4">
                  <p:embed/>
                </p:oleObj>
              </mc:Choice>
              <mc:Fallback>
                <p:oleObj name="Equation" r:id="rId4" imgW="241200" imgH="215640" progId="Equation.DSMT4">
                  <p:embed/>
                  <p:pic>
                    <p:nvPicPr>
                      <p:cNvPr id="2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865498"/>
                        <a:ext cx="241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テキスト ボックス 20"/>
          <p:cNvSpPr txBox="1"/>
          <p:nvPr/>
        </p:nvSpPr>
        <p:spPr>
          <a:xfrm>
            <a:off x="467544" y="1327692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（解答）確率変数　は、　　　　　　に従う。　　　 であるから、　　　</a:t>
            </a:r>
          </a:p>
        </p:txBody>
      </p: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699845"/>
              </p:ext>
            </p:extLst>
          </p:nvPr>
        </p:nvGraphicFramePr>
        <p:xfrm>
          <a:off x="3051175" y="1287463"/>
          <a:ext cx="1273175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672840" progId="Equation.DSMT4">
                  <p:embed/>
                </p:oleObj>
              </mc:Choice>
              <mc:Fallback>
                <p:oleObj name="Equation" r:id="rId6" imgW="914400" imgH="672840" progId="Equation.DSMT4">
                  <p:embed/>
                  <p:pic>
                    <p:nvPicPr>
                      <p:cNvPr id="10" name="オブジェクト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1175" y="1287463"/>
                        <a:ext cx="1273175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/>
        </p:nvGraphicFramePr>
        <p:xfrm>
          <a:off x="2088297" y="1851670"/>
          <a:ext cx="3132137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24080" imgH="622080" progId="Equation.DSMT4">
                  <p:embed/>
                </p:oleObj>
              </mc:Choice>
              <mc:Fallback>
                <p:oleObj name="Equation" r:id="rId8" imgW="3124080" imgH="622080" progId="Equation.DSMT4">
                  <p:embed/>
                  <p:pic>
                    <p:nvPicPr>
                      <p:cNvPr id="11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8297" y="1851670"/>
                        <a:ext cx="3132137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/>
        </p:nvGraphicFramePr>
        <p:xfrm>
          <a:off x="5331154" y="1398058"/>
          <a:ext cx="723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228600" progId="Equation.DSMT4">
                  <p:embed/>
                </p:oleObj>
              </mc:Choice>
              <mc:Fallback>
                <p:oleObj name="Equation" r:id="rId10" imgW="723600" imgH="228600" progId="Equation.DSMT4">
                  <p:embed/>
                  <p:pic>
                    <p:nvPicPr>
                      <p:cNvPr id="12" name="オブジェクト 1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331154" y="1398058"/>
                        <a:ext cx="7239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/>
        </p:nvGraphicFramePr>
        <p:xfrm>
          <a:off x="3851920" y="500926"/>
          <a:ext cx="1778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7480" imgH="190440" progId="Equation.DSMT4">
                  <p:embed/>
                </p:oleObj>
              </mc:Choice>
              <mc:Fallback>
                <p:oleObj name="Equation" r:id="rId12" imgW="177480" imgH="190440" progId="Equation.DSMT4">
                  <p:embed/>
                  <p:pic>
                    <p:nvPicPr>
                      <p:cNvPr id="4" name="オブジェクト 3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851920" y="500926"/>
                        <a:ext cx="1778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/>
        </p:nvGraphicFramePr>
        <p:xfrm>
          <a:off x="968896" y="3264105"/>
          <a:ext cx="266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666880" imgH="291960" progId="Equation.DSMT4">
                  <p:embed/>
                </p:oleObj>
              </mc:Choice>
              <mc:Fallback>
                <p:oleObj name="Equation" r:id="rId14" imgW="2666880" imgH="291960" progId="Equation.DSMT4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68896" y="3264105"/>
                        <a:ext cx="26670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テキスト ボックス 21"/>
          <p:cNvSpPr txBox="1"/>
          <p:nvPr/>
        </p:nvSpPr>
        <p:spPr>
          <a:xfrm>
            <a:off x="835173" y="3805178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正規分布　　　　　　　で近似される。</a:t>
            </a: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/>
        </p:nvGraphicFramePr>
        <p:xfrm>
          <a:off x="1979712" y="3681984"/>
          <a:ext cx="1356863" cy="615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11280" imgH="685800" progId="Equation.DSMT4">
                  <p:embed/>
                </p:oleObj>
              </mc:Choice>
              <mc:Fallback>
                <p:oleObj name="Equation" r:id="rId16" imgW="1511280" imgH="685800" progId="Equation.DSMT4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979712" y="3681984"/>
                        <a:ext cx="1356863" cy="6157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/>
        </p:nvGraphicFramePr>
        <p:xfrm>
          <a:off x="2051720" y="2499742"/>
          <a:ext cx="3797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797280" imgH="622080" progId="Equation.DSMT4">
                  <p:embed/>
                </p:oleObj>
              </mc:Choice>
              <mc:Fallback>
                <p:oleObj name="Equation" r:id="rId18" imgW="3797280" imgH="622080" progId="Equation.DSMT4">
                  <p:embed/>
                  <p:pic>
                    <p:nvPicPr>
                      <p:cNvPr id="20" name="オブジェクト 19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051720" y="2499742"/>
                        <a:ext cx="37973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テキスト ボックス 27"/>
          <p:cNvSpPr txBox="1"/>
          <p:nvPr/>
        </p:nvSpPr>
        <p:spPr>
          <a:xfrm>
            <a:off x="3704021" y="3163640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の条件を満たしているので、</a:t>
            </a:r>
          </a:p>
        </p:txBody>
      </p:sp>
      <p:graphicFrame>
        <p:nvGraphicFramePr>
          <p:cNvPr id="23" name="オブジェクト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2426299"/>
              </p:ext>
            </p:extLst>
          </p:nvPr>
        </p:nvGraphicFramePr>
        <p:xfrm>
          <a:off x="2383862" y="1404341"/>
          <a:ext cx="254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53800" imgH="228600" progId="Equation.DSMT4">
                  <p:embed/>
                </p:oleObj>
              </mc:Choice>
              <mc:Fallback>
                <p:oleObj name="Equation" r:id="rId20" imgW="253800" imgH="228600" progId="Equation.DSMT4">
                  <p:embed/>
                  <p:pic>
                    <p:nvPicPr>
                      <p:cNvPr id="23" name="オブジェクト 22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383862" y="1404341"/>
                        <a:ext cx="2540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555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6" grpId="0" build="p"/>
      <p:bldP spid="22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テキスト ボックス 26"/>
          <p:cNvSpPr txBox="1"/>
          <p:nvPr/>
        </p:nvSpPr>
        <p:spPr>
          <a:xfrm>
            <a:off x="683568" y="915508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求める確率　　　　　　　 の区間の両端の値　　　　　　　 に対応する　　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3096344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/>
              <a:t>例</a:t>
            </a:r>
            <a:r>
              <a:rPr lang="ja-JP" altLang="en-US" sz="1800" dirty="0"/>
              <a:t>題</a:t>
            </a:r>
            <a:r>
              <a:rPr kumimoji="1" lang="ja-JP" altLang="en-US" sz="1800" dirty="0"/>
              <a:t>　４．３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解答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つづき</a:t>
            </a:r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623744"/>
              </p:ext>
            </p:extLst>
          </p:nvPr>
        </p:nvGraphicFramePr>
        <p:xfrm>
          <a:off x="5468938" y="946150"/>
          <a:ext cx="1651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0960" imgH="330120" progId="Equation.DSMT4">
                  <p:embed/>
                </p:oleObj>
              </mc:Choice>
              <mc:Fallback>
                <p:oleObj name="Equation" r:id="rId2" imgW="1650960" imgH="330120" progId="Equation.DSMT4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68938" y="946150"/>
                        <a:ext cx="16510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テキスト ボックス 24"/>
          <p:cNvSpPr txBox="1"/>
          <p:nvPr/>
        </p:nvSpPr>
        <p:spPr>
          <a:xfrm>
            <a:off x="467544" y="1281729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標準正規分布の区間の両端の値　　を求めると、</a:t>
            </a:r>
          </a:p>
        </p:txBody>
      </p:sp>
      <p:graphicFrame>
        <p:nvGraphicFramePr>
          <p:cNvPr id="15" name="オブジェクト 14"/>
          <p:cNvGraphicFramePr>
            <a:graphicFrameLocks noChangeAspect="1"/>
          </p:cNvGraphicFramePr>
          <p:nvPr/>
        </p:nvGraphicFramePr>
        <p:xfrm>
          <a:off x="3851920" y="130493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291960" progId="Equation.DSMT4">
                  <p:embed/>
                </p:oleObj>
              </mc:Choice>
              <mc:Fallback>
                <p:oleObj name="Equation" r:id="rId4" imgW="380880" imgH="291960" progId="Equation.DSMT4">
                  <p:embed/>
                  <p:pic>
                    <p:nvPicPr>
                      <p:cNvPr id="15" name="オブジェクト 1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51920" y="1304930"/>
                        <a:ext cx="3810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/>
        </p:nvGraphicFramePr>
        <p:xfrm>
          <a:off x="1547664" y="1651061"/>
          <a:ext cx="5600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600520" imgH="711000" progId="Equation.DSMT4">
                  <p:embed/>
                </p:oleObj>
              </mc:Choice>
              <mc:Fallback>
                <p:oleObj name="Equation" r:id="rId6" imgW="5600520" imgH="711000" progId="Equation.DSMT4">
                  <p:embed/>
                  <p:pic>
                    <p:nvPicPr>
                      <p:cNvPr id="18" name="オブジェクト 1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47664" y="1651061"/>
                        <a:ext cx="56007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/>
        </p:nvGraphicFramePr>
        <p:xfrm>
          <a:off x="1984400" y="928724"/>
          <a:ext cx="1574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74640" imgH="342720" progId="Equation.DSMT4">
                  <p:embed/>
                </p:oleObj>
              </mc:Choice>
              <mc:Fallback>
                <p:oleObj name="Equation" r:id="rId8" imgW="1574640" imgH="342720" progId="Equation.DSMT4">
                  <p:embed/>
                  <p:pic>
                    <p:nvPicPr>
                      <p:cNvPr id="13" name="オブジェクト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400" y="928724"/>
                        <a:ext cx="1574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テキスト ボックス 27"/>
          <p:cNvSpPr txBox="1"/>
          <p:nvPr/>
        </p:nvSpPr>
        <p:spPr>
          <a:xfrm>
            <a:off x="476277" y="2427734"/>
            <a:ext cx="3375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となるから、求める確率は、</a:t>
            </a:r>
          </a:p>
        </p:txBody>
      </p:sp>
      <p:graphicFrame>
        <p:nvGraphicFramePr>
          <p:cNvPr id="14" name="オブジェクト 13"/>
          <p:cNvGraphicFramePr>
            <a:graphicFrameLocks noChangeAspect="1"/>
          </p:cNvGraphicFramePr>
          <p:nvPr/>
        </p:nvGraphicFramePr>
        <p:xfrm>
          <a:off x="2100894" y="2859782"/>
          <a:ext cx="1574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74640" imgH="342720" progId="Equation.DSMT4">
                  <p:embed/>
                </p:oleObj>
              </mc:Choice>
              <mc:Fallback>
                <p:oleObj name="Equation" r:id="rId10" imgW="1574640" imgH="342720" progId="Equation.DSMT4">
                  <p:embed/>
                  <p:pic>
                    <p:nvPicPr>
                      <p:cNvPr id="14" name="オブジェクト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0894" y="2859782"/>
                        <a:ext cx="1574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" name="グループ化 28"/>
          <p:cNvGrpSpPr/>
          <p:nvPr/>
        </p:nvGrpSpPr>
        <p:grpSpPr>
          <a:xfrm>
            <a:off x="3707904" y="2931790"/>
            <a:ext cx="203200" cy="200901"/>
            <a:chOff x="7740352" y="3014634"/>
            <a:chExt cx="203200" cy="200901"/>
          </a:xfrm>
        </p:grpSpPr>
        <p:graphicFrame>
          <p:nvGraphicFramePr>
            <p:cNvPr id="30" name="オブジェクト 29"/>
            <p:cNvGraphicFramePr>
              <a:graphicFrameLocks noChangeAspect="1"/>
            </p:cNvGraphicFramePr>
            <p:nvPr/>
          </p:nvGraphicFramePr>
          <p:xfrm>
            <a:off x="7740352" y="3050435"/>
            <a:ext cx="203200" cy="165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03040" imgH="164880" progId="Equation.DSMT4">
                    <p:embed/>
                  </p:oleObj>
                </mc:Choice>
                <mc:Fallback>
                  <p:oleObj name="Equation" r:id="rId12" imgW="203040" imgH="164880" progId="Equation.DSMT4">
                    <p:embed/>
                    <p:pic>
                      <p:nvPicPr>
                        <p:cNvPr id="30" name="オブジェクト 29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7740352" y="3050435"/>
                          <a:ext cx="203200" cy="165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" name="円/楕円 30"/>
            <p:cNvSpPr/>
            <p:nvPr/>
          </p:nvSpPr>
          <p:spPr>
            <a:xfrm>
              <a:off x="7784973" y="3014634"/>
              <a:ext cx="45719" cy="45719"/>
            </a:xfrm>
            <a:prstGeom prst="ellipse">
              <a:avLst/>
            </a:prstGeom>
            <a:solidFill>
              <a:schemeClr val="tx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円/楕円 31"/>
            <p:cNvSpPr/>
            <p:nvPr/>
          </p:nvSpPr>
          <p:spPr>
            <a:xfrm>
              <a:off x="7868837" y="316783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7" name="オブジェクト 16"/>
          <p:cNvGraphicFramePr>
            <a:graphicFrameLocks noChangeAspect="1"/>
          </p:cNvGraphicFramePr>
          <p:nvPr/>
        </p:nvGraphicFramePr>
        <p:xfrm>
          <a:off x="3923928" y="2859782"/>
          <a:ext cx="1879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79560" imgH="342720" progId="Equation.DSMT4">
                  <p:embed/>
                </p:oleObj>
              </mc:Choice>
              <mc:Fallback>
                <p:oleObj name="Equation" r:id="rId14" imgW="1879560" imgH="342720" progId="Equation.DSMT4">
                  <p:embed/>
                  <p:pic>
                    <p:nvPicPr>
                      <p:cNvPr id="17" name="オブジェクト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2859782"/>
                        <a:ext cx="1879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/>
        </p:nvGraphicFramePr>
        <p:xfrm>
          <a:off x="3707904" y="3219822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65080" imgH="342720" progId="Equation.DSMT4">
                  <p:embed/>
                </p:oleObj>
              </mc:Choice>
              <mc:Fallback>
                <p:oleObj name="Equation" r:id="rId16" imgW="1765080" imgH="342720" progId="Equation.DSMT4">
                  <p:embed/>
                  <p:pic>
                    <p:nvPicPr>
                      <p:cNvPr id="20" name="オブジェクト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219822"/>
                        <a:ext cx="176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オブジェクト 22"/>
          <p:cNvGraphicFramePr>
            <a:graphicFrameLocks noChangeAspect="1"/>
          </p:cNvGraphicFramePr>
          <p:nvPr/>
        </p:nvGraphicFramePr>
        <p:xfrm>
          <a:off x="3651250" y="3579813"/>
          <a:ext cx="1143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43000" imgH="228600" progId="Equation.DSMT4">
                  <p:embed/>
                </p:oleObj>
              </mc:Choice>
              <mc:Fallback>
                <p:oleObj name="Equation" r:id="rId18" imgW="1143000" imgH="228600" progId="Equation.DSMT4">
                  <p:embed/>
                  <p:pic>
                    <p:nvPicPr>
                      <p:cNvPr id="23" name="オブジェクト 22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651250" y="3579813"/>
                        <a:ext cx="11430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オブジェクト 32"/>
          <p:cNvGraphicFramePr>
            <a:graphicFrameLocks noChangeAspect="1"/>
          </p:cNvGraphicFramePr>
          <p:nvPr/>
        </p:nvGraphicFramePr>
        <p:xfrm>
          <a:off x="3752525" y="3939902"/>
          <a:ext cx="609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09480" imgH="228600" progId="Equation.DSMT4">
                  <p:embed/>
                </p:oleObj>
              </mc:Choice>
              <mc:Fallback>
                <p:oleObj name="Equation" r:id="rId20" imgW="609480" imgH="228600" progId="Equation.DSMT4">
                  <p:embed/>
                  <p:pic>
                    <p:nvPicPr>
                      <p:cNvPr id="33" name="オブジェクト 32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752525" y="3939902"/>
                        <a:ext cx="6096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コンテンツ プレースホルダー 4">
            <a:extLst>
              <a:ext uri="{FF2B5EF4-FFF2-40B4-BE49-F238E27FC236}">
                <a16:creationId xmlns:a16="http://schemas.microsoft.com/office/drawing/2014/main" id="{84946E9A-514A-4334-A469-61C9D5E121BE}"/>
              </a:ext>
            </a:extLst>
          </p:cNvPr>
          <p:cNvSpPr txBox="1">
            <a:spLocks/>
          </p:cNvSpPr>
          <p:nvPr/>
        </p:nvSpPr>
        <p:spPr>
          <a:xfrm>
            <a:off x="7956376" y="4270803"/>
            <a:ext cx="720080" cy="376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582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5" grpId="0"/>
      <p:bldP spid="28" grpId="0"/>
      <p:bldP spid="2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830" name="Picture 2126"/>
          <p:cNvPicPr>
            <a:picLocks noChangeAspect="1" noChangeArrowheads="1"/>
          </p:cNvPicPr>
          <p:nvPr/>
        </p:nvPicPr>
        <p:blipFill>
          <a:blip r:embed="rId3" cstate="print">
            <a:lum bright="6000" contras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83" y="1121074"/>
            <a:ext cx="5269923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1835696" y="1347614"/>
            <a:ext cx="676875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で定義する</a:t>
            </a:r>
            <a:r>
              <a:rPr lang="ja-JP" altLang="en-US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離散型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確率分布を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ポワソン分布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といい、　　と表す。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2530252" y="439052"/>
            <a:ext cx="5976664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は正の定数。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0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または正の整数　　　　　 に対して、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07258" y="403048"/>
            <a:ext cx="1944217" cy="432048"/>
          </a:xfrm>
          <a:ln w="34925" cmpd="dbl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ポワソン分布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7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012160" y="4305104"/>
            <a:ext cx="2088232" cy="256675"/>
          </a:xfrm>
          <a:ln w="15875">
            <a:solidFill>
              <a:srgbClr val="FF0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altLang="ja-JP" sz="10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  <a:hlinkClick r:id="rId4" action="ppaction://hlinkfile"/>
              </a:rPr>
              <a:t>HD  </a:t>
            </a:r>
            <a:r>
              <a:rPr lang="en-US" altLang="ja-JP" sz="1000" b="1" dirty="0" err="1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  <a:hlinkClick r:id="rId4" action="ppaction://hlinkfile"/>
              </a:rPr>
              <a:t>PoissonDistribution.gps</a:t>
            </a:r>
            <a:endParaRPr lang="en-US" altLang="ja-JP" sz="1000" b="1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  <a:hlinkClick r:id="rId4" action="ppaction://hlinkfile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50373"/>
              </p:ext>
            </p:extLst>
          </p:nvPr>
        </p:nvGraphicFramePr>
        <p:xfrm>
          <a:off x="5986636" y="511060"/>
          <a:ext cx="1092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91880" imgH="266400" progId="Equation.DSMT4">
                  <p:embed/>
                </p:oleObj>
              </mc:Choice>
              <mc:Fallback>
                <p:oleObj name="Equation" r:id="rId5" imgW="10918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986636" y="511060"/>
                        <a:ext cx="10922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062968"/>
              </p:ext>
            </p:extLst>
          </p:nvPr>
        </p:nvGraphicFramePr>
        <p:xfrm>
          <a:off x="2607691" y="533991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40" imgH="215640" progId="Equation.DSMT4">
                  <p:embed/>
                </p:oleObj>
              </mc:Choice>
              <mc:Fallback>
                <p:oleObj name="Equation" r:id="rId7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07691" y="533991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230603"/>
              </p:ext>
            </p:extLst>
          </p:nvPr>
        </p:nvGraphicFramePr>
        <p:xfrm>
          <a:off x="3157365" y="774903"/>
          <a:ext cx="227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73040" imgH="596880" progId="Equation.DSMT4">
                  <p:embed/>
                </p:oleObj>
              </mc:Choice>
              <mc:Fallback>
                <p:oleObj name="Equation" r:id="rId9" imgW="2273040" imgH="59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157365" y="774903"/>
                        <a:ext cx="22733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6563026"/>
              </p:ext>
            </p:extLst>
          </p:nvPr>
        </p:nvGraphicFramePr>
        <p:xfrm>
          <a:off x="7092280" y="1419622"/>
          <a:ext cx="546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45760" imgH="342720" progId="Equation.DSMT4">
                  <p:embed/>
                </p:oleObj>
              </mc:Choice>
              <mc:Fallback>
                <p:oleObj name="Equation" r:id="rId11" imgW="5457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092280" y="1419622"/>
                        <a:ext cx="5461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562792"/>
              </p:ext>
            </p:extLst>
          </p:nvPr>
        </p:nvGraphicFramePr>
        <p:xfrm>
          <a:off x="6300192" y="1923678"/>
          <a:ext cx="1727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26920" imgH="596880" progId="Equation.DSMT4">
                  <p:embed/>
                </p:oleObj>
              </mc:Choice>
              <mc:Fallback>
                <p:oleObj name="Equation" r:id="rId13" imgW="1726920" imgH="596880" progId="Equation.DSMT4">
                  <p:embed/>
                  <p:pic>
                    <p:nvPicPr>
                      <p:cNvPr id="0" name="オブジェクト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923678"/>
                        <a:ext cx="1727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2516618"/>
              </p:ext>
            </p:extLst>
          </p:nvPr>
        </p:nvGraphicFramePr>
        <p:xfrm>
          <a:off x="6300192" y="2571750"/>
          <a:ext cx="1828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828800" imgH="596880" progId="Equation.DSMT4">
                  <p:embed/>
                </p:oleObj>
              </mc:Choice>
              <mc:Fallback>
                <p:oleObj name="Equation" r:id="rId15" imgW="1828800" imgH="596880" progId="Equation.DSMT4">
                  <p:embed/>
                  <p:pic>
                    <p:nvPicPr>
                      <p:cNvPr id="0" name="オブジェクト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2571750"/>
                        <a:ext cx="1828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直線コネクタ 19"/>
          <p:cNvCxnSpPr/>
          <p:nvPr/>
        </p:nvCxnSpPr>
        <p:spPr>
          <a:xfrm>
            <a:off x="3022354" y="1707654"/>
            <a:ext cx="757558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349987" y="2067694"/>
            <a:ext cx="844438" cy="36004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具体例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3" name="オブジェクト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32012"/>
              </p:ext>
            </p:extLst>
          </p:nvPr>
        </p:nvGraphicFramePr>
        <p:xfrm>
          <a:off x="6300192" y="3219822"/>
          <a:ext cx="2120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120760" imgH="596880" progId="Equation.DSMT4">
                  <p:embed/>
                </p:oleObj>
              </mc:Choice>
              <mc:Fallback>
                <p:oleObj name="Equation" r:id="rId17" imgW="2120760" imgH="596880" progId="Equation.DSMT4">
                  <p:embed/>
                  <p:pic>
                    <p:nvPicPr>
                      <p:cNvPr id="0" name="オブジェクト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3219822"/>
                        <a:ext cx="2120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直線コネクタ 20"/>
          <p:cNvCxnSpPr/>
          <p:nvPr/>
        </p:nvCxnSpPr>
        <p:spPr>
          <a:xfrm>
            <a:off x="4139456" y="779459"/>
            <a:ext cx="302433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940152" y="195486"/>
            <a:ext cx="2232248" cy="256675"/>
          </a:xfrm>
          <a:ln w="15875">
            <a:solidFill>
              <a:srgbClr val="FF0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altLang="ja-JP" sz="10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  <a:hlinkClick r:id="rId19"/>
              </a:rPr>
              <a:t>WEB </a:t>
            </a:r>
            <a:r>
              <a:rPr lang="en-US" altLang="ja-JP" sz="1000" b="1" dirty="0" err="1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  <a:hlinkClick r:id="rId19"/>
              </a:rPr>
              <a:t>PoissonDistribution.gps</a:t>
            </a:r>
            <a:endParaRPr lang="en-US" altLang="ja-JP" sz="1000" b="1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  <a:hlinkClick r:id="rId19"/>
            </a:endParaRPr>
          </a:p>
        </p:txBody>
      </p:sp>
    </p:spTree>
    <p:extLst>
      <p:ext uri="{BB962C8B-B14F-4D97-AF65-F5344CB8AC3E}">
        <p14:creationId xmlns:p14="http://schemas.microsoft.com/office/powerpoint/2010/main" val="400666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4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57" grpId="0" uiExpand="1" build="p" animBg="1"/>
      <p:bldP spid="31" grpId="0" build="p"/>
      <p:bldP spid="24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539552" y="2931790"/>
            <a:ext cx="2752732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②に　　　を代入する。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</a:p>
        </p:txBody>
      </p:sp>
      <p:sp>
        <p:nvSpPr>
          <p:cNvPr id="44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323528" y="1851670"/>
            <a:ext cx="8422266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準備</a:t>
            </a:r>
            <a:r>
              <a:rPr kumimoji="1"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 のマクローリン展開　　　　　　　　　　　　　　　  を利用する。　　　　</a:t>
            </a:r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5" name="コンテンツ プレースホルダー 3"/>
          <p:cNvSpPr txBox="1">
            <a:spLocks/>
          </p:cNvSpPr>
          <p:nvPr/>
        </p:nvSpPr>
        <p:spPr>
          <a:xfrm>
            <a:off x="455310" y="546382"/>
            <a:ext cx="8208912" cy="1089264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6" name="コンテンツ プレースホルダー 2"/>
          <p:cNvSpPr txBox="1">
            <a:spLocks/>
          </p:cNvSpPr>
          <p:nvPr/>
        </p:nvSpPr>
        <p:spPr>
          <a:xfrm>
            <a:off x="455310" y="546382"/>
            <a:ext cx="864096" cy="360040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/>
              <a:t>４．３　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319406" y="546382"/>
            <a:ext cx="6848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ポワソン分布　　 の確率の総計、平均、分散は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85054" y="1058460"/>
            <a:ext cx="8179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(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総計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平均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分散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 </a:t>
            </a:r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7188401"/>
              </p:ext>
            </p:extLst>
          </p:nvPr>
        </p:nvGraphicFramePr>
        <p:xfrm>
          <a:off x="3059832" y="580462"/>
          <a:ext cx="546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5760" imgH="342720" progId="Equation.DSMT4">
                  <p:embed/>
                </p:oleObj>
              </mc:Choice>
              <mc:Fallback>
                <p:oleObj name="Equation" r:id="rId2" imgW="5457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59832" y="580462"/>
                        <a:ext cx="5461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557511"/>
              </p:ext>
            </p:extLst>
          </p:nvPr>
        </p:nvGraphicFramePr>
        <p:xfrm>
          <a:off x="1403648" y="935225"/>
          <a:ext cx="838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080" imgH="647640" progId="Equation.DSMT4">
                  <p:embed/>
                </p:oleObj>
              </mc:Choice>
              <mc:Fallback>
                <p:oleObj name="Equation" r:id="rId4" imgW="838080" imgH="647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03648" y="935225"/>
                        <a:ext cx="838200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697260"/>
              </p:ext>
            </p:extLst>
          </p:nvPr>
        </p:nvGraphicFramePr>
        <p:xfrm>
          <a:off x="3203848" y="965542"/>
          <a:ext cx="1752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52480" imgH="647640" progId="Equation.DSMT4">
                  <p:embed/>
                </p:oleObj>
              </mc:Choice>
              <mc:Fallback>
                <p:oleObj name="Equation" r:id="rId6" imgW="1752480" imgH="647640" progId="Equation.DSMT4">
                  <p:embed/>
                  <p:pic>
                    <p:nvPicPr>
                      <p:cNvPr id="0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965542"/>
                        <a:ext cx="1752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204156"/>
              </p:ext>
            </p:extLst>
          </p:nvPr>
        </p:nvGraphicFramePr>
        <p:xfrm>
          <a:off x="5868144" y="981959"/>
          <a:ext cx="2438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38280" imgH="647640" progId="Equation.DSMT4">
                  <p:embed/>
                </p:oleObj>
              </mc:Choice>
              <mc:Fallback>
                <p:oleObj name="Equation" r:id="rId8" imgW="2438280" imgH="647640" progId="Equation.DSMT4">
                  <p:embed/>
                  <p:pic>
                    <p:nvPicPr>
                      <p:cNvPr id="0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981959"/>
                        <a:ext cx="2438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353558" y="2499742"/>
            <a:ext cx="8310664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証明</a:t>
            </a:r>
            <a:r>
              <a:rPr kumimoji="1"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①の両辺を　で割る。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</a:p>
        </p:txBody>
      </p:sp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289207"/>
              </p:ext>
            </p:extLst>
          </p:nvPr>
        </p:nvGraphicFramePr>
        <p:xfrm>
          <a:off x="1198756" y="1851670"/>
          <a:ext cx="241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200" imgH="291960" progId="Equation.DSMT4">
                  <p:embed/>
                </p:oleObj>
              </mc:Choice>
              <mc:Fallback>
                <p:oleObj name="Equation" r:id="rId10" imgW="24120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98756" y="1851670"/>
                        <a:ext cx="241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970222"/>
              </p:ext>
            </p:extLst>
          </p:nvPr>
        </p:nvGraphicFramePr>
        <p:xfrm>
          <a:off x="3563888" y="1707654"/>
          <a:ext cx="358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81280" imgH="596880" progId="Equation.DSMT4">
                  <p:embed/>
                </p:oleObj>
              </mc:Choice>
              <mc:Fallback>
                <p:oleObj name="Equation" r:id="rId12" imgW="3581280" imgH="59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563888" y="1707654"/>
                        <a:ext cx="35814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558496"/>
              </p:ext>
            </p:extLst>
          </p:nvPr>
        </p:nvGraphicFramePr>
        <p:xfrm>
          <a:off x="1204052" y="3003798"/>
          <a:ext cx="59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96880" imgH="241200" progId="Equation.DSMT4">
                  <p:embed/>
                </p:oleObj>
              </mc:Choice>
              <mc:Fallback>
                <p:oleObj name="Equation" r:id="rId14" imgW="5968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204052" y="3003798"/>
                        <a:ext cx="5969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279833"/>
              </p:ext>
            </p:extLst>
          </p:nvPr>
        </p:nvGraphicFramePr>
        <p:xfrm>
          <a:off x="3563888" y="2355726"/>
          <a:ext cx="4826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825800" imgH="596880" progId="Equation.DSMT4">
                  <p:embed/>
                </p:oleObj>
              </mc:Choice>
              <mc:Fallback>
                <p:oleObj name="Equation" r:id="rId16" imgW="4825800" imgH="596880" progId="Equation.DSMT4">
                  <p:embed/>
                  <p:pic>
                    <p:nvPicPr>
                      <p:cNvPr id="0" name="オブジェクト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355726"/>
                        <a:ext cx="4826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137615"/>
              </p:ext>
            </p:extLst>
          </p:nvPr>
        </p:nvGraphicFramePr>
        <p:xfrm>
          <a:off x="2513798" y="2499742"/>
          <a:ext cx="241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1200" imgH="291960" progId="Equation.DSMT4">
                  <p:embed/>
                </p:oleObj>
              </mc:Choice>
              <mc:Fallback>
                <p:oleObj name="Equation" r:id="rId18" imgW="241200" imgH="291960" progId="Equation.DSMT4">
                  <p:embed/>
                  <p:pic>
                    <p:nvPicPr>
                      <p:cNvPr id="0" name="オブジェクト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3798" y="2499742"/>
                        <a:ext cx="241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オブジェクト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859454"/>
              </p:ext>
            </p:extLst>
          </p:nvPr>
        </p:nvGraphicFramePr>
        <p:xfrm>
          <a:off x="2165816" y="3147814"/>
          <a:ext cx="478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787640" imgH="596880" progId="Equation.DSMT4">
                  <p:embed/>
                </p:oleObj>
              </mc:Choice>
              <mc:Fallback>
                <p:oleObj name="Equation" r:id="rId20" imgW="4787640" imgH="596880" progId="Equation.DSMT4">
                  <p:embed/>
                  <p:pic>
                    <p:nvPicPr>
                      <p:cNvPr id="0" name="オブジェクト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816" y="3147814"/>
                        <a:ext cx="4787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152313"/>
              </p:ext>
            </p:extLst>
          </p:nvPr>
        </p:nvGraphicFramePr>
        <p:xfrm>
          <a:off x="2267744" y="3651870"/>
          <a:ext cx="3708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708360" imgH="647640" progId="Equation.DSMT4">
                  <p:embed/>
                </p:oleObj>
              </mc:Choice>
              <mc:Fallback>
                <p:oleObj name="Equation" r:id="rId22" imgW="3708360" imgH="647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267744" y="3651870"/>
                        <a:ext cx="3708400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012160" y="3795886"/>
            <a:ext cx="936104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en-US" altLang="ja-JP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kumimoji="1" lang="ja-JP" altLang="en-US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総計</a:t>
            </a:r>
            <a:r>
              <a:rPr kumimoji="1" lang="en-US" altLang="ja-JP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</a:p>
        </p:txBody>
      </p:sp>
    </p:spTree>
    <p:extLst>
      <p:ext uri="{BB962C8B-B14F-4D97-AF65-F5344CB8AC3E}">
        <p14:creationId xmlns:p14="http://schemas.microsoft.com/office/powerpoint/2010/main" val="4183093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  <p:bldP spid="18" grpId="0" build="p"/>
      <p:bldP spid="43" grpId="0" build="p"/>
      <p:bldP spid="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1979712" y="551190"/>
            <a:ext cx="6336704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平均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        　　　を示す。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6" name="コンテンツ プレースホルダー 2"/>
          <p:cNvSpPr txBox="1">
            <a:spLocks/>
          </p:cNvSpPr>
          <p:nvPr/>
        </p:nvSpPr>
        <p:spPr>
          <a:xfrm>
            <a:off x="455310" y="546382"/>
            <a:ext cx="1452394" cy="360040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/>
              <a:t>４．３　続き　</a:t>
            </a: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1825998"/>
              </p:ext>
            </p:extLst>
          </p:nvPr>
        </p:nvGraphicFramePr>
        <p:xfrm>
          <a:off x="2771800" y="402552"/>
          <a:ext cx="1752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2480" imgH="647640" progId="Equation.DSMT4">
                  <p:embed/>
                </p:oleObj>
              </mc:Choice>
              <mc:Fallback>
                <p:oleObj name="Equation" r:id="rId2" imgW="1752480" imgH="647640" progId="Equation.DSMT4">
                  <p:embed/>
                  <p:pic>
                    <p:nvPicPr>
                      <p:cNvPr id="0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02552"/>
                        <a:ext cx="1752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9457721"/>
              </p:ext>
            </p:extLst>
          </p:nvPr>
        </p:nvGraphicFramePr>
        <p:xfrm>
          <a:off x="1547664" y="1131590"/>
          <a:ext cx="2768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68400" imgH="660240" progId="Equation.DSMT4">
                  <p:embed/>
                </p:oleObj>
              </mc:Choice>
              <mc:Fallback>
                <p:oleObj name="Equation" r:id="rId4" imgW="2768400" imgH="66024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1131590"/>
                        <a:ext cx="27686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8268743"/>
              </p:ext>
            </p:extLst>
          </p:nvPr>
        </p:nvGraphicFramePr>
        <p:xfrm>
          <a:off x="2123728" y="2787774"/>
          <a:ext cx="3238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38200" imgH="672840" progId="Equation.DSMT4">
                  <p:embed/>
                </p:oleObj>
              </mc:Choice>
              <mc:Fallback>
                <p:oleObj name="Equation" r:id="rId6" imgW="3238200" imgH="672840" progId="Equation.DSMT4">
                  <p:embed/>
                  <p:pic>
                    <p:nvPicPr>
                      <p:cNvPr id="0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787774"/>
                        <a:ext cx="3238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オブジェクト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0242073"/>
              </p:ext>
            </p:extLst>
          </p:nvPr>
        </p:nvGraphicFramePr>
        <p:xfrm>
          <a:off x="2123728" y="3723878"/>
          <a:ext cx="1562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62040" imgH="342720" progId="Equation.DSMT4">
                  <p:embed/>
                </p:oleObj>
              </mc:Choice>
              <mc:Fallback>
                <p:oleObj name="Equation" r:id="rId8" imgW="1562040" imgH="342720" progId="Equation.DSMT4">
                  <p:embed/>
                  <p:pic>
                    <p:nvPicPr>
                      <p:cNvPr id="0" name="オブジェクト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723878"/>
                        <a:ext cx="1562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オブジェクト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864051"/>
              </p:ext>
            </p:extLst>
          </p:nvPr>
        </p:nvGraphicFramePr>
        <p:xfrm>
          <a:off x="6444208" y="2931790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65080" imgH="380880" progId="Equation.DSMT4">
                  <p:embed/>
                </p:oleObj>
              </mc:Choice>
              <mc:Fallback>
                <p:oleObj name="Equation" r:id="rId10" imgW="17650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444208" y="2931790"/>
                        <a:ext cx="1765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オブジェクト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905158"/>
              </p:ext>
            </p:extLst>
          </p:nvPr>
        </p:nvGraphicFramePr>
        <p:xfrm>
          <a:off x="2123728" y="1995686"/>
          <a:ext cx="29972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97000" imgH="672840" progId="Equation.DSMT4">
                  <p:embed/>
                </p:oleObj>
              </mc:Choice>
              <mc:Fallback>
                <p:oleObj name="Equation" r:id="rId12" imgW="299700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23728" y="1995686"/>
                        <a:ext cx="29972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オブジェクト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25816"/>
              </p:ext>
            </p:extLst>
          </p:nvPr>
        </p:nvGraphicFramePr>
        <p:xfrm>
          <a:off x="5489575" y="2066925"/>
          <a:ext cx="278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81000" imgH="380880" progId="Equation.DSMT4">
                  <p:embed/>
                </p:oleObj>
              </mc:Choice>
              <mc:Fallback>
                <p:oleObj name="Equation" r:id="rId14" imgW="27810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489575" y="2066925"/>
                        <a:ext cx="278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オブジェクト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151458"/>
              </p:ext>
            </p:extLst>
          </p:nvPr>
        </p:nvGraphicFramePr>
        <p:xfrm>
          <a:off x="4860032" y="1275606"/>
          <a:ext cx="344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41600" imgH="380880" progId="Equation.DSMT4">
                  <p:embed/>
                </p:oleObj>
              </mc:Choice>
              <mc:Fallback>
                <p:oleObj name="Equation" r:id="rId16" imgW="3441600" imgH="380880" progId="Equation.DSMT4">
                  <p:embed/>
                  <p:pic>
                    <p:nvPicPr>
                      <p:cNvPr id="0" name="オブジェクト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1275606"/>
                        <a:ext cx="344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オブジェクト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1579005"/>
              </p:ext>
            </p:extLst>
          </p:nvPr>
        </p:nvGraphicFramePr>
        <p:xfrm>
          <a:off x="6607175" y="3651250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36480" imgH="380880" progId="Equation.DSMT4">
                  <p:embed/>
                </p:oleObj>
              </mc:Choice>
              <mc:Fallback>
                <p:oleObj name="Equation" r:id="rId18" imgW="1536480" imgH="380880" progId="Equation.DSMT4">
                  <p:embed/>
                  <p:pic>
                    <p:nvPicPr>
                      <p:cNvPr id="0" name="オブジェクト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7175" y="3651250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3851920" y="3723878"/>
            <a:ext cx="1008112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en-US" altLang="ja-JP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kumimoji="1" lang="ja-JP" altLang="en-US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平均</a:t>
            </a:r>
            <a:r>
              <a:rPr kumimoji="1" lang="en-US" altLang="ja-JP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endParaRPr kumimoji="1" lang="ja-JP" altLang="en-US" sz="1800" b="1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106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  <p:bldP spid="3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755576" y="4227934"/>
            <a:ext cx="7272808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したがって、　　　　　　　　　　　　　　　　　　　</a:t>
            </a:r>
            <a:r>
              <a:rPr lang="en-US" altLang="ja-JP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分散</a:t>
            </a:r>
            <a:r>
              <a:rPr lang="en-US" altLang="ja-JP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endParaRPr lang="ja-JP" altLang="en-US" sz="1800" b="1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9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1979712" y="563210"/>
            <a:ext cx="6336704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分散　　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        　　　　 を示す。　その前に、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6" name="コンテンツ プレースホルダー 2"/>
          <p:cNvSpPr txBox="1">
            <a:spLocks/>
          </p:cNvSpPr>
          <p:nvPr/>
        </p:nvSpPr>
        <p:spPr>
          <a:xfrm>
            <a:off x="455310" y="546382"/>
            <a:ext cx="1452394" cy="360040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/>
              <a:t>４．３　続き　</a:t>
            </a:r>
          </a:p>
        </p:txBody>
      </p: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6690750"/>
              </p:ext>
            </p:extLst>
          </p:nvPr>
        </p:nvGraphicFramePr>
        <p:xfrm>
          <a:off x="1619672" y="2355726"/>
          <a:ext cx="1917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17360" imgH="660240" progId="Equation.DSMT4">
                  <p:embed/>
                </p:oleObj>
              </mc:Choice>
              <mc:Fallback>
                <p:oleObj name="Equation" r:id="rId2" imgW="191736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355726"/>
                        <a:ext cx="19177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オブジェクト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4643588"/>
              </p:ext>
            </p:extLst>
          </p:nvPr>
        </p:nvGraphicFramePr>
        <p:xfrm>
          <a:off x="5436096" y="2499742"/>
          <a:ext cx="303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35160" imgH="380880" progId="Equation.DSMT4">
                  <p:embed/>
                </p:oleObj>
              </mc:Choice>
              <mc:Fallback>
                <p:oleObj name="Equation" r:id="rId4" imgW="303516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36096" y="2499742"/>
                        <a:ext cx="3035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オブジェクト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415679"/>
              </p:ext>
            </p:extLst>
          </p:nvPr>
        </p:nvGraphicFramePr>
        <p:xfrm>
          <a:off x="1619672" y="1059582"/>
          <a:ext cx="2806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06560" imgH="660240" progId="Equation.DSMT4">
                  <p:embed/>
                </p:oleObj>
              </mc:Choice>
              <mc:Fallback>
                <p:oleObj name="Equation" r:id="rId6" imgW="280656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19672" y="1059582"/>
                        <a:ext cx="28067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オブジェクト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72211"/>
              </p:ext>
            </p:extLst>
          </p:nvPr>
        </p:nvGraphicFramePr>
        <p:xfrm>
          <a:off x="5724128" y="1851670"/>
          <a:ext cx="274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43200" imgH="380880" progId="Equation.DSMT4">
                  <p:embed/>
                </p:oleObj>
              </mc:Choice>
              <mc:Fallback>
                <p:oleObj name="Equation" r:id="rId8" imgW="27432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724128" y="1851670"/>
                        <a:ext cx="27432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630740"/>
              </p:ext>
            </p:extLst>
          </p:nvPr>
        </p:nvGraphicFramePr>
        <p:xfrm>
          <a:off x="2843808" y="402552"/>
          <a:ext cx="2438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38280" imgH="647640" progId="Equation.DSMT4">
                  <p:embed/>
                </p:oleObj>
              </mc:Choice>
              <mc:Fallback>
                <p:oleObj name="Equation" r:id="rId10" imgW="2438280" imgH="647640" progId="Equation.DSMT4">
                  <p:embed/>
                  <p:pic>
                    <p:nvPicPr>
                      <p:cNvPr id="0" name="オブジェクト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402552"/>
                        <a:ext cx="2438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448745"/>
              </p:ext>
            </p:extLst>
          </p:nvPr>
        </p:nvGraphicFramePr>
        <p:xfrm>
          <a:off x="2339752" y="4227934"/>
          <a:ext cx="415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52600" imgH="406080" progId="Equation.DSMT4">
                  <p:embed/>
                </p:oleObj>
              </mc:Choice>
              <mc:Fallback>
                <p:oleObj name="Equation" r:id="rId12" imgW="4152600" imgH="40608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4227934"/>
                        <a:ext cx="415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3759043"/>
              </p:ext>
            </p:extLst>
          </p:nvPr>
        </p:nvGraphicFramePr>
        <p:xfrm>
          <a:off x="899592" y="1203598"/>
          <a:ext cx="698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98400" imgH="393480" progId="Equation.DSMT4">
                  <p:embed/>
                </p:oleObj>
              </mc:Choice>
              <mc:Fallback>
                <p:oleObj name="Equation" r:id="rId14" imgW="698400" imgH="393480" progId="Equation.DSMT4">
                  <p:embed/>
                  <p:pic>
                    <p:nvPicPr>
                      <p:cNvPr id="0" name="オブジェクト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203598"/>
                        <a:ext cx="698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698050"/>
              </p:ext>
            </p:extLst>
          </p:nvPr>
        </p:nvGraphicFramePr>
        <p:xfrm>
          <a:off x="1619672" y="1707654"/>
          <a:ext cx="35052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504960" imgH="672840" progId="Equation.DSMT4">
                  <p:embed/>
                </p:oleObj>
              </mc:Choice>
              <mc:Fallback>
                <p:oleObj name="Equation" r:id="rId16" imgW="3504960" imgH="672840" progId="Equation.DSMT4">
                  <p:embed/>
                  <p:pic>
                    <p:nvPicPr>
                      <p:cNvPr id="0" name="オブジェクト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1707654"/>
                        <a:ext cx="35052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オブジェクト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788352"/>
              </p:ext>
            </p:extLst>
          </p:nvPr>
        </p:nvGraphicFramePr>
        <p:xfrm>
          <a:off x="5004048" y="1203598"/>
          <a:ext cx="344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41600" imgH="380880" progId="Equation.DSMT4">
                  <p:embed/>
                </p:oleObj>
              </mc:Choice>
              <mc:Fallback>
                <p:oleObj name="Equation" r:id="rId18" imgW="3441600" imgH="380880" progId="Equation.DSMT4">
                  <p:embed/>
                  <p:pic>
                    <p:nvPicPr>
                      <p:cNvPr id="0" name="オブジェクト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1203598"/>
                        <a:ext cx="344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188847"/>
              </p:ext>
            </p:extLst>
          </p:nvPr>
        </p:nvGraphicFramePr>
        <p:xfrm>
          <a:off x="1619672" y="3075806"/>
          <a:ext cx="58420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41720" imgH="672840" progId="Equation.DSMT4">
                  <p:embed/>
                </p:oleObj>
              </mc:Choice>
              <mc:Fallback>
                <p:oleObj name="Equation" r:id="rId20" imgW="584172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619672" y="3075806"/>
                        <a:ext cx="58420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551735"/>
              </p:ext>
            </p:extLst>
          </p:nvPr>
        </p:nvGraphicFramePr>
        <p:xfrm>
          <a:off x="1619672" y="3795886"/>
          <a:ext cx="825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25480" imgH="317160" progId="Equation.DSMT4">
                  <p:embed/>
                </p:oleObj>
              </mc:Choice>
              <mc:Fallback>
                <p:oleObj name="Equation" r:id="rId22" imgW="82548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619672" y="3795886"/>
                        <a:ext cx="8255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367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  <p:bldP spid="2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/>
          <p:nvPr/>
        </p:nvSpPr>
        <p:spPr>
          <a:xfrm>
            <a:off x="479778" y="1194306"/>
            <a:ext cx="8196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平均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分散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標準偏差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 </a:t>
            </a:r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619672" y="411510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表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4.1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はある県下での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年間の交通事故による死亡者数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  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別の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第１４回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152128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/>
              <a:t>例　４．２</a:t>
            </a: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759222"/>
              </p:ext>
            </p:extLst>
          </p:nvPr>
        </p:nvGraphicFramePr>
        <p:xfrm>
          <a:off x="899592" y="1851670"/>
          <a:ext cx="3384376" cy="2743200"/>
        </p:xfrm>
        <a:graphic>
          <a:graphicData uri="http://schemas.openxmlformats.org/drawingml/2006/table">
            <a:tbl>
              <a:tblPr/>
              <a:tblGrid>
                <a:gridCol w="414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8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06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88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0032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日数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相対度数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計算値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03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rgbClr val="0070C0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176</a:t>
                      </a:r>
                      <a:endParaRPr kumimoji="1" lang="ja-JP" altLang="en-US" sz="1400" b="1" dirty="0">
                        <a:solidFill>
                          <a:srgbClr val="0070C0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0.482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0.436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159.1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03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rgbClr val="0070C0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114</a:t>
                      </a:r>
                      <a:endParaRPr kumimoji="1" lang="ja-JP" altLang="en-US" sz="1400" b="1" dirty="0">
                        <a:solidFill>
                          <a:srgbClr val="0070C0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0.312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0.362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132.1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03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rgbClr val="0070C0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50</a:t>
                      </a:r>
                      <a:endParaRPr kumimoji="1" lang="ja-JP" altLang="en-US" sz="1400" b="1" dirty="0">
                        <a:solidFill>
                          <a:srgbClr val="0070C0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0.137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0.150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54.8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03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rgbClr val="0070C0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16</a:t>
                      </a:r>
                      <a:endParaRPr kumimoji="1" lang="ja-JP" altLang="en-US" sz="1400" b="1" dirty="0">
                        <a:solidFill>
                          <a:srgbClr val="0070C0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0.044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0.042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15.3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03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rgbClr val="0070C0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5</a:t>
                      </a:r>
                      <a:endParaRPr kumimoji="1" lang="ja-JP" altLang="en-US" sz="1400" b="1" dirty="0">
                        <a:solidFill>
                          <a:srgbClr val="0070C0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0.014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0.009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3.3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003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5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rgbClr val="0070C0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</a:t>
                      </a:r>
                      <a:endParaRPr kumimoji="1" lang="ja-JP" altLang="en-US" sz="1400" b="1" dirty="0">
                        <a:solidFill>
                          <a:srgbClr val="0070C0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0.008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0.001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0.4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003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6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rgbClr val="0070C0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endParaRPr kumimoji="1" lang="ja-JP" altLang="en-US" sz="1400" b="1" dirty="0">
                        <a:solidFill>
                          <a:srgbClr val="0070C0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0.003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0.000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0.0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0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rgbClr val="0070C0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365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1.000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1.000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365.0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7" name="図 6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826067"/>
            <a:ext cx="2952328" cy="2803303"/>
          </a:xfrm>
          <a:prstGeom prst="rect">
            <a:avLst/>
          </a:prstGeom>
        </p:spPr>
      </p:pic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771501"/>
              </p:ext>
            </p:extLst>
          </p:nvPr>
        </p:nvGraphicFramePr>
        <p:xfrm>
          <a:off x="1043608" y="1923678"/>
          <a:ext cx="1524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177480" progId="Equation.DSMT4">
                  <p:embed/>
                </p:oleObj>
              </mc:Choice>
              <mc:Fallback>
                <p:oleObj name="Equation" r:id="rId4" imgW="1522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43608" y="1923678"/>
                        <a:ext cx="1524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220709"/>
              </p:ext>
            </p:extLst>
          </p:nvPr>
        </p:nvGraphicFramePr>
        <p:xfrm>
          <a:off x="2987824" y="1824703"/>
          <a:ext cx="266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400" imgH="330120" progId="Equation.DSMT4">
                  <p:embed/>
                </p:oleObj>
              </mc:Choice>
              <mc:Fallback>
                <p:oleObj name="Equation" r:id="rId6" imgW="266400" imgH="330120" progId="Equation.DSMT4">
                  <p:embed/>
                  <p:pic>
                    <p:nvPicPr>
                      <p:cNvPr id="0" name="オブジェクト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824703"/>
                        <a:ext cx="266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テキスト ボックス 26"/>
          <p:cNvSpPr txBox="1"/>
          <p:nvPr/>
        </p:nvSpPr>
        <p:spPr>
          <a:xfrm>
            <a:off x="2051720" y="1563638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表 </a:t>
            </a:r>
            <a: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4.1</a:t>
            </a:r>
            <a:endParaRPr lang="ja-JP" altLang="en-US" sz="1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67544" y="785054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日数と相対度数である。統計量は</a:t>
            </a:r>
          </a:p>
        </p:txBody>
      </p:sp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283052"/>
              </p:ext>
            </p:extLst>
          </p:nvPr>
        </p:nvGraphicFramePr>
        <p:xfrm>
          <a:off x="7808168" y="507276"/>
          <a:ext cx="1524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280" imgH="177480" progId="Equation.DSMT4">
                  <p:embed/>
                </p:oleObj>
              </mc:Choice>
              <mc:Fallback>
                <p:oleObj name="Equation" r:id="rId8" imgW="1522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808168" y="507276"/>
                        <a:ext cx="1524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129963"/>
              </p:ext>
            </p:extLst>
          </p:nvPr>
        </p:nvGraphicFramePr>
        <p:xfrm>
          <a:off x="1840508" y="1215826"/>
          <a:ext cx="1003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355320" progId="Equation.DSMT4">
                  <p:embed/>
                </p:oleObj>
              </mc:Choice>
              <mc:Fallback>
                <p:oleObj name="Equation" r:id="rId10" imgW="100296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840508" y="1215826"/>
                        <a:ext cx="10033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659588"/>
              </p:ext>
            </p:extLst>
          </p:nvPr>
        </p:nvGraphicFramePr>
        <p:xfrm>
          <a:off x="4139952" y="1213872"/>
          <a:ext cx="1244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44520" imgH="330120" progId="Equation.DSMT4">
                  <p:embed/>
                </p:oleObj>
              </mc:Choice>
              <mc:Fallback>
                <p:oleObj name="Equation" r:id="rId12" imgW="1244520" imgH="330120" progId="Equation.DSMT4">
                  <p:embed/>
                  <p:pic>
                    <p:nvPicPr>
                      <p:cNvPr id="0" name="オブジェクト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1213872"/>
                        <a:ext cx="1244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オブジェクト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898083"/>
              </p:ext>
            </p:extLst>
          </p:nvPr>
        </p:nvGraphicFramePr>
        <p:xfrm>
          <a:off x="6876256" y="1258322"/>
          <a:ext cx="82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5480" imgH="241200" progId="Equation.DSMT4">
                  <p:embed/>
                </p:oleObj>
              </mc:Choice>
              <mc:Fallback>
                <p:oleObj name="Equation" r:id="rId14" imgW="825480" imgH="241200" progId="Equation.DSMT4">
                  <p:embed/>
                  <p:pic>
                    <p:nvPicPr>
                      <p:cNvPr id="0" name="オブジェクト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1258322"/>
                        <a:ext cx="825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1731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5725</TotalTime>
  <Words>710</Words>
  <Application>Microsoft Office PowerPoint</Application>
  <PresentationFormat>画面に合わせる (16:9)</PresentationFormat>
  <Paragraphs>161</Paragraphs>
  <Slides>12</Slides>
  <Notes>3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12</vt:i4>
      </vt:variant>
    </vt:vector>
  </HeadingPairs>
  <TitlesOfParts>
    <vt:vector size="20" baseType="lpstr">
      <vt:lpstr>AR P丸ゴシック体M</vt:lpstr>
      <vt:lpstr>HGP創英丸ﾎﾟｯﾌﾟ体</vt:lpstr>
      <vt:lpstr>ＭＳ 明朝</vt:lpstr>
      <vt:lpstr>Arial</vt:lpstr>
      <vt:lpstr>Calibri</vt:lpstr>
      <vt:lpstr>Office ​​テーマ</vt:lpstr>
      <vt:lpstr>Equation</vt:lpstr>
      <vt:lpstr>MathType 6.0 Equation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US0082</dc:creator>
  <cp:lastModifiedBy>和経 堀部</cp:lastModifiedBy>
  <cp:revision>863</cp:revision>
  <cp:lastPrinted>2021-02-14T16:44:24Z</cp:lastPrinted>
  <dcterms:created xsi:type="dcterms:W3CDTF">2016-12-10T00:52:18Z</dcterms:created>
  <dcterms:modified xsi:type="dcterms:W3CDTF">2021-02-25T14:54:05Z</dcterms:modified>
</cp:coreProperties>
</file>