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8"/>
  </p:notesMasterIdLst>
  <p:handoutMasterIdLst>
    <p:handoutMasterId r:id="rId9"/>
  </p:handoutMasterIdLst>
  <p:sldIdLst>
    <p:sldId id="541" r:id="rId2"/>
    <p:sldId id="591" r:id="rId3"/>
    <p:sldId id="616" r:id="rId4"/>
    <p:sldId id="613" r:id="rId5"/>
    <p:sldId id="614" r:id="rId6"/>
    <p:sldId id="615" r:id="rId7"/>
  </p:sldIdLst>
  <p:sldSz cx="9144000" cy="5143500" type="screen16x9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</p14:sldIdLst>
        </p14:section>
        <p14:section name="タイトルなしのセクション" id="{EF04341B-62E5-4B93-AC04-F6DC481C8442}">
          <p14:sldIdLst>
            <p14:sldId id="591"/>
            <p14:sldId id="616"/>
            <p14:sldId id="613"/>
            <p14:sldId id="614"/>
            <p14:sldId id="615"/>
          </p14:sldIdLst>
        </p14:section>
        <p14:section name="タイトルなしのセクション" id="{AB0092D1-7684-46DD-98DC-64D6BD1CDD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35" autoAdjust="0"/>
    <p:restoredTop sz="94699" autoAdjust="0"/>
  </p:normalViewPr>
  <p:slideViewPr>
    <p:cSldViewPr>
      <p:cViewPr varScale="1">
        <p:scale>
          <a:sx n="124" d="100"/>
          <a:sy n="124" d="100"/>
        </p:scale>
        <p:origin x="188" y="8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確率・通計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64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image" Target="../media/image1.e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18" Type="http://schemas.openxmlformats.org/officeDocument/2006/relationships/image" Target="../media/image1.emf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8.bin"/><Relationship Id="rId3" Type="http://schemas.openxmlformats.org/officeDocument/2006/relationships/image" Target="../media/image21.wmf"/><Relationship Id="rId21" Type="http://schemas.openxmlformats.org/officeDocument/2006/relationships/image" Target="../media/image30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8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23" Type="http://schemas.openxmlformats.org/officeDocument/2006/relationships/image" Target="../media/image31.w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9.bin"/><Relationship Id="rId26" Type="http://schemas.openxmlformats.org/officeDocument/2006/relationships/oleObject" Target="../embeddings/oleObject43.bin"/><Relationship Id="rId3" Type="http://schemas.openxmlformats.org/officeDocument/2006/relationships/image" Target="../media/image21.wmf"/><Relationship Id="rId21" Type="http://schemas.openxmlformats.org/officeDocument/2006/relationships/image" Target="../media/image40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8.wmf"/><Relationship Id="rId25" Type="http://schemas.openxmlformats.org/officeDocument/2006/relationships/image" Target="../media/image42.wmf"/><Relationship Id="rId33" Type="http://schemas.openxmlformats.org/officeDocument/2006/relationships/image" Target="../media/image46.w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29" Type="http://schemas.openxmlformats.org/officeDocument/2006/relationships/image" Target="../media/image44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2.bin"/><Relationship Id="rId32" Type="http://schemas.openxmlformats.org/officeDocument/2006/relationships/oleObject" Target="../embeddings/oleObject46.bin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23" Type="http://schemas.openxmlformats.org/officeDocument/2006/relationships/image" Target="../media/image41.wmf"/><Relationship Id="rId28" Type="http://schemas.openxmlformats.org/officeDocument/2006/relationships/oleObject" Target="../embeddings/oleObject44.bin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39.wmf"/><Relationship Id="rId31" Type="http://schemas.openxmlformats.org/officeDocument/2006/relationships/image" Target="../media/image45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Relationship Id="rId27" Type="http://schemas.openxmlformats.org/officeDocument/2006/relationships/image" Target="../media/image43.wmf"/><Relationship Id="rId30" Type="http://schemas.openxmlformats.org/officeDocument/2006/relationships/oleObject" Target="../embeddings/oleObject4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>
                <a:latin typeface="ＭＳ 明朝" panose="02020609040205080304" pitchFamily="17" charset="-128"/>
                <a:ea typeface="ＭＳ 明朝" panose="02020609040205080304" pitchFamily="17" charset="-128"/>
              </a:rPr>
              <a:t>４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第１３回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p.67</a:t>
            </a:r>
            <a:r>
              <a:rPr lang="ja-JP" altLang="en-US" sz="2400" dirty="0">
                <a:solidFill>
                  <a:srgbClr val="FF0000"/>
                </a:solidFill>
              </a:rPr>
              <a:t>　～　</a:t>
            </a:r>
            <a:r>
              <a:rPr lang="en-US" altLang="ja-JP" sz="2400" dirty="0">
                <a:solidFill>
                  <a:srgbClr val="FF0000"/>
                </a:solidFill>
              </a:rPr>
              <a:t>p.69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5" name="コンテンツ プレースホルダー 5">
            <a:extLst>
              <a:ext uri="{FF2B5EF4-FFF2-40B4-BE49-F238E27FC236}">
                <a16:creationId xmlns:a16="http://schemas.microsoft.com/office/drawing/2014/main" id="{8C5BDD07-BCEB-4999-82F2-164769FB9872}"/>
              </a:ext>
            </a:extLst>
          </p:cNvPr>
          <p:cNvSpPr txBox="1">
            <a:spLocks/>
          </p:cNvSpPr>
          <p:nvPr/>
        </p:nvSpPr>
        <p:spPr>
          <a:xfrm>
            <a:off x="2483768" y="2318198"/>
            <a:ext cx="424847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正規分布の平均・分散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345" name="Picture 192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941" y="2315075"/>
            <a:ext cx="3312368" cy="2216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898480" y="3363838"/>
            <a:ext cx="4969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標準確率密度曲線　　　　　　　　と　軸が</a:t>
            </a:r>
            <a:endParaRPr lang="ja-JP" altLang="en-US" dirty="0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039906"/>
              </p:ext>
            </p:extLst>
          </p:nvPr>
        </p:nvGraphicFramePr>
        <p:xfrm>
          <a:off x="2835944" y="3199361"/>
          <a:ext cx="1841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1400" imgH="660240" progId="Equation.DSMT4">
                  <p:embed/>
                </p:oleObj>
              </mc:Choice>
              <mc:Fallback>
                <p:oleObj name="Equation" r:id="rId4" imgW="1841400" imgH="660240" progId="Equation.DSMT4">
                  <p:embed/>
                  <p:pic>
                    <p:nvPicPr>
                      <p:cNvPr id="0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5944" y="3199361"/>
                        <a:ext cx="18415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228184" y="1707654"/>
            <a:ext cx="1584176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と定義する。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771550"/>
            <a:ext cx="82089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連続型確率分布の確率密度関数　　 に対して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944216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連続型確率分布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35" name="オブジェクト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232420"/>
              </p:ext>
            </p:extLst>
          </p:nvPr>
        </p:nvGraphicFramePr>
        <p:xfrm>
          <a:off x="1763688" y="1131590"/>
          <a:ext cx="441166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3680" imgH="495000" progId="Equation.DSMT4">
                  <p:embed/>
                </p:oleObj>
              </mc:Choice>
              <mc:Fallback>
                <p:oleObj name="Equation" r:id="rId6" imgW="4063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131590"/>
                        <a:ext cx="4411662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39552" y="2315075"/>
            <a:ext cx="5616624" cy="360040"/>
          </a:xfrm>
          <a:ln w="15875"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まず</a:t>
            </a:r>
            <a:r>
              <a:rPr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標準正規分布の平均</a:t>
            </a:r>
            <a:r>
              <a:rPr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0,</a:t>
            </a:r>
            <a:r>
              <a:rPr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分散</a:t>
            </a:r>
            <a:r>
              <a:rPr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となることを示す。</a:t>
            </a:r>
            <a:endParaRPr lang="en-US" altLang="ja-JP" sz="18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159541"/>
              </p:ext>
            </p:extLst>
          </p:nvPr>
        </p:nvGraphicFramePr>
        <p:xfrm>
          <a:off x="1763688" y="1635646"/>
          <a:ext cx="439578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51080" imgH="495000" progId="Equation.DSMT4">
                  <p:embed/>
                </p:oleObj>
              </mc:Choice>
              <mc:Fallback>
                <p:oleObj name="Equation" r:id="rId8" imgW="4051080" imgH="495000" progId="Equation.DSMT4">
                  <p:embed/>
                  <p:pic>
                    <p:nvPicPr>
                      <p:cNvPr id="0" name="オブジェクト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635646"/>
                        <a:ext cx="4395787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584929"/>
              </p:ext>
            </p:extLst>
          </p:nvPr>
        </p:nvGraphicFramePr>
        <p:xfrm>
          <a:off x="4858920" y="3453609"/>
          <a:ext cx="1651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880" imgH="177480" progId="Equation.DSMT4">
                  <p:embed/>
                </p:oleObj>
              </mc:Choice>
              <mc:Fallback>
                <p:oleObj name="Equation" r:id="rId10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858920" y="3453609"/>
                        <a:ext cx="1651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553898"/>
              </p:ext>
            </p:extLst>
          </p:nvPr>
        </p:nvGraphicFramePr>
        <p:xfrm>
          <a:off x="1835696" y="3728559"/>
          <a:ext cx="36068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06480" imgH="749160" progId="Equation.DSMT4">
                  <p:embed/>
                </p:oleObj>
              </mc:Choice>
              <mc:Fallback>
                <p:oleObj name="Equation" r:id="rId12" imgW="3606480" imgH="749160" progId="Equation.DSMT4">
                  <p:embed/>
                  <p:pic>
                    <p:nvPicPr>
                      <p:cNvPr id="0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728559"/>
                        <a:ext cx="36068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581539"/>
              </p:ext>
            </p:extLst>
          </p:nvPr>
        </p:nvGraphicFramePr>
        <p:xfrm>
          <a:off x="3995936" y="771550"/>
          <a:ext cx="520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20560" imgH="342720" progId="Equation.DSMT4">
                  <p:embed/>
                </p:oleObj>
              </mc:Choice>
              <mc:Fallback>
                <p:oleObj name="Equation" r:id="rId14" imgW="5205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995936" y="771550"/>
                        <a:ext cx="5207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539552" y="3918543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囲む面積は</a:t>
            </a:r>
            <a:endParaRPr lang="ja-JP" altLang="en-US" dirty="0"/>
          </a:p>
        </p:txBody>
      </p:sp>
      <p:sp>
        <p:nvSpPr>
          <p:cNvPr id="2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83568" y="2931790"/>
            <a:ext cx="3791014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その前に、前回の講義の確認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666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6" grpId="0" build="p"/>
      <p:bldP spid="57" grpId="0" uiExpand="1" build="p" animBg="1"/>
      <p:bldP spid="7" grpId="0"/>
      <p:bldP spid="2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827584" y="915566"/>
            <a:ext cx="7597352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積の微分法　　　　　　　　　　　　　　　　を変形し、積分すると</a:t>
            </a: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755576" y="555526"/>
            <a:ext cx="6912768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公式の確認　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r>
              <a:rPr kumimoji="1" lang="en-US" altLang="ja-JP" sz="18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『</a:t>
            </a:r>
            <a:r>
              <a:rPr kumimoji="1" lang="ja-JP" altLang="en-US" sz="18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部分積分</a:t>
            </a:r>
            <a:r>
              <a:rPr kumimoji="1" lang="en-US" altLang="ja-JP" sz="18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』</a:t>
            </a:r>
            <a:r>
              <a:rPr kumimoji="1" lang="ja-JP" altLang="en-US" sz="18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について</a:t>
            </a:r>
          </a:p>
        </p:txBody>
      </p:sp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604799"/>
              </p:ext>
            </p:extLst>
          </p:nvPr>
        </p:nvGraphicFramePr>
        <p:xfrm>
          <a:off x="2267744" y="843558"/>
          <a:ext cx="3403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419040" progId="Equation.DSMT4">
                  <p:embed/>
                </p:oleObj>
              </mc:Choice>
              <mc:Fallback>
                <p:oleObj name="Equation" r:id="rId2" imgW="34034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67744" y="843558"/>
                        <a:ext cx="34036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オブジェクト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654609"/>
              </p:ext>
            </p:extLst>
          </p:nvPr>
        </p:nvGraphicFramePr>
        <p:xfrm>
          <a:off x="2195736" y="1347614"/>
          <a:ext cx="381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380880" progId="Equation.DSMT4">
                  <p:embed/>
                </p:oleObj>
              </mc:Choice>
              <mc:Fallback>
                <p:oleObj name="Equation" r:id="rId4" imgW="38098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95736" y="1347614"/>
                        <a:ext cx="3810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899592" y="1779662"/>
            <a:ext cx="7597352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を得る。</a:t>
            </a:r>
          </a:p>
        </p:txBody>
      </p:sp>
      <p:sp>
        <p:nvSpPr>
          <p:cNvPr id="34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922363" y="2428503"/>
            <a:ext cx="648072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例</a:t>
            </a:r>
            <a:r>
              <a:rPr kumimoji="1"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7" name="オブジェクト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251959"/>
              </p:ext>
            </p:extLst>
          </p:nvPr>
        </p:nvGraphicFramePr>
        <p:xfrm>
          <a:off x="1835696" y="2211710"/>
          <a:ext cx="316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62240" imgH="838080" progId="Equation.DSMT4">
                  <p:embed/>
                </p:oleObj>
              </mc:Choice>
              <mc:Fallback>
                <p:oleObj name="Equation" r:id="rId6" imgW="31622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35696" y="2211710"/>
                        <a:ext cx="3162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オブジェクト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581548"/>
              </p:ext>
            </p:extLst>
          </p:nvPr>
        </p:nvGraphicFramePr>
        <p:xfrm>
          <a:off x="2897188" y="3219450"/>
          <a:ext cx="1981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622080" progId="Equation.DSMT4">
                  <p:embed/>
                </p:oleObj>
              </mc:Choice>
              <mc:Fallback>
                <p:oleObj name="Equation" r:id="rId8" imgW="198108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97188" y="3219450"/>
                        <a:ext cx="1981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オブジェクト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724942"/>
              </p:ext>
            </p:extLst>
          </p:nvPr>
        </p:nvGraphicFramePr>
        <p:xfrm>
          <a:off x="5148064" y="2067694"/>
          <a:ext cx="1892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160" imgH="952200" progId="Equation.DSMT4">
                  <p:embed/>
                </p:oleObj>
              </mc:Choice>
              <mc:Fallback>
                <p:oleObj name="Equation" r:id="rId10" imgW="1892160" imgH="952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48064" y="2067694"/>
                        <a:ext cx="18923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5671344" y="4299942"/>
            <a:ext cx="2382316" cy="36348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確認を終えて本編に戻る</a:t>
            </a:r>
          </a:p>
        </p:txBody>
      </p:sp>
      <p:sp>
        <p:nvSpPr>
          <p:cNvPr id="15" name="コンテンツ プレースホルダー 2">
            <a:extLst>
              <a:ext uri="{FF2B5EF4-FFF2-40B4-BE49-F238E27FC236}">
                <a16:creationId xmlns:a16="http://schemas.microsoft.com/office/drawing/2014/main" id="{AA85F640-57E1-4BA8-9758-389A8A5206B5}"/>
              </a:ext>
            </a:extLst>
          </p:cNvPr>
          <p:cNvSpPr txBox="1">
            <a:spLocks/>
          </p:cNvSpPr>
          <p:nvPr/>
        </p:nvSpPr>
        <p:spPr>
          <a:xfrm>
            <a:off x="2909578" y="4122763"/>
            <a:ext cx="2382316" cy="36348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確認できましたか。</a:t>
            </a:r>
          </a:p>
        </p:txBody>
      </p:sp>
    </p:spTree>
    <p:extLst>
      <p:ext uri="{BB962C8B-B14F-4D97-AF65-F5344CB8AC3E}">
        <p14:creationId xmlns:p14="http://schemas.microsoft.com/office/powerpoint/2010/main" val="38232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  <p:bldP spid="31" grpId="0" build="p"/>
      <p:bldP spid="34" grpId="0" build="p"/>
      <p:bldP spid="36" grpId="0" build="p"/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701795"/>
              </p:ext>
            </p:extLst>
          </p:nvPr>
        </p:nvGraphicFramePr>
        <p:xfrm>
          <a:off x="1367644" y="2283718"/>
          <a:ext cx="49942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91040" imgH="825480" progId="Equation.DSMT4">
                  <p:embed/>
                </p:oleObj>
              </mc:Choice>
              <mc:Fallback>
                <p:oleObj name="Equation" r:id="rId2" imgW="499104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67644" y="2283718"/>
                        <a:ext cx="4994275" cy="72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直線コネクタ 22"/>
          <p:cNvCxnSpPr/>
          <p:nvPr/>
        </p:nvCxnSpPr>
        <p:spPr>
          <a:xfrm>
            <a:off x="1367644" y="2859782"/>
            <a:ext cx="129614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792892"/>
              </p:ext>
            </p:extLst>
          </p:nvPr>
        </p:nvGraphicFramePr>
        <p:xfrm>
          <a:off x="1331640" y="1500760"/>
          <a:ext cx="561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13120" imgH="596880" progId="Equation.DSMT4">
                  <p:embed/>
                </p:oleObj>
              </mc:Choice>
              <mc:Fallback>
                <p:oleObj name="Equation" r:id="rId4" imgW="561312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1640" y="1500760"/>
                        <a:ext cx="56134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899592" y="3854382"/>
            <a:ext cx="5688632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よって、　　　　　　　　　　　　　　　</a:t>
            </a: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kumimoji="1"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分散</a:t>
            </a: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endParaRPr kumimoji="1" lang="ja-JP" altLang="en-US" sz="18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7596336" y="1131590"/>
            <a:ext cx="864096" cy="36348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kumimoji="1"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平均</a:t>
            </a: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endParaRPr kumimoji="1" lang="ja-JP" altLang="en-US" sz="18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611560" y="627534"/>
            <a:ext cx="2160240" cy="35081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ja-JP" altLang="en-US" sz="1800" dirty="0"/>
              <a:t>平均</a:t>
            </a:r>
            <a:r>
              <a:rPr lang="en-US" altLang="ja-JP" sz="1800" dirty="0"/>
              <a:t>0, </a:t>
            </a:r>
            <a:r>
              <a:rPr lang="ja-JP" altLang="en-US" sz="1800" dirty="0"/>
              <a:t>分散</a:t>
            </a:r>
            <a:r>
              <a:rPr lang="en-US" altLang="ja-JP" sz="1800" dirty="0"/>
              <a:t>1</a:t>
            </a:r>
            <a:r>
              <a:rPr lang="ja-JP" altLang="en-US" sz="1800" dirty="0"/>
              <a:t>の証明</a:t>
            </a:r>
            <a:endParaRPr kumimoji="1" lang="ja-JP" altLang="en-US" sz="1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2771800" y="699542"/>
            <a:ext cx="3240360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の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確率変数を　とする。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017781"/>
              </p:ext>
            </p:extLst>
          </p:nvPr>
        </p:nvGraphicFramePr>
        <p:xfrm>
          <a:off x="2843808" y="699542"/>
          <a:ext cx="723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342720" progId="Equation.DSMT4">
                  <p:embed/>
                </p:oleObj>
              </mc:Choice>
              <mc:Fallback>
                <p:oleObj name="Equation" r:id="rId6" imgW="7236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43808" y="699542"/>
                        <a:ext cx="723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3142263"/>
            <a:ext cx="8136904" cy="36348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ロピタル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の定理により、　　　　　　　　　　　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となり、③の第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項は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である。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</a:p>
        </p:txBody>
      </p:sp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0837"/>
              </p:ext>
            </p:extLst>
          </p:nvPr>
        </p:nvGraphicFramePr>
        <p:xfrm>
          <a:off x="4932040" y="771550"/>
          <a:ext cx="203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215640" progId="Equation.DSMT4">
                  <p:embed/>
                </p:oleObj>
              </mc:Choice>
              <mc:Fallback>
                <p:oleObj name="Equation" r:id="rId8" imgW="2030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32040" y="771550"/>
                        <a:ext cx="2032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875362"/>
              </p:ext>
            </p:extLst>
          </p:nvPr>
        </p:nvGraphicFramePr>
        <p:xfrm>
          <a:off x="2958112" y="3106166"/>
          <a:ext cx="271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596880" progId="Equation.DSMT4">
                  <p:embed/>
                </p:oleObj>
              </mc:Choice>
              <mc:Fallback>
                <p:oleObj name="Equation" r:id="rId10" imgW="271764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58112" y="3106166"/>
                        <a:ext cx="27178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939318"/>
              </p:ext>
            </p:extLst>
          </p:nvPr>
        </p:nvGraphicFramePr>
        <p:xfrm>
          <a:off x="2000250" y="3662363"/>
          <a:ext cx="311943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51160" imgH="698400" progId="Equation.DSMT4">
                  <p:embed/>
                </p:oleObj>
              </mc:Choice>
              <mc:Fallback>
                <p:oleObj name="Equation" r:id="rId12" imgW="3251160" imgH="69840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3662363"/>
                        <a:ext cx="3119438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直線コネクタ 20"/>
          <p:cNvCxnSpPr/>
          <p:nvPr/>
        </p:nvCxnSpPr>
        <p:spPr>
          <a:xfrm>
            <a:off x="5940152" y="2115249"/>
            <a:ext cx="104411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cxnSp>
        <p:nvCxnSpPr>
          <p:cNvPr id="28" name="直線コネクタ 27"/>
          <p:cNvCxnSpPr/>
          <p:nvPr/>
        </p:nvCxnSpPr>
        <p:spPr>
          <a:xfrm>
            <a:off x="2987824" y="3003798"/>
            <a:ext cx="1008112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6534218" y="3435846"/>
            <a:ext cx="1008112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547731"/>
              </p:ext>
            </p:extLst>
          </p:nvPr>
        </p:nvGraphicFramePr>
        <p:xfrm>
          <a:off x="598488" y="1058863"/>
          <a:ext cx="70770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52600" imgH="355320" progId="Equation.DSMT4">
                  <p:embed/>
                </p:oleObj>
              </mc:Choice>
              <mc:Fallback>
                <p:oleObj name="Equation" r:id="rId14" imgW="4152600" imgH="355320" progId="Equation.DSMT4">
                  <p:embed/>
                  <p:pic>
                    <p:nvPicPr>
                      <p:cNvPr id="0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1058863"/>
                        <a:ext cx="707707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714143"/>
              </p:ext>
            </p:extLst>
          </p:nvPr>
        </p:nvGraphicFramePr>
        <p:xfrm>
          <a:off x="6342943" y="483518"/>
          <a:ext cx="2290762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755800" imgH="660240" progId="Equation.DSMT4">
                  <p:embed/>
                </p:oleObj>
              </mc:Choice>
              <mc:Fallback>
                <p:oleObj name="Equation" r:id="rId16" imgW="2755800" imgH="660240" progId="Equation.DSMT4">
                  <p:embed/>
                  <p:pic>
                    <p:nvPicPr>
                      <p:cNvPr id="0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943" y="483518"/>
                        <a:ext cx="2290762" cy="547687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prstDash val="dash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827584" y="2014197"/>
            <a:ext cx="3240360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積分部分 を部分積分し、</a:t>
            </a:r>
          </a:p>
        </p:txBody>
      </p:sp>
      <p:cxnSp>
        <p:nvCxnSpPr>
          <p:cNvPr id="35" name="直線コネクタ 34"/>
          <p:cNvCxnSpPr/>
          <p:nvPr/>
        </p:nvCxnSpPr>
        <p:spPr>
          <a:xfrm>
            <a:off x="899592" y="2283718"/>
            <a:ext cx="93610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1929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0871" y="3579862"/>
            <a:ext cx="1872208" cy="1253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983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17" grpId="0" build="p"/>
      <p:bldP spid="12" grpId="0" build="p"/>
      <p:bldP spid="25" grpId="0" build="p"/>
      <p:bldP spid="3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915566"/>
            <a:ext cx="7920880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に従う確率変数を　とする。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1419622"/>
            <a:ext cx="8136904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標準化変換は、　        　　　 で、　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であった。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483518"/>
            <a:ext cx="2674640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l"/>
            <a:r>
              <a:rPr lang="ja-JP" altLang="en-US" sz="1800" dirty="0"/>
              <a:t>　　　　　　の</a:t>
            </a:r>
            <a:r>
              <a:rPr lang="ja-JP" altLang="en-US" sz="1800" b="1" dirty="0">
                <a:solidFill>
                  <a:srgbClr val="0070C0"/>
                </a:solidFill>
              </a:rPr>
              <a:t>平均</a:t>
            </a:r>
            <a:r>
              <a:rPr lang="ja-JP" altLang="en-US" sz="1800" dirty="0"/>
              <a:t>の確認</a:t>
            </a:r>
            <a:endParaRPr kumimoji="1" lang="ja-JP" altLang="en-US" sz="1800" dirty="0"/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903562"/>
              </p:ext>
            </p:extLst>
          </p:nvPr>
        </p:nvGraphicFramePr>
        <p:xfrm>
          <a:off x="611560" y="483518"/>
          <a:ext cx="812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355320" progId="Equation.DSMT4">
                  <p:embed/>
                </p:oleObj>
              </mc:Choice>
              <mc:Fallback>
                <p:oleObj name="Equation" r:id="rId2" imgW="81252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1560" y="483518"/>
                        <a:ext cx="8128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037711"/>
              </p:ext>
            </p:extLst>
          </p:nvPr>
        </p:nvGraphicFramePr>
        <p:xfrm>
          <a:off x="4860032" y="1347614"/>
          <a:ext cx="2781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81000" imgH="571320" progId="Equation.DSMT4">
                  <p:embed/>
                </p:oleObj>
              </mc:Choice>
              <mc:Fallback>
                <p:oleObj name="Equation" r:id="rId4" imgW="278100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60032" y="1347614"/>
                        <a:ext cx="27813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454500"/>
              </p:ext>
            </p:extLst>
          </p:nvPr>
        </p:nvGraphicFramePr>
        <p:xfrm>
          <a:off x="2267744" y="1347614"/>
          <a:ext cx="2006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507960" progId="Equation.DSMT4">
                  <p:embed/>
                </p:oleObj>
              </mc:Choice>
              <mc:Fallback>
                <p:oleObj name="Equation" r:id="rId6" imgW="200628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67744" y="1347614"/>
                        <a:ext cx="20066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515492"/>
              </p:ext>
            </p:extLst>
          </p:nvPr>
        </p:nvGraphicFramePr>
        <p:xfrm>
          <a:off x="755576" y="915566"/>
          <a:ext cx="812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12520" imgH="355320" progId="Equation.DSMT4">
                  <p:embed/>
                </p:oleObj>
              </mc:Choice>
              <mc:Fallback>
                <p:oleObj name="Equation" r:id="rId8" imgW="812520" imgH="355320" progId="Equation.DSMT4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915566"/>
                        <a:ext cx="812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348510"/>
              </p:ext>
            </p:extLst>
          </p:nvPr>
        </p:nvGraphicFramePr>
        <p:xfrm>
          <a:off x="3491880" y="987574"/>
          <a:ext cx="2159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640" imgH="190440" progId="Equation.DSMT4">
                  <p:embed/>
                </p:oleObj>
              </mc:Choice>
              <mc:Fallback>
                <p:oleObj name="Equation" r:id="rId10" imgW="21564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491880" y="987574"/>
                        <a:ext cx="2159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631758"/>
              </p:ext>
            </p:extLst>
          </p:nvPr>
        </p:nvGraphicFramePr>
        <p:xfrm>
          <a:off x="2483768" y="1923678"/>
          <a:ext cx="3962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62160" imgH="609480" progId="Equation.DSMT4">
                  <p:embed/>
                </p:oleObj>
              </mc:Choice>
              <mc:Fallback>
                <p:oleObj name="Equation" r:id="rId12" imgW="396216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483768" y="1923678"/>
                        <a:ext cx="39624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068513"/>
              </p:ext>
            </p:extLst>
          </p:nvPr>
        </p:nvGraphicFramePr>
        <p:xfrm>
          <a:off x="7208838" y="2139950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17440" imgH="304560" progId="Equation.DSMT4">
                  <p:embed/>
                </p:oleObj>
              </mc:Choice>
              <mc:Fallback>
                <p:oleObj name="Equation" r:id="rId14" imgW="11174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208838" y="2139950"/>
                        <a:ext cx="11176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666845"/>
              </p:ext>
            </p:extLst>
          </p:nvPr>
        </p:nvGraphicFramePr>
        <p:xfrm>
          <a:off x="2411760" y="2715766"/>
          <a:ext cx="452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20880" imgH="444240" progId="Equation.DSMT4">
                  <p:embed/>
                </p:oleObj>
              </mc:Choice>
              <mc:Fallback>
                <p:oleObj name="Equation" r:id="rId16" imgW="45208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411760" y="2715766"/>
                        <a:ext cx="45212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608412"/>
              </p:ext>
            </p:extLst>
          </p:nvPr>
        </p:nvGraphicFramePr>
        <p:xfrm>
          <a:off x="2411760" y="3363838"/>
          <a:ext cx="2438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38280" imgH="304560" progId="Equation.DSMT4">
                  <p:embed/>
                </p:oleObj>
              </mc:Choice>
              <mc:Fallback>
                <p:oleObj name="Equation" r:id="rId18" imgW="24382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411760" y="3363838"/>
                        <a:ext cx="24384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22850"/>
              </p:ext>
            </p:extLst>
          </p:nvPr>
        </p:nvGraphicFramePr>
        <p:xfrm>
          <a:off x="2411760" y="3939902"/>
          <a:ext cx="3429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2720" imgH="203040" progId="Equation.DSMT4">
                  <p:embed/>
                </p:oleObj>
              </mc:Choice>
              <mc:Fallback>
                <p:oleObj name="Equation" r:id="rId20" imgW="3427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411760" y="3939902"/>
                        <a:ext cx="3429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オブジェクト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616310"/>
              </p:ext>
            </p:extLst>
          </p:nvPr>
        </p:nvGraphicFramePr>
        <p:xfrm>
          <a:off x="1835696" y="2067694"/>
          <a:ext cx="53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33160" imgH="304560" progId="Equation.DSMT4">
                  <p:embed/>
                </p:oleObj>
              </mc:Choice>
              <mc:Fallback>
                <p:oleObj name="Equation" r:id="rId22" imgW="5331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835696" y="2067694"/>
                        <a:ext cx="5334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5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2843808" y="3795886"/>
            <a:ext cx="864096" cy="36348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kumimoji="1"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平均</a:t>
            </a: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endParaRPr kumimoji="1" lang="ja-JP" altLang="en-US" sz="18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106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2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第１３回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483518"/>
            <a:ext cx="2674640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l"/>
            <a:r>
              <a:rPr lang="ja-JP" altLang="en-US" sz="1800" dirty="0"/>
              <a:t>　　　　　　の</a:t>
            </a:r>
            <a:r>
              <a:rPr lang="ja-JP" altLang="en-US" sz="1800" b="1" dirty="0">
                <a:solidFill>
                  <a:srgbClr val="FF0000"/>
                </a:solidFill>
              </a:rPr>
              <a:t>分散</a:t>
            </a:r>
            <a:r>
              <a:rPr lang="ja-JP" altLang="en-US" sz="1800" dirty="0"/>
              <a:t>の確認</a:t>
            </a:r>
            <a:endParaRPr kumimoji="1" lang="ja-JP" altLang="en-US" sz="1800" dirty="0"/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582669"/>
              </p:ext>
            </p:extLst>
          </p:nvPr>
        </p:nvGraphicFramePr>
        <p:xfrm>
          <a:off x="611560" y="483518"/>
          <a:ext cx="812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355320" progId="Equation.DSMT4">
                  <p:embed/>
                </p:oleObj>
              </mc:Choice>
              <mc:Fallback>
                <p:oleObj name="Equation" r:id="rId2" imgW="81252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1560" y="483518"/>
                        <a:ext cx="8128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508927"/>
              </p:ext>
            </p:extLst>
          </p:nvPr>
        </p:nvGraphicFramePr>
        <p:xfrm>
          <a:off x="6876256" y="1131590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304560" progId="Equation.DSMT4">
                  <p:embed/>
                </p:oleObj>
              </mc:Choice>
              <mc:Fallback>
                <p:oleObj name="Equation" r:id="rId4" imgW="11174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76256" y="1131590"/>
                        <a:ext cx="11176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オブジェクト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220026"/>
              </p:ext>
            </p:extLst>
          </p:nvPr>
        </p:nvGraphicFramePr>
        <p:xfrm>
          <a:off x="1475656" y="1131590"/>
          <a:ext cx="53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304560" progId="Equation.DSMT4">
                  <p:embed/>
                </p:oleObj>
              </mc:Choice>
              <mc:Fallback>
                <p:oleObj name="Equation" r:id="rId6" imgW="5331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75656" y="1131590"/>
                        <a:ext cx="5334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143273"/>
              </p:ext>
            </p:extLst>
          </p:nvPr>
        </p:nvGraphicFramePr>
        <p:xfrm>
          <a:off x="2051720" y="987574"/>
          <a:ext cx="4076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76640" imgH="558720" progId="Equation.DSMT4">
                  <p:embed/>
                </p:oleObj>
              </mc:Choice>
              <mc:Fallback>
                <p:oleObj name="Equation" r:id="rId8" imgW="407664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51720" y="987574"/>
                        <a:ext cx="40767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061522"/>
              </p:ext>
            </p:extLst>
          </p:nvPr>
        </p:nvGraphicFramePr>
        <p:xfrm>
          <a:off x="5436096" y="411510"/>
          <a:ext cx="3149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49280" imgH="558720" progId="Equation.DSMT4">
                  <p:embed/>
                </p:oleObj>
              </mc:Choice>
              <mc:Fallback>
                <p:oleObj name="Equation" r:id="rId10" imgW="3149280" imgH="558720" progId="Equation.DSMT4">
                  <p:embed/>
                  <p:pic>
                    <p:nvPicPr>
                      <p:cNvPr id="0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11510"/>
                        <a:ext cx="3149600" cy="558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prstDash val="dash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オブジェクト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910467"/>
              </p:ext>
            </p:extLst>
          </p:nvPr>
        </p:nvGraphicFramePr>
        <p:xfrm>
          <a:off x="2051720" y="1563638"/>
          <a:ext cx="2882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882880" imgH="444240" progId="Equation.DSMT4">
                  <p:embed/>
                </p:oleObj>
              </mc:Choice>
              <mc:Fallback>
                <p:oleObj name="Equation" r:id="rId12" imgW="2882880" imgH="444240" progId="Equation.DSMT4">
                  <p:embed/>
                  <p:pic>
                    <p:nvPicPr>
                      <p:cNvPr id="0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563638"/>
                        <a:ext cx="2882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コンテンツ プレースホルダー 3"/>
          <p:cNvSpPr txBox="1">
            <a:spLocks/>
          </p:cNvSpPr>
          <p:nvPr/>
        </p:nvSpPr>
        <p:spPr>
          <a:xfrm>
            <a:off x="467544" y="2333152"/>
            <a:ext cx="8208912" cy="196679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6" name="コンテンツ プレースホルダー 2"/>
          <p:cNvSpPr txBox="1">
            <a:spLocks/>
          </p:cNvSpPr>
          <p:nvPr/>
        </p:nvSpPr>
        <p:spPr>
          <a:xfrm>
            <a:off x="467544" y="2333152"/>
            <a:ext cx="864096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４．１　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331640" y="2333152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標準正規分布　　　 の確率変数　の平均　　　と分散　　　は、</a:t>
            </a:r>
          </a:p>
        </p:txBody>
      </p:sp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998690"/>
              </p:ext>
            </p:extLst>
          </p:nvPr>
        </p:nvGraphicFramePr>
        <p:xfrm>
          <a:off x="3131840" y="2388392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40" imgH="304560" progId="Equation.DSMT4">
                  <p:embed/>
                </p:oleObj>
              </mc:Choice>
              <mc:Fallback>
                <p:oleObj name="Equation" r:id="rId14" imgW="6476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131840" y="2388392"/>
                        <a:ext cx="6477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オブジェクト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355425"/>
              </p:ext>
            </p:extLst>
          </p:nvPr>
        </p:nvGraphicFramePr>
        <p:xfrm>
          <a:off x="5004048" y="2422568"/>
          <a:ext cx="1778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7480" imgH="190440" progId="Equation.DSMT4">
                  <p:embed/>
                </p:oleObj>
              </mc:Choice>
              <mc:Fallback>
                <p:oleObj name="Equation" r:id="rId16" imgW="1774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04048" y="2422568"/>
                        <a:ext cx="1778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オブジェクト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19941"/>
              </p:ext>
            </p:extLst>
          </p:nvPr>
        </p:nvGraphicFramePr>
        <p:xfrm>
          <a:off x="6012160" y="2397684"/>
          <a:ext cx="508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960" imgH="304560" progId="Equation.DSMT4">
                  <p:embed/>
                </p:oleObj>
              </mc:Choice>
              <mc:Fallback>
                <p:oleObj name="Equation" r:id="rId18" imgW="5079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012160" y="2397684"/>
                        <a:ext cx="5080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489359"/>
              </p:ext>
            </p:extLst>
          </p:nvPr>
        </p:nvGraphicFramePr>
        <p:xfrm>
          <a:off x="7380312" y="2397684"/>
          <a:ext cx="495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95000" imgH="304560" progId="Equation.DSMT4">
                  <p:embed/>
                </p:oleObj>
              </mc:Choice>
              <mc:Fallback>
                <p:oleObj name="Equation" r:id="rId20" imgW="4950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380312" y="2397684"/>
                        <a:ext cx="4953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オブジェクト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006194"/>
              </p:ext>
            </p:extLst>
          </p:nvPr>
        </p:nvGraphicFramePr>
        <p:xfrm>
          <a:off x="3185870" y="2787774"/>
          <a:ext cx="189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92160" imgH="342720" progId="Equation.DSMT4">
                  <p:embed/>
                </p:oleObj>
              </mc:Choice>
              <mc:Fallback>
                <p:oleObj name="Equation" r:id="rId22" imgW="1892160" imgH="342720" progId="Equation.DSMT4">
                  <p:embed/>
                  <p:pic>
                    <p:nvPicPr>
                      <p:cNvPr id="0" name="オブジェクト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5870" y="2787774"/>
                        <a:ext cx="1892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テキスト ボックス 32"/>
          <p:cNvSpPr txBox="1"/>
          <p:nvPr/>
        </p:nvSpPr>
        <p:spPr>
          <a:xfrm>
            <a:off x="459612" y="3280543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正規分布　　　 の確率変数　の平均　　　と分散　　　は、</a:t>
            </a:r>
          </a:p>
        </p:txBody>
      </p:sp>
      <p:graphicFrame>
        <p:nvGraphicFramePr>
          <p:cNvPr id="34" name="オブジェクト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539956"/>
              </p:ext>
            </p:extLst>
          </p:nvPr>
        </p:nvGraphicFramePr>
        <p:xfrm>
          <a:off x="1683748" y="3294275"/>
          <a:ext cx="85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50680" imgH="355320" progId="Equation.DSMT4">
                  <p:embed/>
                </p:oleObj>
              </mc:Choice>
              <mc:Fallback>
                <p:oleObj name="Equation" r:id="rId24" imgW="8506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683748" y="3294275"/>
                        <a:ext cx="8509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オブジェクト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60997"/>
              </p:ext>
            </p:extLst>
          </p:nvPr>
        </p:nvGraphicFramePr>
        <p:xfrm>
          <a:off x="3681418" y="3370717"/>
          <a:ext cx="2159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5640" imgH="190440" progId="Equation.DSMT4">
                  <p:embed/>
                </p:oleObj>
              </mc:Choice>
              <mc:Fallback>
                <p:oleObj name="Equation" r:id="rId26" imgW="21564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681418" y="3370717"/>
                        <a:ext cx="2159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オブジェクト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348496"/>
              </p:ext>
            </p:extLst>
          </p:nvPr>
        </p:nvGraphicFramePr>
        <p:xfrm>
          <a:off x="4622806" y="3345317"/>
          <a:ext cx="53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33160" imgH="304560" progId="Equation.DSMT4">
                  <p:embed/>
                </p:oleObj>
              </mc:Choice>
              <mc:Fallback>
                <p:oleObj name="Equation" r:id="rId28" imgW="5331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622806" y="3345317"/>
                        <a:ext cx="5334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オブジェクト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630097"/>
              </p:ext>
            </p:extLst>
          </p:nvPr>
        </p:nvGraphicFramePr>
        <p:xfrm>
          <a:off x="6004228" y="3355809"/>
          <a:ext cx="53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33160" imgH="304560" progId="Equation.DSMT4">
                  <p:embed/>
                </p:oleObj>
              </mc:Choice>
              <mc:Fallback>
                <p:oleObj name="Equation" r:id="rId30" imgW="5331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004228" y="3355809"/>
                        <a:ext cx="5334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オブジェクト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454849"/>
              </p:ext>
            </p:extLst>
          </p:nvPr>
        </p:nvGraphicFramePr>
        <p:xfrm>
          <a:off x="3131840" y="3795886"/>
          <a:ext cx="213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133360" imgH="355320" progId="Equation.DSMT4">
                  <p:embed/>
                </p:oleObj>
              </mc:Choice>
              <mc:Fallback>
                <p:oleObj name="Equation" r:id="rId32" imgW="2133360" imgH="355320" progId="Equation.DSMT4">
                  <p:embed/>
                  <p:pic>
                    <p:nvPicPr>
                      <p:cNvPr id="0" name="オブジェクト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795886"/>
                        <a:ext cx="2133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5076056" y="1635646"/>
            <a:ext cx="1008112" cy="363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kumimoji="1"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分散</a:t>
            </a:r>
            <a:r>
              <a:rPr kumimoji="1" lang="en-US" altLang="ja-JP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endParaRPr kumimoji="1" lang="ja-JP" altLang="en-US" sz="18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0" name="コンテンツ プレースホルダー 4">
            <a:extLst>
              <a:ext uri="{FF2B5EF4-FFF2-40B4-BE49-F238E27FC236}">
                <a16:creationId xmlns:a16="http://schemas.microsoft.com/office/drawing/2014/main" id="{ADFC0534-11BD-493D-B048-CB963FFE23BE}"/>
              </a:ext>
            </a:extLst>
          </p:cNvPr>
          <p:cNvSpPr txBox="1">
            <a:spLocks/>
          </p:cNvSpPr>
          <p:nvPr/>
        </p:nvSpPr>
        <p:spPr>
          <a:xfrm>
            <a:off x="8167015" y="4329704"/>
            <a:ext cx="504056" cy="376808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73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33" grpId="0"/>
      <p:bldP spid="39" grpId="0" build="p"/>
      <p:bldP spid="40" grpId="0" animBg="1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5387</TotalTime>
  <Words>280</Words>
  <Application>Microsoft Office PowerPoint</Application>
  <PresentationFormat>画面に合わせる (16:9)</PresentationFormat>
  <Paragraphs>55</Paragraphs>
  <Slides>6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AR P丸ゴシック体M</vt:lpstr>
      <vt:lpstr>ＭＳ 明朝</vt:lpstr>
      <vt:lpstr>Arial</vt:lpstr>
      <vt:lpstr>Calibri</vt:lpstr>
      <vt:lpstr>Office ​​テーマ</vt:lpstr>
      <vt:lpstr>Equation</vt:lpstr>
      <vt:lpstr>MathType 6.0 Equation</vt:lpstr>
      <vt:lpstr>PowerPoint プレゼンテーション</vt:lpstr>
      <vt:lpstr>PowerPoint プレゼンテーション</vt:lpstr>
      <vt:lpstr>PowerPoint プレゼンテーション</vt:lpstr>
      <vt:lpstr>平均0, 分散1の証明</vt:lpstr>
      <vt:lpstr>　　　　　　の平均の確認</vt:lpstr>
      <vt:lpstr>　　　　　　の分散の確認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和経 堀部</cp:lastModifiedBy>
  <cp:revision>819</cp:revision>
  <cp:lastPrinted>2021-02-14T16:43:59Z</cp:lastPrinted>
  <dcterms:created xsi:type="dcterms:W3CDTF">2016-12-10T00:52:18Z</dcterms:created>
  <dcterms:modified xsi:type="dcterms:W3CDTF">2021-02-25T09:29:53Z</dcterms:modified>
</cp:coreProperties>
</file>