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6"/>
  </p:notesMasterIdLst>
  <p:handoutMasterIdLst>
    <p:handoutMasterId r:id="rId17"/>
  </p:handoutMasterIdLst>
  <p:sldIdLst>
    <p:sldId id="541" r:id="rId2"/>
    <p:sldId id="591" r:id="rId3"/>
    <p:sldId id="611" r:id="rId4"/>
    <p:sldId id="614" r:id="rId5"/>
    <p:sldId id="613" r:id="rId6"/>
    <p:sldId id="616" r:id="rId7"/>
    <p:sldId id="615" r:id="rId8"/>
    <p:sldId id="617" r:id="rId9"/>
    <p:sldId id="619" r:id="rId10"/>
    <p:sldId id="620" r:id="rId11"/>
    <p:sldId id="604" r:id="rId12"/>
    <p:sldId id="621" r:id="rId13"/>
    <p:sldId id="622" r:id="rId14"/>
    <p:sldId id="623" r:id="rId15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91"/>
            <p14:sldId id="611"/>
            <p14:sldId id="614"/>
            <p14:sldId id="613"/>
            <p14:sldId id="616"/>
            <p14:sldId id="615"/>
            <p14:sldId id="617"/>
            <p14:sldId id="619"/>
            <p14:sldId id="620"/>
            <p14:sldId id="604"/>
            <p14:sldId id="621"/>
            <p14:sldId id="622"/>
            <p14:sldId id="623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FCA"/>
    <a:srgbClr val="849ED2"/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3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0" tIns="45905" rIns="91810" bIns="459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810" tIns="45905" rIns="91810" bIns="459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3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3"/>
            <a:ext cx="2971800" cy="493712"/>
          </a:xfrm>
          <a:prstGeom prst="rect">
            <a:avLst/>
          </a:prstGeom>
        </p:spPr>
        <p:txBody>
          <a:bodyPr vert="horz" lIns="91810" tIns="45905" rIns="91810" bIns="45905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3.wmf"/><Relationship Id="rId18" Type="http://schemas.openxmlformats.org/officeDocument/2006/relationships/oleObject" Target="../embeddings/oleObject85.bin"/><Relationship Id="rId26" Type="http://schemas.openxmlformats.org/officeDocument/2006/relationships/image" Target="../media/image89.wmf"/><Relationship Id="rId3" Type="http://schemas.openxmlformats.org/officeDocument/2006/relationships/image" Target="../media/image79.wmf"/><Relationship Id="rId21" Type="http://schemas.openxmlformats.org/officeDocument/2006/relationships/oleObject" Target="../embeddings/oleObject87.bin"/><Relationship Id="rId34" Type="http://schemas.openxmlformats.org/officeDocument/2006/relationships/image" Target="../media/image93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85.wmf"/><Relationship Id="rId25" Type="http://schemas.openxmlformats.org/officeDocument/2006/relationships/oleObject" Target="../embeddings/oleObject89.bin"/><Relationship Id="rId33" Type="http://schemas.openxmlformats.org/officeDocument/2006/relationships/oleObject" Target="../embeddings/oleObject93.bin"/><Relationship Id="rId2" Type="http://schemas.openxmlformats.org/officeDocument/2006/relationships/oleObject" Target="../embeddings/oleObject77.bin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29" Type="http://schemas.openxmlformats.org/officeDocument/2006/relationships/oleObject" Target="../embeddings/oleObject9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2.wmf"/><Relationship Id="rId24" Type="http://schemas.openxmlformats.org/officeDocument/2006/relationships/image" Target="../media/image88.wmf"/><Relationship Id="rId32" Type="http://schemas.openxmlformats.org/officeDocument/2006/relationships/image" Target="../media/image92.wmf"/><Relationship Id="rId37" Type="http://schemas.openxmlformats.org/officeDocument/2006/relationships/image" Target="../media/image95.wmf"/><Relationship Id="rId5" Type="http://schemas.openxmlformats.org/officeDocument/2006/relationships/image" Target="../media/image80.wmf"/><Relationship Id="rId15" Type="http://schemas.openxmlformats.org/officeDocument/2006/relationships/image" Target="../media/image84.wmf"/><Relationship Id="rId23" Type="http://schemas.openxmlformats.org/officeDocument/2006/relationships/oleObject" Target="../embeddings/oleObject88.bin"/><Relationship Id="rId28" Type="http://schemas.openxmlformats.org/officeDocument/2006/relationships/image" Target="../media/image90.wmf"/><Relationship Id="rId36" Type="http://schemas.openxmlformats.org/officeDocument/2006/relationships/oleObject" Target="../embeddings/oleObject94.bin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86.wmf"/><Relationship Id="rId31" Type="http://schemas.openxmlformats.org/officeDocument/2006/relationships/oleObject" Target="../embeddings/oleObject92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3.bin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90.bin"/><Relationship Id="rId30" Type="http://schemas.openxmlformats.org/officeDocument/2006/relationships/image" Target="../media/image91.wmf"/><Relationship Id="rId35" Type="http://schemas.openxmlformats.org/officeDocument/2006/relationships/image" Target="../media/image9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103.bin"/><Relationship Id="rId3" Type="http://schemas.openxmlformats.org/officeDocument/2006/relationships/image" Target="../media/image54.wmf"/><Relationship Id="rId21" Type="http://schemas.openxmlformats.org/officeDocument/2006/relationships/image" Target="../media/image103.jpeg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100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image" Target="../media/image102.jpe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7.wmf"/><Relationship Id="rId5" Type="http://schemas.openxmlformats.org/officeDocument/2006/relationships/image" Target="../media/image82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101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12.wmf"/><Relationship Id="rId3" Type="http://schemas.openxmlformats.org/officeDocument/2006/relationships/oleObject" Target="../embeddings/oleObject104.bin"/><Relationship Id="rId21" Type="http://schemas.openxmlformats.org/officeDocument/2006/relationships/oleObject" Target="../embeddings/oleObject113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1.bin"/><Relationship Id="rId2" Type="http://schemas.openxmlformats.org/officeDocument/2006/relationships/image" Target="../media/image104.emf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21.bin"/><Relationship Id="rId3" Type="http://schemas.openxmlformats.org/officeDocument/2006/relationships/image" Target="../media/image115.wmf"/><Relationship Id="rId21" Type="http://schemas.openxmlformats.org/officeDocument/2006/relationships/image" Target="../media/image8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19.bin"/><Relationship Id="rId17" Type="http://schemas.openxmlformats.org/officeDocument/2006/relationships/image" Target="../media/image123.emf"/><Relationship Id="rId25" Type="http://schemas.openxmlformats.org/officeDocument/2006/relationships/image" Target="../media/image126.wmf"/><Relationship Id="rId2" Type="http://schemas.openxmlformats.org/officeDocument/2006/relationships/oleObject" Target="../embeddings/oleObject114.bin"/><Relationship Id="rId16" Type="http://schemas.openxmlformats.org/officeDocument/2006/relationships/image" Target="../media/image122.wmf"/><Relationship Id="rId20" Type="http://schemas.openxmlformats.org/officeDocument/2006/relationships/oleObject" Target="../embeddings/oleObject12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19.wmf"/><Relationship Id="rId24" Type="http://schemas.openxmlformats.org/officeDocument/2006/relationships/oleObject" Target="../embeddings/oleObject124.bin"/><Relationship Id="rId5" Type="http://schemas.openxmlformats.org/officeDocument/2006/relationships/image" Target="../media/image116.wmf"/><Relationship Id="rId15" Type="http://schemas.openxmlformats.org/officeDocument/2006/relationships/oleObject" Target="../embeddings/oleObject120.bin"/><Relationship Id="rId23" Type="http://schemas.openxmlformats.org/officeDocument/2006/relationships/image" Target="../media/image125.wmf"/><Relationship Id="rId10" Type="http://schemas.openxmlformats.org/officeDocument/2006/relationships/oleObject" Target="../embeddings/oleObject118.bin"/><Relationship Id="rId19" Type="http://schemas.openxmlformats.org/officeDocument/2006/relationships/image" Target="../media/image124.wmf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18.wmf"/><Relationship Id="rId14" Type="http://schemas.openxmlformats.org/officeDocument/2006/relationships/image" Target="../media/image121.jpeg"/><Relationship Id="rId22" Type="http://schemas.openxmlformats.org/officeDocument/2006/relationships/oleObject" Target="../embeddings/oleObject12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3" Type="http://schemas.openxmlformats.org/officeDocument/2006/relationships/image" Target="../media/image1.w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hyperlink" Target="http://horibe.jp/DaidouUni2/G-BOX/BinomialDistribution.gps" TargetMode="External"/><Relationship Id="rId5" Type="http://schemas.openxmlformats.org/officeDocument/2006/relationships/image" Target="../media/image2.wmf"/><Relationship Id="rId15" Type="http://schemas.openxmlformats.org/officeDocument/2006/relationships/oleObject" Target="../embeddings/oleObject8.bin"/><Relationship Id="rId23" Type="http://schemas.openxmlformats.org/officeDocument/2006/relationships/hyperlink" Target="../G-Box/BinomialDistribution.gps" TargetMode="External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0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2" Type="http://schemas.openxmlformats.org/officeDocument/2006/relationships/image" Target="../media/image11.emf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6.wmf"/><Relationship Id="rId2" Type="http://schemas.openxmlformats.org/officeDocument/2006/relationships/image" Target="../media/image23.emf"/><Relationship Id="rId16" Type="http://schemas.openxmlformats.org/officeDocument/2006/relationships/image" Target="../media/image28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5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4.wmf"/><Relationship Id="rId18" Type="http://schemas.openxmlformats.org/officeDocument/2006/relationships/image" Target="../media/image37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38.bin"/><Relationship Id="rId2" Type="http://schemas.openxmlformats.org/officeDocument/2006/relationships/oleObject" Target="../embeddings/oleObject31.bin"/><Relationship Id="rId16" Type="http://schemas.openxmlformats.org/officeDocument/2006/relationships/image" Target="../media/image36.e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wmf"/><Relationship Id="rId21" Type="http://schemas.openxmlformats.org/officeDocument/2006/relationships/oleObject" Target="../embeddings/oleObject48.bin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4.bin"/><Relationship Id="rId17" Type="http://schemas.openxmlformats.org/officeDocument/2006/relationships/oleObject" Target="../embeddings/oleObject46.bin"/><Relationship Id="rId2" Type="http://schemas.openxmlformats.org/officeDocument/2006/relationships/oleObject" Target="../embeddings/oleObject39.bin"/><Relationship Id="rId16" Type="http://schemas.openxmlformats.org/officeDocument/2006/relationships/image" Target="../media/image45.emf"/><Relationship Id="rId20" Type="http://schemas.openxmlformats.org/officeDocument/2006/relationships/image" Target="../media/image47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3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5.bin"/><Relationship Id="rId22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3.wmf"/><Relationship Id="rId3" Type="http://schemas.openxmlformats.org/officeDocument/2006/relationships/image" Target="../media/image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5.wmf"/><Relationship Id="rId2" Type="http://schemas.openxmlformats.org/officeDocument/2006/relationships/oleObject" Target="../embeddings/oleObject49.bin"/><Relationship Id="rId16" Type="http://schemas.openxmlformats.org/officeDocument/2006/relationships/oleObject" Target="../embeddings/oleObject5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emf"/><Relationship Id="rId13" Type="http://schemas.openxmlformats.org/officeDocument/2006/relationships/oleObject" Target="../embeddings/oleObject62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image" Target="../media/image61.wmf"/><Relationship Id="rId17" Type="http://schemas.openxmlformats.org/officeDocument/2006/relationships/image" Target="../media/image64.wmf"/><Relationship Id="rId2" Type="http://schemas.openxmlformats.org/officeDocument/2006/relationships/oleObject" Target="../embeddings/oleObject57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1.bin"/><Relationship Id="rId5" Type="http://schemas.openxmlformats.org/officeDocument/2006/relationships/image" Target="../media/image57.wmf"/><Relationship Id="rId15" Type="http://schemas.openxmlformats.org/officeDocument/2006/relationships/image" Target="../media/image63.gif"/><Relationship Id="rId10" Type="http://schemas.openxmlformats.org/officeDocument/2006/relationships/image" Target="../media/image60.wmf"/><Relationship Id="rId4" Type="http://schemas.openxmlformats.org/officeDocument/2006/relationships/oleObject" Target="../embeddings/oleObject58.bin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1.bin"/><Relationship Id="rId3" Type="http://schemas.openxmlformats.org/officeDocument/2006/relationships/image" Target="../media/image66.e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2.wmf"/><Relationship Id="rId2" Type="http://schemas.openxmlformats.org/officeDocument/2006/relationships/image" Target="../media/image65.gif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9.wmf"/><Relationship Id="rId5" Type="http://schemas.openxmlformats.org/officeDocument/2006/relationships/image" Target="../media/image56.wmf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6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４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第１２回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p.60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p.67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コンテンツ プレースホルダー 5">
            <a:extLst>
              <a:ext uri="{FF2B5EF4-FFF2-40B4-BE49-F238E27FC236}">
                <a16:creationId xmlns:a16="http://schemas.microsoft.com/office/drawing/2014/main" id="{8C5BDD07-BCEB-4999-82F2-164769FB9872}"/>
              </a:ext>
            </a:extLst>
          </p:cNvPr>
          <p:cNvSpPr txBox="1">
            <a:spLocks/>
          </p:cNvSpPr>
          <p:nvPr/>
        </p:nvSpPr>
        <p:spPr>
          <a:xfrm>
            <a:off x="2483768" y="2318198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67544" y="411510"/>
            <a:ext cx="2304256" cy="576064"/>
          </a:xfrm>
          <a:ln w="50800" cmpd="dbl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標準化変換</a:t>
            </a:r>
            <a:endParaRPr kumimoji="1" lang="ja-JP" altLang="en-US" sz="28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1059583"/>
            <a:ext cx="8136904" cy="432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一般の正規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分布の確率変数　 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を標準正規分布の確率変数　 に変換する。 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616079"/>
              </p:ext>
            </p:extLst>
          </p:nvPr>
        </p:nvGraphicFramePr>
        <p:xfrm>
          <a:off x="3563888" y="1131590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63888" y="1131590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82363"/>
              </p:ext>
            </p:extLst>
          </p:nvPr>
        </p:nvGraphicFramePr>
        <p:xfrm>
          <a:off x="6678613" y="1131888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15640" progId="Equation.DSMT4">
                  <p:embed/>
                </p:oleObj>
              </mc:Choice>
              <mc:Fallback>
                <p:oleObj name="Equation" r:id="rId4" imgW="203040" imgH="215640" progId="Equation.DSMT4">
                  <p:embed/>
                  <p:pic>
                    <p:nvPicPr>
                      <p:cNvPr id="0" name="オブジェクト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131888"/>
                        <a:ext cx="203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539552" y="206092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この変換を、</a:t>
            </a:r>
            <a:r>
              <a:rPr lang="ja-JP" altLang="en-US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標準化変換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　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（略して</a:t>
            </a:r>
            <a:r>
              <a:rPr lang="ja-JP" altLang="en-US" sz="14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Ｚ変換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とも呼ぶこともある） </a:t>
            </a: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30936"/>
              </p:ext>
            </p:extLst>
          </p:nvPr>
        </p:nvGraphicFramePr>
        <p:xfrm>
          <a:off x="3059832" y="1491630"/>
          <a:ext cx="109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571320" progId="Equation.DSMT4">
                  <p:embed/>
                </p:oleObj>
              </mc:Choice>
              <mc:Fallback>
                <p:oleObj name="Equation" r:id="rId6" imgW="1091880" imgH="5713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491630"/>
                        <a:ext cx="1092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518706" y="2440317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また、この変換の逆の変換は、</a:t>
            </a:r>
            <a:endParaRPr lang="ja-JP" altLang="en-US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734751"/>
              </p:ext>
            </p:extLst>
          </p:nvPr>
        </p:nvGraphicFramePr>
        <p:xfrm>
          <a:off x="3131840" y="2859782"/>
          <a:ext cx="1130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266400" progId="Equation.DSMT4">
                  <p:embed/>
                </p:oleObj>
              </mc:Choice>
              <mc:Fallback>
                <p:oleObj name="Equation" r:id="rId8" imgW="1130040" imgH="26640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859782"/>
                        <a:ext cx="1130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93233" y="3507854"/>
            <a:ext cx="8136904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b="1" dirty="0">
                <a:solidFill>
                  <a:srgbClr val="465FCA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この変換を使って、実際に計算し問題を解こう</a:t>
            </a:r>
            <a:r>
              <a:rPr lang="ja-JP" altLang="en-US" sz="2400" b="1" dirty="0">
                <a:solidFill>
                  <a:srgbClr val="465FCA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。</a:t>
            </a:r>
            <a:endParaRPr kumimoji="1" lang="ja-JP" altLang="en-US" sz="2400" b="1" dirty="0">
              <a:solidFill>
                <a:srgbClr val="465FCA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651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1152128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正規分布　　　　に従う確率変数　について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４．１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67544" y="758177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の、　　　および　　　  に対する値を求めよ。　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928520"/>
              </p:ext>
            </p:extLst>
          </p:nvPr>
        </p:nvGraphicFramePr>
        <p:xfrm>
          <a:off x="1187624" y="808924"/>
          <a:ext cx="234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342720" progId="Equation.DSMT4">
                  <p:embed/>
                </p:oleObj>
              </mc:Choice>
              <mc:Fallback>
                <p:oleObj name="Equation" r:id="rId2" imgW="23493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87624" y="808924"/>
                        <a:ext cx="2349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721022"/>
              </p:ext>
            </p:extLst>
          </p:nvPr>
        </p:nvGraphicFramePr>
        <p:xfrm>
          <a:off x="3884249" y="848109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279360" progId="Equation.DSMT4">
                  <p:embed/>
                </p:oleObj>
              </mc:Choice>
              <mc:Fallback>
                <p:oleObj name="Equation" r:id="rId4" imgW="7491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249" y="848109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395536" y="155434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解答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の標準化変換により、　 は標準正規分布　　　に従う。　　　　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687093"/>
              </p:ext>
            </p:extLst>
          </p:nvPr>
        </p:nvGraphicFramePr>
        <p:xfrm>
          <a:off x="3131840" y="437902"/>
          <a:ext cx="792088" cy="34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393480" progId="Equation.DSMT4">
                  <p:embed/>
                </p:oleObj>
              </mc:Choice>
              <mc:Fallback>
                <p:oleObj name="Equation" r:id="rId6" imgW="914400" imgH="3934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37902"/>
                        <a:ext cx="792088" cy="342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469563" y="1127509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                   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および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0.95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であるような　の値を求めよ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403484"/>
              </p:ext>
            </p:extLst>
          </p:nvPr>
        </p:nvGraphicFramePr>
        <p:xfrm>
          <a:off x="5436096" y="828543"/>
          <a:ext cx="77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228600" progId="Equation.DSMT4">
                  <p:embed/>
                </p:oleObj>
              </mc:Choice>
              <mc:Fallback>
                <p:oleObj name="Equation" r:id="rId8" imgW="774360" imgH="228600" progId="Equation.DSMT4">
                  <p:embed/>
                  <p:pic>
                    <p:nvPicPr>
                      <p:cNvPr id="0" name="オブジェクト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828543"/>
                        <a:ext cx="77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214705"/>
              </p:ext>
            </p:extLst>
          </p:nvPr>
        </p:nvGraphicFramePr>
        <p:xfrm>
          <a:off x="1187624" y="1151824"/>
          <a:ext cx="234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360" imgH="342720" progId="Equation.DSMT4">
                  <p:embed/>
                </p:oleObj>
              </mc:Choice>
              <mc:Fallback>
                <p:oleObj name="Equation" r:id="rId10" imgW="2349360" imgH="34272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151824"/>
                        <a:ext cx="2349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827911"/>
              </p:ext>
            </p:extLst>
          </p:nvPr>
        </p:nvGraphicFramePr>
        <p:xfrm>
          <a:off x="6876256" y="1222190"/>
          <a:ext cx="177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228600" progId="Equation.DSMT4">
                  <p:embed/>
                </p:oleObj>
              </mc:Choice>
              <mc:Fallback>
                <p:oleObj name="Equation" r:id="rId12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876256" y="1222190"/>
                        <a:ext cx="1778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70644"/>
              </p:ext>
            </p:extLst>
          </p:nvPr>
        </p:nvGraphicFramePr>
        <p:xfrm>
          <a:off x="5868144" y="1625228"/>
          <a:ext cx="6270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342720" progId="Equation.DSMT4">
                  <p:embed/>
                </p:oleObj>
              </mc:Choice>
              <mc:Fallback>
                <p:oleObj name="Equation" r:id="rId14" imgW="723600" imgH="34272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1625228"/>
                        <a:ext cx="6270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662252"/>
              </p:ext>
            </p:extLst>
          </p:nvPr>
        </p:nvGraphicFramePr>
        <p:xfrm>
          <a:off x="1331640" y="1631062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215640" progId="Equation.DSMT4">
                  <p:embed/>
                </p:oleObj>
              </mc:Choice>
              <mc:Fallback>
                <p:oleObj name="Equation" r:id="rId16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31640" y="1631062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188004"/>
              </p:ext>
            </p:extLst>
          </p:nvPr>
        </p:nvGraphicFramePr>
        <p:xfrm>
          <a:off x="3995936" y="1631062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215640" progId="Equation.DSMT4">
                  <p:embed/>
                </p:oleObj>
              </mc:Choice>
              <mc:Fallback>
                <p:oleObj name="Equation" r:id="rId18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995936" y="1631062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919124"/>
              </p:ext>
            </p:extLst>
          </p:nvPr>
        </p:nvGraphicFramePr>
        <p:xfrm>
          <a:off x="899592" y="2060156"/>
          <a:ext cx="234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49360" imgH="342720" progId="Equation.DSMT4">
                  <p:embed/>
                </p:oleObj>
              </mc:Choice>
              <mc:Fallback>
                <p:oleObj name="Equation" r:id="rId20" imgW="2349360" imgH="34272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60156"/>
                        <a:ext cx="2349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486121"/>
              </p:ext>
            </p:extLst>
          </p:nvPr>
        </p:nvGraphicFramePr>
        <p:xfrm>
          <a:off x="3275856" y="2060156"/>
          <a:ext cx="2298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98600" imgH="342720" progId="Equation.DSMT4">
                  <p:embed/>
                </p:oleObj>
              </mc:Choice>
              <mc:Fallback>
                <p:oleObj name="Equation" r:id="rId21" imgW="2298600" imgH="342720" progId="Equation.DSMT4">
                  <p:embed/>
                  <p:pic>
                    <p:nvPicPr>
                      <p:cNvPr id="0" name="オブジェクト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060156"/>
                        <a:ext cx="2298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26976"/>
              </p:ext>
            </p:extLst>
          </p:nvPr>
        </p:nvGraphicFramePr>
        <p:xfrm>
          <a:off x="5602734" y="193056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33360" imgH="622080" progId="Equation.DSMT4">
                  <p:embed/>
                </p:oleObj>
              </mc:Choice>
              <mc:Fallback>
                <p:oleObj name="Equation" r:id="rId23" imgW="2133360" imgH="622080" progId="Equation.DSMT4">
                  <p:embed/>
                  <p:pic>
                    <p:nvPicPr>
                      <p:cNvPr id="0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734" y="193056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859675"/>
              </p:ext>
            </p:extLst>
          </p:nvPr>
        </p:nvGraphicFramePr>
        <p:xfrm>
          <a:off x="3275856" y="2499742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640" imgH="342720" progId="Equation.DSMT4">
                  <p:embed/>
                </p:oleObj>
              </mc:Choice>
              <mc:Fallback>
                <p:oleObj name="Equation" r:id="rId25" imgW="1574640" imgH="342720" progId="Equation.DSMT4">
                  <p:embed/>
                  <p:pic>
                    <p:nvPicPr>
                      <p:cNvPr id="0" name="オブジェクト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499742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143450"/>
              </p:ext>
            </p:extLst>
          </p:nvPr>
        </p:nvGraphicFramePr>
        <p:xfrm>
          <a:off x="4938837" y="2500313"/>
          <a:ext cx="1562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62040" imgH="342720" progId="Equation.DSMT4">
                  <p:embed/>
                </p:oleObj>
              </mc:Choice>
              <mc:Fallback>
                <p:oleObj name="Equation" r:id="rId27" imgW="1562040" imgH="342720" progId="Equation.DSMT4">
                  <p:embed/>
                  <p:pic>
                    <p:nvPicPr>
                      <p:cNvPr id="0" name="オブジェクト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837" y="2500313"/>
                        <a:ext cx="1562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469563" y="278777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正規分布表により、上の確率は</a:t>
            </a:r>
          </a:p>
        </p:txBody>
      </p:sp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012227"/>
              </p:ext>
            </p:extLst>
          </p:nvPr>
        </p:nvGraphicFramePr>
        <p:xfrm>
          <a:off x="1741693" y="3283446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073320" imgH="304560" progId="Equation.DSMT4">
                  <p:embed/>
                </p:oleObj>
              </mc:Choice>
              <mc:Fallback>
                <p:oleObj name="Equation" r:id="rId29" imgW="30733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741693" y="3283446"/>
                        <a:ext cx="3073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410389"/>
              </p:ext>
            </p:extLst>
          </p:nvPr>
        </p:nvGraphicFramePr>
        <p:xfrm>
          <a:off x="1716293" y="3651870"/>
          <a:ext cx="3124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124080" imgH="304560" progId="Equation.DSMT4">
                  <p:embed/>
                </p:oleObj>
              </mc:Choice>
              <mc:Fallback>
                <p:oleObj name="Equation" r:id="rId31" imgW="3124080" imgH="30456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293" y="3651870"/>
                        <a:ext cx="3124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063974"/>
              </p:ext>
            </p:extLst>
          </p:nvPr>
        </p:nvGraphicFramePr>
        <p:xfrm>
          <a:off x="1691680" y="4067150"/>
          <a:ext cx="337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377880" imgH="304560" progId="Equation.DSMT4">
                  <p:embed/>
                </p:oleObj>
              </mc:Choice>
              <mc:Fallback>
                <p:oleObj name="Equation" r:id="rId33" imgW="3377880" imgH="304560" progId="Equation.DSMT4">
                  <p:embed/>
                  <p:pic>
                    <p:nvPicPr>
                      <p:cNvPr id="0" name="オブジェクト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67150"/>
                        <a:ext cx="3378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グループ化 4"/>
          <p:cNvGrpSpPr/>
          <p:nvPr/>
        </p:nvGrpSpPr>
        <p:grpSpPr>
          <a:xfrm>
            <a:off x="5603763" y="2931790"/>
            <a:ext cx="2554112" cy="1440160"/>
            <a:chOff x="5580112" y="3123366"/>
            <a:chExt cx="2554112" cy="1440160"/>
          </a:xfrm>
        </p:grpSpPr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H="1" flipV="1">
              <a:off x="6372200" y="3123366"/>
              <a:ext cx="1762024" cy="144016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graphicFrame>
          <p:nvGraphicFramePr>
            <p:cNvPr id="4" name="オブジェクト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8253734"/>
                </p:ext>
              </p:extLst>
            </p:nvPr>
          </p:nvGraphicFramePr>
          <p:xfrm>
            <a:off x="5580112" y="3157106"/>
            <a:ext cx="720080" cy="2100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914400" imgH="266400" progId="Equation.DSMT4">
                    <p:embed/>
                  </p:oleObj>
                </mc:Choice>
                <mc:Fallback>
                  <p:oleObj name="Equation" r:id="rId36" imgW="914400" imgH="2664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7"/>
                        <a:stretch>
                          <a:fillRect/>
                        </a:stretch>
                      </p:blipFill>
                      <p:spPr>
                        <a:xfrm>
                          <a:off x="5580112" y="3157106"/>
                          <a:ext cx="720080" cy="21002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1" name="直線コネクタ 10"/>
          <p:cNvCxnSpPr/>
          <p:nvPr/>
        </p:nvCxnSpPr>
        <p:spPr>
          <a:xfrm>
            <a:off x="3347864" y="3579862"/>
            <a:ext cx="576064" cy="0"/>
          </a:xfrm>
          <a:prstGeom prst="line">
            <a:avLst/>
          </a:prstGeom>
          <a:ln w="25400">
            <a:solidFill>
              <a:srgbClr val="465FC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2051720" y="3579461"/>
            <a:ext cx="216024" cy="40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02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6" grpId="0" build="p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テキスト ボックス 24"/>
          <p:cNvSpPr txBox="1"/>
          <p:nvPr/>
        </p:nvSpPr>
        <p:spPr>
          <a:xfrm>
            <a:off x="617330" y="3832264"/>
            <a:ext cx="44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同様に、確率が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0.95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になるのは、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7330" y="3439550"/>
            <a:ext cx="44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になるのは、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792088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正規分布　　　　に従う確率変数　について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４．１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171091"/>
              </p:ext>
            </p:extLst>
          </p:nvPr>
        </p:nvGraphicFramePr>
        <p:xfrm>
          <a:off x="3131840" y="437902"/>
          <a:ext cx="792088" cy="34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93480" progId="Equation.DSMT4">
                  <p:embed/>
                </p:oleObj>
              </mc:Choice>
              <mc:Fallback>
                <p:oleObj name="Equation" r:id="rId2" imgW="914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37902"/>
                        <a:ext cx="792088" cy="342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469563" y="83426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                    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および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0.95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であるような　の値を求めよ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178549"/>
              </p:ext>
            </p:extLst>
          </p:nvPr>
        </p:nvGraphicFramePr>
        <p:xfrm>
          <a:off x="1115616" y="860698"/>
          <a:ext cx="234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342720" progId="Equation.DSMT4">
                  <p:embed/>
                </p:oleObj>
              </mc:Choice>
              <mc:Fallback>
                <p:oleObj name="Equation" r:id="rId4" imgW="23493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860698"/>
                        <a:ext cx="2349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907050"/>
              </p:ext>
            </p:extLst>
          </p:nvPr>
        </p:nvGraphicFramePr>
        <p:xfrm>
          <a:off x="6876683" y="904632"/>
          <a:ext cx="177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228600" progId="Equation.DSMT4">
                  <p:embed/>
                </p:oleObj>
              </mc:Choice>
              <mc:Fallback>
                <p:oleObj name="Equation" r:id="rId6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76683" y="904632"/>
                        <a:ext cx="1778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テキスト ボックス 29"/>
          <p:cNvSpPr txBox="1"/>
          <p:nvPr/>
        </p:nvSpPr>
        <p:spPr>
          <a:xfrm>
            <a:off x="433559" y="120359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0.5, 0.95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倍は、それぞれ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0.25, 0.475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</a:t>
            </a:r>
          </a:p>
        </p:txBody>
      </p:sp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544465"/>
              </p:ext>
            </p:extLst>
          </p:nvPr>
        </p:nvGraphicFramePr>
        <p:xfrm>
          <a:off x="1403648" y="1572930"/>
          <a:ext cx="5524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24200" imgH="342720" progId="Equation.DSMT4">
                  <p:embed/>
                </p:oleObj>
              </mc:Choice>
              <mc:Fallback>
                <p:oleObj name="Equation" r:id="rId8" imgW="55242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03648" y="1572930"/>
                        <a:ext cx="5524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19506"/>
              </p:ext>
            </p:extLst>
          </p:nvPr>
        </p:nvGraphicFramePr>
        <p:xfrm>
          <a:off x="1259632" y="1909996"/>
          <a:ext cx="245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50880" imgH="622080" progId="Equation.DSMT4">
                  <p:embed/>
                </p:oleObj>
              </mc:Choice>
              <mc:Fallback>
                <p:oleObj name="Equation" r:id="rId10" imgW="245088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59632" y="1909996"/>
                        <a:ext cx="24511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779491"/>
              </p:ext>
            </p:extLst>
          </p:nvPr>
        </p:nvGraphicFramePr>
        <p:xfrm>
          <a:off x="1403648" y="2499742"/>
          <a:ext cx="375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59120" imgH="622080" progId="Equation.DSMT4">
                  <p:embed/>
                </p:oleObj>
              </mc:Choice>
              <mc:Fallback>
                <p:oleObj name="Equation" r:id="rId12" imgW="3759120" imgH="62208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499742"/>
                        <a:ext cx="3759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115249"/>
              </p:ext>
            </p:extLst>
          </p:nvPr>
        </p:nvGraphicFramePr>
        <p:xfrm>
          <a:off x="1416596" y="3147814"/>
          <a:ext cx="838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228600" progId="Equation.DSMT4">
                  <p:embed/>
                </p:oleObj>
              </mc:Choice>
              <mc:Fallback>
                <p:oleObj name="Equation" r:id="rId14" imgW="838080" imgH="228600" progId="Equation.DSMT4">
                  <p:embed/>
                  <p:pic>
                    <p:nvPicPr>
                      <p:cNvPr id="0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596" y="3147814"/>
                        <a:ext cx="838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505434"/>
              </p:ext>
            </p:extLst>
          </p:nvPr>
        </p:nvGraphicFramePr>
        <p:xfrm>
          <a:off x="3507219" y="3511786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279360" progId="Equation.DSMT4">
                  <p:embed/>
                </p:oleObj>
              </mc:Choice>
              <mc:Fallback>
                <p:oleObj name="Equation" r:id="rId16" imgW="1066680" imgH="27936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7219" y="3511786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473504"/>
              </p:ext>
            </p:extLst>
          </p:nvPr>
        </p:nvGraphicFramePr>
        <p:xfrm>
          <a:off x="4481376" y="3902630"/>
          <a:ext cx="77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228600" progId="Equation.DSMT4">
                  <p:embed/>
                </p:oleObj>
              </mc:Choice>
              <mc:Fallback>
                <p:oleObj name="Equation" r:id="rId18" imgW="774360" imgH="228600" progId="Equation.DSMT4">
                  <p:embed/>
                  <p:pic>
                    <p:nvPicPr>
                      <p:cNvPr id="0" name="オブジェクト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376" y="3902630"/>
                        <a:ext cx="77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" name="グループ化 39"/>
          <p:cNvGrpSpPr/>
          <p:nvPr/>
        </p:nvGrpSpPr>
        <p:grpSpPr>
          <a:xfrm>
            <a:off x="5796135" y="1898347"/>
            <a:ext cx="2161096" cy="2487080"/>
            <a:chOff x="5796135" y="1891438"/>
            <a:chExt cx="2161096" cy="2487080"/>
          </a:xfrm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6135" y="1891438"/>
              <a:ext cx="2161096" cy="1256376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6990" y="3212913"/>
              <a:ext cx="2160241" cy="1165605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29277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3" grpId="0"/>
      <p:bldP spid="36" grpId="0" build="p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図 5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087" y="2721280"/>
            <a:ext cx="2630386" cy="165516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1512168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ある試験を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人の受験者が受けた。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点満点のところ平均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４．２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84515" y="1170021"/>
            <a:ext cx="8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75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点の受験者はほぼ何番か。　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84515" y="1924141"/>
            <a:ext cx="8191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解答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得点をあらわす確率変数を　とする。分布が　　　　　　に従うから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7544" y="1539353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番の受験者の得点は約何点か。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94322" y="235194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標準化変換は　　　　　　であり。　は標準正規分布に従う。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4515" y="780842"/>
            <a:ext cx="8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63.6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13.4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であり、点数の分布はほぼ正規分布であった。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452850"/>
              </p:ext>
            </p:extLst>
          </p:nvPr>
        </p:nvGraphicFramePr>
        <p:xfrm>
          <a:off x="4139952" y="2000857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39952" y="2000857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321466"/>
              </p:ext>
            </p:extLst>
          </p:nvPr>
        </p:nvGraphicFramePr>
        <p:xfrm>
          <a:off x="5940152" y="1938017"/>
          <a:ext cx="1371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393480" progId="Equation.DSMT4">
                  <p:embed/>
                </p:oleObj>
              </mc:Choice>
              <mc:Fallback>
                <p:oleObj name="Equation" r:id="rId5" imgW="1371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40152" y="1938017"/>
                        <a:ext cx="13716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05383"/>
              </p:ext>
            </p:extLst>
          </p:nvPr>
        </p:nvGraphicFramePr>
        <p:xfrm>
          <a:off x="1989519" y="2276440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571320" progId="Equation.DSMT4">
                  <p:embed/>
                </p:oleObj>
              </mc:Choice>
              <mc:Fallback>
                <p:oleObj name="Equation" r:id="rId7" imgW="13334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9519" y="2276440"/>
                        <a:ext cx="1333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978007"/>
              </p:ext>
            </p:extLst>
          </p:nvPr>
        </p:nvGraphicFramePr>
        <p:xfrm>
          <a:off x="4211960" y="2428664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215640" progId="Equation.DSMT4">
                  <p:embed/>
                </p:oleObj>
              </mc:Choice>
              <mc:Fallback>
                <p:oleObj name="Equation" r:id="rId9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11960" y="2428664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テキスト ボックス 39"/>
          <p:cNvSpPr txBox="1"/>
          <p:nvPr/>
        </p:nvSpPr>
        <p:spPr>
          <a:xfrm>
            <a:off x="494322" y="297779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3" name="オブジェクト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144538"/>
              </p:ext>
            </p:extLst>
          </p:nvPr>
        </p:nvGraphicFramePr>
        <p:xfrm>
          <a:off x="1059220" y="2851870"/>
          <a:ext cx="4318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7840" imgH="622080" progId="Equation.DSMT4">
                  <p:embed/>
                </p:oleObj>
              </mc:Choice>
              <mc:Fallback>
                <p:oleObj name="Equation" r:id="rId11" imgW="43178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59220" y="2851870"/>
                        <a:ext cx="43180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344622"/>
              </p:ext>
            </p:extLst>
          </p:nvPr>
        </p:nvGraphicFramePr>
        <p:xfrm>
          <a:off x="2123728" y="3447994"/>
          <a:ext cx="215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8920" imgH="342720" progId="Equation.DSMT4">
                  <p:embed/>
                </p:oleObj>
              </mc:Choice>
              <mc:Fallback>
                <p:oleObj name="Equation" r:id="rId13" imgW="2158920" imgH="342720" progId="Equation.DSMT4">
                  <p:embed/>
                  <p:pic>
                    <p:nvPicPr>
                      <p:cNvPr id="0" name="オブジェクト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447994"/>
                        <a:ext cx="215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097609"/>
              </p:ext>
            </p:extLst>
          </p:nvPr>
        </p:nvGraphicFramePr>
        <p:xfrm>
          <a:off x="2123728" y="3795886"/>
          <a:ext cx="2171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71520" imgH="228600" progId="Equation.DSMT4">
                  <p:embed/>
                </p:oleObj>
              </mc:Choice>
              <mc:Fallback>
                <p:oleObj name="Equation" r:id="rId15" imgW="2171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23728" y="3795886"/>
                        <a:ext cx="21717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679090"/>
              </p:ext>
            </p:extLst>
          </p:nvPr>
        </p:nvGraphicFramePr>
        <p:xfrm>
          <a:off x="5777087" y="2977793"/>
          <a:ext cx="66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240" imgH="228600" progId="Equation.DSMT4">
                  <p:embed/>
                </p:oleObj>
              </mc:Choice>
              <mc:Fallback>
                <p:oleObj name="Equation" r:id="rId17" imgW="6602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77087" y="2977793"/>
                        <a:ext cx="6604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直線矢印コネクタ 44"/>
          <p:cNvCxnSpPr>
            <a:stCxn id="41" idx="2"/>
          </p:cNvCxnSpPr>
          <p:nvPr/>
        </p:nvCxnSpPr>
        <p:spPr>
          <a:xfrm>
            <a:off x="6107287" y="3206393"/>
            <a:ext cx="1057001" cy="373469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973992"/>
              </p:ext>
            </p:extLst>
          </p:nvPr>
        </p:nvGraphicFramePr>
        <p:xfrm>
          <a:off x="1307382" y="4088315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27120" imgH="304560" progId="Equation.DSMT4">
                  <p:embed/>
                </p:oleObj>
              </mc:Choice>
              <mc:Fallback>
                <p:oleObj name="Equation" r:id="rId19" imgW="3327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307382" y="4088315"/>
                        <a:ext cx="33274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690302"/>
              </p:ext>
            </p:extLst>
          </p:nvPr>
        </p:nvGraphicFramePr>
        <p:xfrm>
          <a:off x="7638811" y="2977793"/>
          <a:ext cx="673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72840" imgH="228600" progId="Equation.DSMT4">
                  <p:embed/>
                </p:oleObj>
              </mc:Choice>
              <mc:Fallback>
                <p:oleObj name="Equation" r:id="rId21" imgW="672840" imgH="228600" progId="Equation.DSMT4">
                  <p:embed/>
                  <p:pic>
                    <p:nvPicPr>
                      <p:cNvPr id="0" name="オブジェクト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8811" y="2977793"/>
                        <a:ext cx="673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>
            <a:stCxn id="3" idx="2"/>
          </p:cNvCxnSpPr>
          <p:nvPr/>
        </p:nvCxnSpPr>
        <p:spPr>
          <a:xfrm flipH="1">
            <a:off x="7596336" y="3206393"/>
            <a:ext cx="379025" cy="733509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61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6" grpId="0" build="p"/>
      <p:bldP spid="30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1152128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ある試験を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人の受験者が受けた。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点満点のところ平均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４．２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94322" y="114050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番の受験者の得点は約何点か。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4515" y="780842"/>
            <a:ext cx="8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63.6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標準偏差が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13.4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であり、点数の分布はほぼ正規分布であった。</a:t>
            </a:r>
            <a:endParaRPr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94322" y="1661835"/>
            <a:ext cx="820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 20000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番までの相対度数は、</a:t>
            </a:r>
          </a:p>
        </p:txBody>
      </p:sp>
      <p:graphicFrame>
        <p:nvGraphicFramePr>
          <p:cNvPr id="38" name="オブジェクト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022371"/>
              </p:ext>
            </p:extLst>
          </p:nvPr>
        </p:nvGraphicFramePr>
        <p:xfrm>
          <a:off x="1307983" y="3741018"/>
          <a:ext cx="3746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46160" imgH="342720" progId="Equation.DSMT4">
                  <p:embed/>
                </p:oleObj>
              </mc:Choice>
              <mc:Fallback>
                <p:oleObj name="Equation" r:id="rId2" imgW="37461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07983" y="3741018"/>
                        <a:ext cx="3746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8531577"/>
              </p:ext>
            </p:extLst>
          </p:nvPr>
        </p:nvGraphicFramePr>
        <p:xfrm>
          <a:off x="3923928" y="1560751"/>
          <a:ext cx="1041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571320" progId="Equation.DSMT4">
                  <p:embed/>
                </p:oleObj>
              </mc:Choice>
              <mc:Fallback>
                <p:oleObj name="Equation" r:id="rId4" imgW="104112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23928" y="1560751"/>
                        <a:ext cx="1041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296970"/>
              </p:ext>
            </p:extLst>
          </p:nvPr>
        </p:nvGraphicFramePr>
        <p:xfrm>
          <a:off x="1475656" y="2188892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28720" imgH="342720" progId="Equation.DSMT4">
                  <p:embed/>
                </p:oleObj>
              </mc:Choice>
              <mc:Fallback>
                <p:oleObj name="Equation" r:id="rId6" imgW="26287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75656" y="2188892"/>
                        <a:ext cx="262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043355"/>
              </p:ext>
            </p:extLst>
          </p:nvPr>
        </p:nvGraphicFramePr>
        <p:xfrm>
          <a:off x="1403648" y="2547970"/>
          <a:ext cx="3403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03440" imgH="342720" progId="Equation.DSMT4">
                  <p:embed/>
                </p:oleObj>
              </mc:Choice>
              <mc:Fallback>
                <p:oleObj name="Equation" r:id="rId8" imgW="3403440" imgH="342720" progId="Equation.DSMT4">
                  <p:embed/>
                  <p:pic>
                    <p:nvPicPr>
                      <p:cNvPr id="0" name="オブジェクト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47970"/>
                        <a:ext cx="3403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484515" y="2931790"/>
            <a:ext cx="49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正規分布表から求めると、　　　　となる。</a:t>
            </a: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218489"/>
              </p:ext>
            </p:extLst>
          </p:nvPr>
        </p:nvGraphicFramePr>
        <p:xfrm>
          <a:off x="3313030" y="3021722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79360" progId="Equation.DSMT4">
                  <p:embed/>
                </p:oleObj>
              </mc:Choice>
              <mc:Fallback>
                <p:oleObj name="Equation" r:id="rId10" imgW="914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13030" y="3021722"/>
                        <a:ext cx="914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テキスト ボックス 34"/>
          <p:cNvSpPr txBox="1"/>
          <p:nvPr/>
        </p:nvSpPr>
        <p:spPr>
          <a:xfrm>
            <a:off x="494322" y="3358253"/>
            <a:ext cx="53738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対応する　の値は標準化変換の逆　　　　　より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142878"/>
              </p:ext>
            </p:extLst>
          </p:nvPr>
        </p:nvGraphicFramePr>
        <p:xfrm>
          <a:off x="1475656" y="3434969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215640" progId="Equation.DSMT4">
                  <p:embed/>
                </p:oleObj>
              </mc:Choice>
              <mc:Fallback>
                <p:oleObj name="Equation" r:id="rId12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75656" y="3434969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960" y="3185871"/>
            <a:ext cx="2108592" cy="137017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95756"/>
              </p:ext>
            </p:extLst>
          </p:nvPr>
        </p:nvGraphicFramePr>
        <p:xfrm>
          <a:off x="4033628" y="3437558"/>
          <a:ext cx="1130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30040" imgH="266400" progId="Equation.DSMT4">
                  <p:embed/>
                </p:oleObj>
              </mc:Choice>
              <mc:Fallback>
                <p:oleObj name="Equation" r:id="rId15" imgW="1130040" imgH="266400" progId="Equation.DSMT4">
                  <p:embed/>
                  <p:pic>
                    <p:nvPicPr>
                      <p:cNvPr id="0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628" y="3437558"/>
                        <a:ext cx="1130300" cy="266700"/>
                      </a:xfrm>
                      <a:prstGeom prst="rect">
                        <a:avLst/>
                      </a:prstGeom>
                      <a:noFill/>
                      <a:ln w="63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88" name="Picture 20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54158"/>
            <a:ext cx="2736304" cy="134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7337930"/>
              </p:ext>
            </p:extLst>
          </p:nvPr>
        </p:nvGraphicFramePr>
        <p:xfrm>
          <a:off x="7632973" y="1779325"/>
          <a:ext cx="673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2840" imgH="228600" progId="Equation.DSMT4">
                  <p:embed/>
                </p:oleObj>
              </mc:Choice>
              <mc:Fallback>
                <p:oleObj name="Equation" r:id="rId18" imgW="672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632973" y="1779325"/>
                        <a:ext cx="6731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582470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50560" progId="Equation.DSMT4">
                  <p:embed/>
                </p:oleObj>
              </mc:Choice>
              <mc:Fallback>
                <p:oleObj name="Equation" r:id="rId20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039679"/>
              </p:ext>
            </p:extLst>
          </p:nvPr>
        </p:nvGraphicFramePr>
        <p:xfrm>
          <a:off x="7373148" y="2931790"/>
          <a:ext cx="317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160" imgH="228600" progId="Equation.DSMT4">
                  <p:embed/>
                </p:oleObj>
              </mc:Choice>
              <mc:Fallback>
                <p:oleObj name="Equation" r:id="rId22" imgW="317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373148" y="2931790"/>
                        <a:ext cx="3175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直線矢印コネクタ 38"/>
          <p:cNvCxnSpPr>
            <a:stCxn id="14" idx="2"/>
          </p:cNvCxnSpPr>
          <p:nvPr/>
        </p:nvCxnSpPr>
        <p:spPr>
          <a:xfrm flipH="1">
            <a:off x="7367401" y="2007925"/>
            <a:ext cx="602122" cy="36193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7020272" y="2859782"/>
            <a:ext cx="122413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オブジェクト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744965"/>
              </p:ext>
            </p:extLst>
          </p:nvPr>
        </p:nvGraphicFramePr>
        <p:xfrm>
          <a:off x="5531594" y="1916867"/>
          <a:ext cx="673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2840" imgH="228600" progId="Equation.DSMT4">
                  <p:embed/>
                </p:oleObj>
              </mc:Choice>
              <mc:Fallback>
                <p:oleObj name="Equation" r:id="rId24" imgW="672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531594" y="1916867"/>
                        <a:ext cx="6731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直線矢印コネクタ 53"/>
          <p:cNvCxnSpPr>
            <a:stCxn id="49" idx="2"/>
          </p:cNvCxnSpPr>
          <p:nvPr/>
        </p:nvCxnSpPr>
        <p:spPr>
          <a:xfrm>
            <a:off x="5868144" y="2145467"/>
            <a:ext cx="1008112" cy="282267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228544" y="4277880"/>
            <a:ext cx="360040" cy="288032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46722" y="4083918"/>
            <a:ext cx="4933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20000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番の受験者の得点は、約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58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点である。</a:t>
            </a:r>
          </a:p>
        </p:txBody>
      </p:sp>
    </p:spTree>
    <p:extLst>
      <p:ext uri="{BB962C8B-B14F-4D97-AF65-F5344CB8AC3E}">
        <p14:creationId xmlns:p14="http://schemas.microsoft.com/office/powerpoint/2010/main" val="351749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600"/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7" grpId="0"/>
      <p:bldP spid="35" grpId="0"/>
      <p:bldP spid="68" grpId="0" build="p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843558"/>
            <a:ext cx="8208912" cy="3816424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851670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ていくと、二項分布　　　　の確率分布は次の関数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に近づいていく。　　　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843558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二項分布　　　　の確率は、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83518"/>
            <a:ext cx="194421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/>
              <a:t>４．１　正規分布</a:t>
            </a:r>
            <a:endParaRPr lang="ja-JP" altLang="en-US" sz="1800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03061" y="1491630"/>
            <a:ext cx="8123805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平均は　　　、分散は　　　　であった。いま、 を一定にして　を大きくし</a:t>
            </a:r>
          </a:p>
        </p:txBody>
      </p:sp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706098"/>
              </p:ext>
            </p:extLst>
          </p:nvPr>
        </p:nvGraphicFramePr>
        <p:xfrm>
          <a:off x="3203848" y="1059582"/>
          <a:ext cx="29225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342720" progId="Equation.DSMT4">
                  <p:embed/>
                </p:oleObj>
              </mc:Choice>
              <mc:Fallback>
                <p:oleObj name="Equation" r:id="rId2" imgW="2590560" imgH="34272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059582"/>
                        <a:ext cx="292258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003798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関数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で与えられる連続型確率分布は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正規分布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と呼ばれ、　　　　と表す。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222635"/>
            <a:ext cx="518457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は正規分布に従う確率の定義・・・後述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519993"/>
              </p:ext>
            </p:extLst>
          </p:nvPr>
        </p:nvGraphicFramePr>
        <p:xfrm>
          <a:off x="1763688" y="843558"/>
          <a:ext cx="792162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342720" progId="Equation.DSMT4">
                  <p:embed/>
                </p:oleObj>
              </mc:Choice>
              <mc:Fallback>
                <p:oleObj name="Equation" r:id="rId4" imgW="736560" imgH="342720" progId="Equation.DSMT4">
                  <p:embed/>
                  <p:pic>
                    <p:nvPicPr>
                      <p:cNvPr id="0" name="オブジェクト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843558"/>
                        <a:ext cx="792162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044787"/>
              </p:ext>
            </p:extLst>
          </p:nvPr>
        </p:nvGraphicFramePr>
        <p:xfrm>
          <a:off x="1331640" y="1563638"/>
          <a:ext cx="720080" cy="240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228600" progId="Equation.DSMT4">
                  <p:embed/>
                </p:oleObj>
              </mc:Choice>
              <mc:Fallback>
                <p:oleObj name="Equation" r:id="rId6" imgW="685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31640" y="1563638"/>
                        <a:ext cx="720080" cy="2400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128501"/>
              </p:ext>
            </p:extLst>
          </p:nvPr>
        </p:nvGraphicFramePr>
        <p:xfrm>
          <a:off x="2915816" y="149163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80" imgH="317160" progId="Equation.DSMT4">
                  <p:embed/>
                </p:oleObj>
              </mc:Choice>
              <mc:Fallback>
                <p:oleObj name="Equation" r:id="rId8" imgW="86328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15816" y="1491630"/>
                        <a:ext cx="863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137771"/>
              </p:ext>
            </p:extLst>
          </p:nvPr>
        </p:nvGraphicFramePr>
        <p:xfrm>
          <a:off x="7164288" y="1563638"/>
          <a:ext cx="237630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90440" progId="Equation.DSMT4">
                  <p:embed/>
                </p:oleObj>
              </mc:Choice>
              <mc:Fallback>
                <p:oleObj name="Equation" r:id="rId10" imgW="177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164288" y="1563638"/>
                        <a:ext cx="237630" cy="216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036400"/>
              </p:ext>
            </p:extLst>
          </p:nvPr>
        </p:nvGraphicFramePr>
        <p:xfrm>
          <a:off x="2627784" y="1851670"/>
          <a:ext cx="7921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342900" progId="Equation.DSMT4">
                  <p:embed/>
                </p:oleObj>
              </mc:Choice>
              <mc:Fallback>
                <p:oleObj name="Equation" r:id="rId12" imgW="736600" imgH="34290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851670"/>
                        <a:ext cx="792162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135324"/>
              </p:ext>
            </p:extLst>
          </p:nvPr>
        </p:nvGraphicFramePr>
        <p:xfrm>
          <a:off x="5508104" y="1563638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215640" progId="Equation.DSMT4">
                  <p:embed/>
                </p:oleObj>
              </mc:Choice>
              <mc:Fallback>
                <p:oleObj name="Equation" r:id="rId13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08104" y="1563638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691209"/>
              </p:ext>
            </p:extLst>
          </p:nvPr>
        </p:nvGraphicFramePr>
        <p:xfrm>
          <a:off x="2771800" y="2211710"/>
          <a:ext cx="2730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30240" imgH="761760" progId="Equation.DSMT4">
                  <p:embed/>
                </p:oleObj>
              </mc:Choice>
              <mc:Fallback>
                <p:oleObj name="Equation" r:id="rId15" imgW="273024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771800" y="2211710"/>
                        <a:ext cx="27305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476191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250560" progId="Equation.DSMT4">
                  <p:embed/>
                </p:oleObj>
              </mc:Choice>
              <mc:Fallback>
                <p:oleObj name="Equation" r:id="rId17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436096" y="2427734"/>
            <a:ext cx="172819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・・・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321869"/>
              </p:ext>
            </p:extLst>
          </p:nvPr>
        </p:nvGraphicFramePr>
        <p:xfrm>
          <a:off x="6732240" y="3003798"/>
          <a:ext cx="9826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14400" imgH="393480" progId="Equation.DSMT4">
                  <p:embed/>
                </p:oleObj>
              </mc:Choice>
              <mc:Fallback>
                <p:oleObj name="Equation" r:id="rId19" imgW="914400" imgH="39348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003798"/>
                        <a:ext cx="9826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298057"/>
              </p:ext>
            </p:extLst>
          </p:nvPr>
        </p:nvGraphicFramePr>
        <p:xfrm>
          <a:off x="2411760" y="3363838"/>
          <a:ext cx="3467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66800" imgH="825480" progId="Equation.DSMT4">
                  <p:embed/>
                </p:oleObj>
              </mc:Choice>
              <mc:Fallback>
                <p:oleObj name="Equation" r:id="rId21" imgW="346680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411760" y="3363838"/>
                        <a:ext cx="34671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テキスト ボックス 23">
            <a:hlinkClick r:id="rId23" action="ppaction://hlinkfile"/>
          </p:cNvPr>
          <p:cNvSpPr txBox="1"/>
          <p:nvPr/>
        </p:nvSpPr>
        <p:spPr>
          <a:xfrm>
            <a:off x="6012160" y="4738361"/>
            <a:ext cx="2379122" cy="26161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" dirty="0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HD   </a:t>
            </a:r>
            <a:r>
              <a:rPr lang="en-US" altLang="ja-JP" sz="1050" dirty="0" err="1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BinomialDistribution.gps</a:t>
            </a:r>
            <a:endParaRPr lang="ja-JP" altLang="en-US" sz="1050" dirty="0">
              <a:solidFill>
                <a:srgbClr val="7030A0"/>
              </a:solidFill>
              <a:latin typeface="HGP創英丸ﾎﾟｯﾌﾟ体" panose="040F0900000000000000" pitchFamily="50" charset="-128"/>
              <a:ea typeface="HGP創英丸ﾎﾟｯﾌﾟ体" panose="040F0900000000000000" pitchFamily="50" charset="-128"/>
            </a:endParaRPr>
          </a:p>
        </p:txBody>
      </p:sp>
      <p:sp>
        <p:nvSpPr>
          <p:cNvPr id="2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5940152" y="3651870"/>
            <a:ext cx="172819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・・・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084168" y="4371950"/>
            <a:ext cx="1761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rgbClr val="7030A0"/>
                </a:solidFill>
              </a:rPr>
              <a:t>二項分布と正規分布を比較</a:t>
            </a:r>
            <a:endParaRPr kumimoji="1" lang="ja-JP" altLang="en-US" sz="1000" b="1" dirty="0">
              <a:solidFill>
                <a:srgbClr val="7030A0"/>
              </a:solidFill>
            </a:endParaRPr>
          </a:p>
        </p:txBody>
      </p:sp>
      <p:sp>
        <p:nvSpPr>
          <p:cNvPr id="27" name="テキスト ボックス 26">
            <a:hlinkClick r:id="rId24"/>
          </p:cNvPr>
          <p:cNvSpPr txBox="1"/>
          <p:nvPr/>
        </p:nvSpPr>
        <p:spPr>
          <a:xfrm>
            <a:off x="5775276" y="495158"/>
            <a:ext cx="2379122" cy="23083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dirty="0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WEB   </a:t>
            </a:r>
            <a:r>
              <a:rPr lang="en-US" altLang="ja-JP" sz="900" dirty="0" err="1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BinomialDistribution.gps</a:t>
            </a:r>
            <a:endParaRPr lang="ja-JP" altLang="en-US" sz="900" dirty="0">
              <a:solidFill>
                <a:srgbClr val="7030A0"/>
              </a:solidFill>
              <a:latin typeface="HGP創英丸ﾎﾟｯﾌﾟ体" panose="040F0900000000000000" pitchFamily="50" charset="-128"/>
              <a:ea typeface="HGP創英丸ﾎﾟｯﾌﾟ体" panose="04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66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57" grpId="0" build="p"/>
      <p:bldP spid="58" grpId="0" build="p"/>
      <p:bldP spid="24" grpId="0" animBg="1"/>
      <p:bldP spid="25" grpId="0" build="p"/>
      <p:bldP spid="4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5527"/>
            <a:ext cx="3267834" cy="2372092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899592" y="3435846"/>
            <a:ext cx="784887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は、区間　　　 で確率密度曲線と　軸が囲む面積を表し、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累積分布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2931790"/>
            <a:ext cx="784887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確率密度関数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といい、　　　　のグラフを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確率密度曲線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　　　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11560" y="1923678"/>
            <a:ext cx="468052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ある確率を　　　　　　　　　　　　 と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482740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50560" progId="Equation.DSMT4">
                  <p:embed/>
                </p:oleObj>
              </mc:Choice>
              <mc:Fallback>
                <p:oleObj name="Equation" r:id="rId3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260260"/>
              </p:ext>
            </p:extLst>
          </p:nvPr>
        </p:nvGraphicFramePr>
        <p:xfrm>
          <a:off x="1835696" y="555527"/>
          <a:ext cx="2349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49360" imgH="761760" progId="Equation.DSMT4">
                  <p:embed/>
                </p:oleObj>
              </mc:Choice>
              <mc:Fallback>
                <p:oleObj name="Equation" r:id="rId5" imgW="2349360" imgH="7617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55527"/>
                        <a:ext cx="2349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11560" y="1419622"/>
            <a:ext cx="4536504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とおき、任意の実数　に対して、　　　で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36609"/>
              </p:ext>
            </p:extLst>
          </p:nvPr>
        </p:nvGraphicFramePr>
        <p:xfrm>
          <a:off x="3995936" y="1464196"/>
          <a:ext cx="76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760" imgH="342720" progId="Equation.DSMT4">
                  <p:embed/>
                </p:oleObj>
              </mc:Choice>
              <mc:Fallback>
                <p:oleObj name="Equation" r:id="rId7" imgW="761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95936" y="1464196"/>
                        <a:ext cx="7620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159799"/>
              </p:ext>
            </p:extLst>
          </p:nvPr>
        </p:nvGraphicFramePr>
        <p:xfrm>
          <a:off x="1907704" y="1870771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55800" imgH="495000" progId="Equation.DSMT4">
                  <p:embed/>
                </p:oleObj>
              </mc:Choice>
              <mc:Fallback>
                <p:oleObj name="Equation" r:id="rId9" imgW="275580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7704" y="1870771"/>
                        <a:ext cx="27559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683568" y="2427792"/>
            <a:ext cx="410445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とすると、　　　　　　となる。　　　　　　　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692256"/>
              </p:ext>
            </p:extLst>
          </p:nvPr>
        </p:nvGraphicFramePr>
        <p:xfrm>
          <a:off x="1907704" y="2427734"/>
          <a:ext cx="129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95280" imgH="406080" progId="Equation.DSMT4">
                  <p:embed/>
                </p:oleObj>
              </mc:Choice>
              <mc:Fallback>
                <p:oleObj name="Equation" r:id="rId11" imgW="1295280" imgH="406080" progId="Equation.DSMT4">
                  <p:embed/>
                  <p:pic>
                    <p:nvPicPr>
                      <p:cNvPr id="0" name="オブジェクト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427734"/>
                        <a:ext cx="129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408549"/>
              </p:ext>
            </p:extLst>
          </p:nvPr>
        </p:nvGraphicFramePr>
        <p:xfrm>
          <a:off x="2771800" y="1508797"/>
          <a:ext cx="216024" cy="23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0" imgH="177480" progId="Equation.DSMT4">
                  <p:embed/>
                </p:oleObj>
              </mc:Choice>
              <mc:Fallback>
                <p:oleObj name="Equation" r:id="rId13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771800" y="1508797"/>
                        <a:ext cx="216024" cy="232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176810"/>
              </p:ext>
            </p:extLst>
          </p:nvPr>
        </p:nvGraphicFramePr>
        <p:xfrm>
          <a:off x="899592" y="2974024"/>
          <a:ext cx="520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560" imgH="342720" progId="Equation.DSMT4">
                  <p:embed/>
                </p:oleObj>
              </mc:Choice>
              <mc:Fallback>
                <p:oleObj name="Equation" r:id="rId15" imgW="520560" imgH="342720" progId="Equation.DSMT4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974024"/>
                        <a:ext cx="520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441294"/>
              </p:ext>
            </p:extLst>
          </p:nvPr>
        </p:nvGraphicFramePr>
        <p:xfrm>
          <a:off x="3923928" y="2980133"/>
          <a:ext cx="87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342720" progId="Equation.DSMT4">
                  <p:embed/>
                </p:oleObj>
              </mc:Choice>
              <mc:Fallback>
                <p:oleObj name="Equation" r:id="rId17" imgW="876240" imgH="342720" progId="Equation.DSMT4">
                  <p:embed/>
                  <p:pic>
                    <p:nvPicPr>
                      <p:cNvPr id="0" name="オブジェクト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980133"/>
                        <a:ext cx="87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960190"/>
              </p:ext>
            </p:extLst>
          </p:nvPr>
        </p:nvGraphicFramePr>
        <p:xfrm>
          <a:off x="7293632" y="731232"/>
          <a:ext cx="53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342720" progId="Equation.DSMT4">
                  <p:embed/>
                </p:oleObj>
              </mc:Choice>
              <mc:Fallback>
                <p:oleObj name="Equation" r:id="rId19" imgW="5331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293632" y="731232"/>
                        <a:ext cx="533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直線矢印コネクタ 23"/>
          <p:cNvCxnSpPr/>
          <p:nvPr/>
        </p:nvCxnSpPr>
        <p:spPr>
          <a:xfrm flipH="1">
            <a:off x="6426206" y="902682"/>
            <a:ext cx="864096" cy="4320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665" name="直線矢印コネクタ 69664"/>
          <p:cNvCxnSpPr/>
          <p:nvPr/>
        </p:nvCxnSpPr>
        <p:spPr>
          <a:xfrm flipV="1">
            <a:off x="7164288" y="1995686"/>
            <a:ext cx="324036" cy="1008112"/>
          </a:xfrm>
          <a:prstGeom prst="straightConnector1">
            <a:avLst/>
          </a:prstGeom>
          <a:ln w="25400">
            <a:solidFill>
              <a:srgbClr val="465FC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オブジェクト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059770"/>
              </p:ext>
            </p:extLst>
          </p:nvPr>
        </p:nvGraphicFramePr>
        <p:xfrm>
          <a:off x="899592" y="3435846"/>
          <a:ext cx="53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33160" imgH="342720" progId="Equation.DSMT4">
                  <p:embed/>
                </p:oleObj>
              </mc:Choice>
              <mc:Fallback>
                <p:oleObj name="Equation" r:id="rId21" imgW="5331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99592" y="3435846"/>
                        <a:ext cx="533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77" name="オブジェクト 696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068851"/>
              </p:ext>
            </p:extLst>
          </p:nvPr>
        </p:nvGraphicFramePr>
        <p:xfrm>
          <a:off x="2411760" y="3435846"/>
          <a:ext cx="72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23600" imgH="342720" progId="Equation.DSMT4">
                  <p:embed/>
                </p:oleObj>
              </mc:Choice>
              <mc:Fallback>
                <p:oleObj name="Equation" r:id="rId23" imgW="723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411760" y="3435846"/>
                        <a:ext cx="723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78" name="オブジェクト 696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600190"/>
              </p:ext>
            </p:extLst>
          </p:nvPr>
        </p:nvGraphicFramePr>
        <p:xfrm>
          <a:off x="5004048" y="3507853"/>
          <a:ext cx="216024" cy="23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4880" imgH="177480" progId="Equation.DSMT4">
                  <p:embed/>
                </p:oleObj>
              </mc:Choice>
              <mc:Fallback>
                <p:oleObj name="Equation" r:id="rId25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004048" y="3507853"/>
                        <a:ext cx="216024" cy="232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827584" y="3867894"/>
            <a:ext cx="6192688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関数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といわれる。　　　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711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図 4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239" y="1153953"/>
            <a:ext cx="3529965" cy="254825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555526"/>
            <a:ext cx="784887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確率密度関数　　　　　　　　　　で、　　　　である確率を定める。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1157095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50560" progId="Equation.DSMT4">
                  <p:embed/>
                </p:oleObj>
              </mc:Choice>
              <mc:Fallback>
                <p:oleObj name="Equation" r:id="rId3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322782"/>
              </p:ext>
            </p:extLst>
          </p:nvPr>
        </p:nvGraphicFramePr>
        <p:xfrm>
          <a:off x="2195736" y="339502"/>
          <a:ext cx="2277492" cy="738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49360" imgH="761760" progId="Equation.DSMT4">
                  <p:embed/>
                </p:oleObj>
              </mc:Choice>
              <mc:Fallback>
                <p:oleObj name="Equation" r:id="rId5" imgW="2349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39502"/>
                        <a:ext cx="2277492" cy="738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278705"/>
              </p:ext>
            </p:extLst>
          </p:nvPr>
        </p:nvGraphicFramePr>
        <p:xfrm>
          <a:off x="1691680" y="4011910"/>
          <a:ext cx="1257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120" imgH="342720" progId="Equation.DSMT4">
                  <p:embed/>
                </p:oleObj>
              </mc:Choice>
              <mc:Fallback>
                <p:oleObj name="Equation" r:id="rId7" imgW="1257120" imgH="34272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11910"/>
                        <a:ext cx="1257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332035"/>
              </p:ext>
            </p:extLst>
          </p:nvPr>
        </p:nvGraphicFramePr>
        <p:xfrm>
          <a:off x="4355976" y="3627812"/>
          <a:ext cx="2273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73040" imgH="825480" progId="Equation.DSMT4">
                  <p:embed/>
                </p:oleObj>
              </mc:Choice>
              <mc:Fallback>
                <p:oleObj name="Equation" r:id="rId9" imgW="22730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55976" y="3627812"/>
                        <a:ext cx="22733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968918"/>
              </p:ext>
            </p:extLst>
          </p:nvPr>
        </p:nvGraphicFramePr>
        <p:xfrm>
          <a:off x="3059832" y="3867894"/>
          <a:ext cx="1206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06360" imgH="520560" progId="Equation.DSMT4">
                  <p:embed/>
                </p:oleObj>
              </mc:Choice>
              <mc:Fallback>
                <p:oleObj name="Equation" r:id="rId11" imgW="1206360" imgH="52056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867894"/>
                        <a:ext cx="1206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94200"/>
              </p:ext>
            </p:extLst>
          </p:nvPr>
        </p:nvGraphicFramePr>
        <p:xfrm>
          <a:off x="4860032" y="627534"/>
          <a:ext cx="914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228600" progId="Equation.DSMT4">
                  <p:embed/>
                </p:oleObj>
              </mc:Choice>
              <mc:Fallback>
                <p:oleObj name="Equation" r:id="rId13" imgW="914400" imgH="228600" progId="Equation.DSMT4">
                  <p:embed/>
                  <p:pic>
                    <p:nvPicPr>
                      <p:cNvPr id="0" name="オブジェクト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627534"/>
                        <a:ext cx="914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26641"/>
              </p:ext>
            </p:extLst>
          </p:nvPr>
        </p:nvGraphicFramePr>
        <p:xfrm>
          <a:off x="5724128" y="1450953"/>
          <a:ext cx="1257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57120" imgH="342720" progId="Equation.DSMT4">
                  <p:embed/>
                </p:oleObj>
              </mc:Choice>
              <mc:Fallback>
                <p:oleObj name="Equation" r:id="rId15" imgW="1257120" imgH="34272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450953"/>
                        <a:ext cx="1257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直線矢印コネクタ 23"/>
          <p:cNvCxnSpPr/>
          <p:nvPr/>
        </p:nvCxnSpPr>
        <p:spPr>
          <a:xfrm flipH="1">
            <a:off x="4186476" y="1622403"/>
            <a:ext cx="1512168" cy="7920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755576" y="3579862"/>
            <a:ext cx="1584176" cy="360040"/>
          </a:xfrm>
          <a:ln w="19050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確率の定義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0678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755576" y="3435846"/>
            <a:ext cx="7848872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まず、③の関数は　　　　　　　　　　　　　　　であり、③の面積は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755576" y="1743658"/>
            <a:ext cx="4896544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のグラフを横に 　倍する。②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9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755576" y="2787774"/>
            <a:ext cx="4104456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すると、積分の値は、　　倍となる。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539552" y="483518"/>
            <a:ext cx="8208912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を確率密度関数と説明したが、実際「確率」となっている事を示す。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333290"/>
              </p:ext>
            </p:extLst>
          </p:nvPr>
        </p:nvGraphicFramePr>
        <p:xfrm>
          <a:off x="2699792" y="3147814"/>
          <a:ext cx="3263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63760" imgH="774360" progId="Equation.DSMT4">
                  <p:embed/>
                </p:oleObj>
              </mc:Choice>
              <mc:Fallback>
                <p:oleObj name="Equation" r:id="rId2" imgW="3263760" imgH="77436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147814"/>
                        <a:ext cx="3263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755576" y="1347614"/>
            <a:ext cx="3960440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という積分の値が知られている。①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705967"/>
              </p:ext>
            </p:extLst>
          </p:nvPr>
        </p:nvGraphicFramePr>
        <p:xfrm>
          <a:off x="1979712" y="843558"/>
          <a:ext cx="1600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495000" progId="Equation.DSMT4">
                  <p:embed/>
                </p:oleObj>
              </mc:Choice>
              <mc:Fallback>
                <p:oleObj name="Equation" r:id="rId4" imgW="1600200" imgH="495000" progId="Equation.DSMT4">
                  <p:embed/>
                  <p:pic>
                    <p:nvPicPr>
                      <p:cNvPr id="0" name="オブジェクト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843558"/>
                        <a:ext cx="1600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774581"/>
              </p:ext>
            </p:extLst>
          </p:nvPr>
        </p:nvGraphicFramePr>
        <p:xfrm>
          <a:off x="1691680" y="3867894"/>
          <a:ext cx="222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634680" progId="Equation.DSMT4">
                  <p:embed/>
                </p:oleObj>
              </mc:Choice>
              <mc:Fallback>
                <p:oleObj name="Equation" r:id="rId6" imgW="222228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91680" y="3867894"/>
                        <a:ext cx="22225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755576" y="2211711"/>
            <a:ext cx="3600400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次に、縦に 　　 倍する。③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100167"/>
              </p:ext>
            </p:extLst>
          </p:nvPr>
        </p:nvGraphicFramePr>
        <p:xfrm>
          <a:off x="971600" y="1711937"/>
          <a:ext cx="83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355320" progId="Equation.DSMT4">
                  <p:embed/>
                </p:oleObj>
              </mc:Choice>
              <mc:Fallback>
                <p:oleObj name="Equation" r:id="rId8" imgW="8380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1600" y="1711937"/>
                        <a:ext cx="8382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547162"/>
              </p:ext>
            </p:extLst>
          </p:nvPr>
        </p:nvGraphicFramePr>
        <p:xfrm>
          <a:off x="3347864" y="1743658"/>
          <a:ext cx="330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304560" progId="Equation.DSMT4">
                  <p:embed/>
                </p:oleObj>
              </mc:Choice>
              <mc:Fallback>
                <p:oleObj name="Equation" r:id="rId10" imgW="330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47864" y="1743658"/>
                        <a:ext cx="330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795861"/>
              </p:ext>
            </p:extLst>
          </p:nvPr>
        </p:nvGraphicFramePr>
        <p:xfrm>
          <a:off x="2267744" y="2067695"/>
          <a:ext cx="596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634680" progId="Equation.DSMT4">
                  <p:embed/>
                </p:oleObj>
              </mc:Choice>
              <mc:Fallback>
                <p:oleObj name="Equation" r:id="rId12" imgW="596880" imgH="634680" progId="Equation.DSMT4">
                  <p:embed/>
                  <p:pic>
                    <p:nvPicPr>
                      <p:cNvPr id="0" name="オブジェクト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067695"/>
                        <a:ext cx="596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998416"/>
              </p:ext>
            </p:extLst>
          </p:nvPr>
        </p:nvGraphicFramePr>
        <p:xfrm>
          <a:off x="3059832" y="2643758"/>
          <a:ext cx="469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634680" progId="Equation.DSMT4">
                  <p:embed/>
                </p:oleObj>
              </mc:Choice>
              <mc:Fallback>
                <p:oleObj name="Equation" r:id="rId14" imgW="469800" imgH="634680" progId="Equation.DSMT4">
                  <p:embed/>
                  <p:pic>
                    <p:nvPicPr>
                      <p:cNvPr id="0" name="オブジェクト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643758"/>
                        <a:ext cx="469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図 20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829" y="987574"/>
            <a:ext cx="3281700" cy="208823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01585"/>
              </p:ext>
            </p:extLst>
          </p:nvPr>
        </p:nvGraphicFramePr>
        <p:xfrm>
          <a:off x="755576" y="483518"/>
          <a:ext cx="520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560" imgH="342720" progId="Equation.DSMT4">
                  <p:embed/>
                </p:oleObj>
              </mc:Choice>
              <mc:Fallback>
                <p:oleObj name="Equation" r:id="rId17" imgW="5205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55576" y="483518"/>
                        <a:ext cx="520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902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18" grpId="0" build="p"/>
      <p:bldP spid="19" grpId="0" build="p"/>
      <p:bldP spid="36" grpId="0" build="p"/>
      <p:bldP spid="3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534747" y="1131590"/>
            <a:ext cx="4901349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縦に　 倍する。その後、横方向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軸方向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8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539552" y="1635646"/>
            <a:ext cx="4968552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だけ平行移動したグラフ②を考察する。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8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539552" y="555526"/>
            <a:ext cx="4968552" cy="3600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さて、　　　　　　　のグラフ①を横に　倍、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5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683568" y="3579862"/>
            <a:ext cx="7560840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つまり、　　　　　　　　　　 の全区間での積分値は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であるので、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194013"/>
              </p:ext>
            </p:extLst>
          </p:nvPr>
        </p:nvGraphicFramePr>
        <p:xfrm>
          <a:off x="611560" y="1687696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215640" progId="Equation.DSMT4">
                  <p:embed/>
                </p:oleObj>
              </mc:Choice>
              <mc:Fallback>
                <p:oleObj name="Equation" r:id="rId2" imgW="1904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1560" y="1687696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74577"/>
              </p:ext>
            </p:extLst>
          </p:nvPr>
        </p:nvGraphicFramePr>
        <p:xfrm>
          <a:off x="4067944" y="1203598"/>
          <a:ext cx="1778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190440" progId="Equation.DSMT4">
                  <p:embed/>
                </p:oleObj>
              </mc:Choice>
              <mc:Fallback>
                <p:oleObj name="Equation" r:id="rId4" imgW="1774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67944" y="1203598"/>
                        <a:ext cx="177800" cy="19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13548"/>
              </p:ext>
            </p:extLst>
          </p:nvPr>
        </p:nvGraphicFramePr>
        <p:xfrm>
          <a:off x="4716016" y="637667"/>
          <a:ext cx="2032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177480" progId="Equation.DSMT4">
                  <p:embed/>
                </p:oleObj>
              </mc:Choice>
              <mc:Fallback>
                <p:oleObj name="Equation" r:id="rId6" imgW="2030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16016" y="637667"/>
                        <a:ext cx="2032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86434"/>
              </p:ext>
            </p:extLst>
          </p:nvPr>
        </p:nvGraphicFramePr>
        <p:xfrm>
          <a:off x="1187624" y="987574"/>
          <a:ext cx="241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571320" progId="Equation.DSMT4">
                  <p:embed/>
                </p:oleObj>
              </mc:Choice>
              <mc:Fallback>
                <p:oleObj name="Equation" r:id="rId8" imgW="24120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87624" y="987574"/>
                        <a:ext cx="2413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819893"/>
              </p:ext>
            </p:extLst>
          </p:nvPr>
        </p:nvGraphicFramePr>
        <p:xfrm>
          <a:off x="1364580" y="2411608"/>
          <a:ext cx="5727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27600" imgH="939600" progId="Equation.DSMT4">
                  <p:embed/>
                </p:oleObj>
              </mc:Choice>
              <mc:Fallback>
                <p:oleObj name="Equation" r:id="rId10" imgW="5727600" imgH="93960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580" y="2411608"/>
                        <a:ext cx="5727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51947"/>
              </p:ext>
            </p:extLst>
          </p:nvPr>
        </p:nvGraphicFramePr>
        <p:xfrm>
          <a:off x="1547664" y="411510"/>
          <a:ext cx="1512168" cy="615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41400" imgH="749160" progId="Equation.DSMT4">
                  <p:embed/>
                </p:oleObj>
              </mc:Choice>
              <mc:Fallback>
                <p:oleObj name="Equation" r:id="rId12" imgW="1841400" imgH="749160" progId="Equation.DSMT4">
                  <p:embed/>
                  <p:pic>
                    <p:nvPicPr>
                      <p:cNvPr id="0" name="オブジェクト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11510"/>
                        <a:ext cx="1512168" cy="615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06396"/>
              </p:ext>
            </p:extLst>
          </p:nvPr>
        </p:nvGraphicFramePr>
        <p:xfrm>
          <a:off x="1691680" y="3363838"/>
          <a:ext cx="2349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49360" imgH="761760" progId="Equation.DSMT4">
                  <p:embed/>
                </p:oleObj>
              </mc:Choice>
              <mc:Fallback>
                <p:oleObj name="Equation" r:id="rId14" imgW="234936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91680" y="3363838"/>
                        <a:ext cx="23495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図 25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99743"/>
            <a:ext cx="3528392" cy="216024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539552" y="2067694"/>
            <a:ext cx="5040560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関数②の全区間での積分値は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のままで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ある。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5" name="コンテンツ プレースホルダー 12"/>
          <p:cNvSpPr>
            <a:spLocks noGrp="1"/>
          </p:cNvSpPr>
          <p:nvPr>
            <p:ph sz="quarter" idx="2"/>
          </p:nvPr>
        </p:nvSpPr>
        <p:spPr>
          <a:xfrm>
            <a:off x="683568" y="4155926"/>
            <a:ext cx="5904656" cy="360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関数　　　は、確率密度関数となっている。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947939"/>
              </p:ext>
            </p:extLst>
          </p:nvPr>
        </p:nvGraphicFramePr>
        <p:xfrm>
          <a:off x="1331640" y="4155926"/>
          <a:ext cx="533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3160" imgH="342720" progId="Equation.DSMT4">
                  <p:embed/>
                </p:oleObj>
              </mc:Choice>
              <mc:Fallback>
                <p:oleObj name="Equation" r:id="rId17" imgW="5331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331640" y="4155926"/>
                        <a:ext cx="533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008468"/>
              </p:ext>
            </p:extLst>
          </p:nvPr>
        </p:nvGraphicFramePr>
        <p:xfrm>
          <a:off x="7092280" y="456084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14400" imgH="342720" progId="Equation.DSMT4">
                  <p:embed/>
                </p:oleObj>
              </mc:Choice>
              <mc:Fallback>
                <p:oleObj name="Equation" r:id="rId19" imgW="9144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092280" y="456084"/>
                        <a:ext cx="914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224968"/>
              </p:ext>
            </p:extLst>
          </p:nvPr>
        </p:nvGraphicFramePr>
        <p:xfrm>
          <a:off x="7596336" y="843558"/>
          <a:ext cx="876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76240" imgH="342720" progId="Equation.DSMT4">
                  <p:embed/>
                </p:oleObj>
              </mc:Choice>
              <mc:Fallback>
                <p:oleObj name="Equation" r:id="rId21" imgW="876240" imgH="34272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843558"/>
                        <a:ext cx="876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直線矢印コネクタ 36"/>
          <p:cNvCxnSpPr/>
          <p:nvPr/>
        </p:nvCxnSpPr>
        <p:spPr>
          <a:xfrm flipH="1">
            <a:off x="6660232" y="627534"/>
            <a:ext cx="396044" cy="2160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>
            <a:stCxn id="32" idx="1"/>
          </p:cNvCxnSpPr>
          <p:nvPr/>
        </p:nvCxnSpPr>
        <p:spPr>
          <a:xfrm flipH="1">
            <a:off x="7321880" y="1015008"/>
            <a:ext cx="274456" cy="594517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62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45" grpId="0" build="p"/>
      <p:bldP spid="31" grpId="0" build="p"/>
      <p:bldP spid="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483518"/>
            <a:ext cx="8208912" cy="2376264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635646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で与えられる正規分布を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2627784" y="555526"/>
            <a:ext cx="324036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確率変数を　とし、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83518"/>
            <a:ext cx="2088232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標準正規分布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06769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平均は　　　、分散は　　　なので、　　　 で表される。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628377"/>
              </p:ext>
            </p:extLst>
          </p:nvPr>
        </p:nvGraphicFramePr>
        <p:xfrm>
          <a:off x="6146800" y="33528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250560" progId="Equation.DSMT4">
                  <p:embed/>
                </p:oleObj>
              </mc:Choice>
              <mc:Fallback>
                <p:oleObj name="Equation" r:id="rId2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46800" y="33528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404453"/>
              </p:ext>
            </p:extLst>
          </p:nvPr>
        </p:nvGraphicFramePr>
        <p:xfrm>
          <a:off x="4427984" y="2067694"/>
          <a:ext cx="77787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342720" progId="Equation.DSMT4">
                  <p:embed/>
                </p:oleObj>
              </mc:Choice>
              <mc:Fallback>
                <p:oleObj name="Equation" r:id="rId4" imgW="7236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067694"/>
                        <a:ext cx="77787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565222"/>
              </p:ext>
            </p:extLst>
          </p:nvPr>
        </p:nvGraphicFramePr>
        <p:xfrm>
          <a:off x="2778125" y="915988"/>
          <a:ext cx="2946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723600" progId="Equation.DSMT4">
                  <p:embed/>
                </p:oleObj>
              </mc:Choice>
              <mc:Fallback>
                <p:oleObj name="Equation" r:id="rId6" imgW="29462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78125" y="915988"/>
                        <a:ext cx="29464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557503"/>
              </p:ext>
            </p:extLst>
          </p:nvPr>
        </p:nvGraphicFramePr>
        <p:xfrm>
          <a:off x="4067944" y="627534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15640" progId="Equation.DSMT4">
                  <p:embed/>
                </p:oleObj>
              </mc:Choice>
              <mc:Fallback>
                <p:oleObj name="Equation" r:id="rId8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67944" y="627534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385626"/>
              </p:ext>
            </p:extLst>
          </p:nvPr>
        </p:nvGraphicFramePr>
        <p:xfrm>
          <a:off x="1331640" y="2139702"/>
          <a:ext cx="533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266400" progId="Equation.DSMT4">
                  <p:embed/>
                </p:oleObj>
              </mc:Choice>
              <mc:Fallback>
                <p:oleObj name="Equation" r:id="rId10" imgW="5331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31640" y="2139702"/>
                        <a:ext cx="5334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493564"/>
              </p:ext>
            </p:extLst>
          </p:nvPr>
        </p:nvGraphicFramePr>
        <p:xfrm>
          <a:off x="2915816" y="2067694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279360" progId="Equation.DSMT4">
                  <p:embed/>
                </p:oleObj>
              </mc:Choice>
              <mc:Fallback>
                <p:oleObj name="Equation" r:id="rId12" imgW="583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15816" y="2067694"/>
                        <a:ext cx="584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42773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 </a:t>
            </a:r>
            <a:r>
              <a:rPr lang="en-US" altLang="ja-JP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分散 </a:t>
            </a:r>
            <a:r>
              <a:rPr lang="en-US" altLang="ja-JP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という特別な正規分布である。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0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003798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これから、正規分布　　　　　に関係する数値を、     の標準正規分布表　　　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74968"/>
              </p:ext>
            </p:extLst>
          </p:nvPr>
        </p:nvGraphicFramePr>
        <p:xfrm>
          <a:off x="2915816" y="3003798"/>
          <a:ext cx="9826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393480" progId="Equation.DSMT4">
                  <p:embed/>
                </p:oleObj>
              </mc:Choice>
              <mc:Fallback>
                <p:oleObj name="Equation" r:id="rId14" imgW="914400" imgH="393480" progId="Equation.DSMT4">
                  <p:embed/>
                  <p:pic>
                    <p:nvPicPr>
                      <p:cNvPr id="0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003798"/>
                        <a:ext cx="982662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409774"/>
              </p:ext>
            </p:extLst>
          </p:nvPr>
        </p:nvGraphicFramePr>
        <p:xfrm>
          <a:off x="5868144" y="3003798"/>
          <a:ext cx="736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342720" progId="Equation.DSMT4">
                  <p:embed/>
                </p:oleObj>
              </mc:Choice>
              <mc:Fallback>
                <p:oleObj name="Equation" r:id="rId16" imgW="685800" imgH="34272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003798"/>
                        <a:ext cx="736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435846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の数値を参照することで求めることができる。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86789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次のページから、この２つの正規分布の間の対応の変換を考えていく。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529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20" grpId="0" build="p"/>
      <p:bldP spid="21" grpId="0" build="p"/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54950" y="775407"/>
            <a:ext cx="372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標準正規分布の確率密度関数を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95536" y="2499742"/>
            <a:ext cx="432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より　　 は増加関数である。</a:t>
            </a:r>
          </a:p>
        </p:txBody>
      </p:sp>
      <p:graphicFrame>
        <p:nvGraphicFramePr>
          <p:cNvPr id="77828" name="オブジェクト 778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211442"/>
              </p:ext>
            </p:extLst>
          </p:nvPr>
        </p:nvGraphicFramePr>
        <p:xfrm>
          <a:off x="2051720" y="2526174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342720" progId="Equation.DSMT4">
                  <p:embed/>
                </p:oleObj>
              </mc:Choice>
              <mc:Fallback>
                <p:oleObj name="Equation" r:id="rId2" imgW="5713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2526174"/>
                        <a:ext cx="571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454950" y="1640208"/>
            <a:ext cx="346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このとき、累積分布関数を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79120" y="331096"/>
            <a:ext cx="1944216" cy="360040"/>
          </a:xfrm>
          <a:ln w="25400">
            <a:solidFill>
              <a:srgbClr val="0070C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標準正規分布表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848021"/>
              </p:ext>
            </p:extLst>
          </p:nvPr>
        </p:nvGraphicFramePr>
        <p:xfrm>
          <a:off x="827584" y="1059582"/>
          <a:ext cx="1841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660240" progId="Equation.DSMT4">
                  <p:embed/>
                </p:oleObj>
              </mc:Choice>
              <mc:Fallback>
                <p:oleObj name="Equation" r:id="rId4" imgW="184140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1059582"/>
                        <a:ext cx="18415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139786"/>
              </p:ext>
            </p:extLst>
          </p:nvPr>
        </p:nvGraphicFramePr>
        <p:xfrm>
          <a:off x="756138" y="2004442"/>
          <a:ext cx="2844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44720" imgH="495000" progId="Equation.DSMT4">
                  <p:embed/>
                </p:oleObj>
              </mc:Choice>
              <mc:Fallback>
                <p:oleObj name="Equation" r:id="rId6" imgW="284472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6138" y="2004442"/>
                        <a:ext cx="28448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図 1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638" y="465523"/>
            <a:ext cx="3315106" cy="17232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" name="直線矢印コネクタ 26"/>
          <p:cNvCxnSpPr/>
          <p:nvPr/>
        </p:nvCxnSpPr>
        <p:spPr>
          <a:xfrm flipH="1">
            <a:off x="6322931" y="627534"/>
            <a:ext cx="625333" cy="57606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824" name="オブジェクト 778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399175"/>
              </p:ext>
            </p:extLst>
          </p:nvPr>
        </p:nvGraphicFramePr>
        <p:xfrm>
          <a:off x="971600" y="2936719"/>
          <a:ext cx="14732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120" imgH="1714320" progId="Equation.DSMT4">
                  <p:embed/>
                </p:oleObj>
              </mc:Choice>
              <mc:Fallback>
                <p:oleObj name="Equation" r:id="rId9" imgW="1473120" imgH="171432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36719"/>
                        <a:ext cx="14732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5" name="オブジェクト 778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470120"/>
              </p:ext>
            </p:extLst>
          </p:nvPr>
        </p:nvGraphicFramePr>
        <p:xfrm>
          <a:off x="739249" y="253015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342720" progId="Equation.DSMT4">
                  <p:embed/>
                </p:oleObj>
              </mc:Choice>
              <mc:Fallback>
                <p:oleObj name="Equation" r:id="rId11" imgW="8888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9249" y="2530150"/>
                        <a:ext cx="8890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オブジェクト 778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132513"/>
              </p:ext>
            </p:extLst>
          </p:nvPr>
        </p:nvGraphicFramePr>
        <p:xfrm>
          <a:off x="6977631" y="456084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71320" imgH="342720" progId="Equation.DSMT4">
                  <p:embed/>
                </p:oleObj>
              </mc:Choice>
              <mc:Fallback>
                <p:oleObj name="Equation" r:id="rId13" imgW="571320" imgH="342720" progId="Equation.DSMT4">
                  <p:embed/>
                  <p:pic>
                    <p:nvPicPr>
                      <p:cNvPr id="0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631" y="456084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3635896" y="2022117"/>
            <a:ext cx="1084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とおく。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708891" y="1203598"/>
            <a:ext cx="1084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とおく。</a:t>
            </a:r>
          </a:p>
        </p:txBody>
      </p:sp>
      <p:pic>
        <p:nvPicPr>
          <p:cNvPr id="77861" name="Picture 37" descr="P:\数学教育関係\□□大同大_数学科教育法\2020_緊急対応箱\確率・統計\pptxBox\GoodsBox\Normal_Distribution_CDF-H.gif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363" y="2393454"/>
            <a:ext cx="2601657" cy="234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直線矢印コネクタ 54"/>
          <p:cNvCxnSpPr/>
          <p:nvPr/>
        </p:nvCxnSpPr>
        <p:spPr>
          <a:xfrm flipH="1" flipV="1">
            <a:off x="6588224" y="2976492"/>
            <a:ext cx="576064" cy="24333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843" name="オブジェクト 778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36712"/>
              </p:ext>
            </p:extLst>
          </p:nvPr>
        </p:nvGraphicFramePr>
        <p:xfrm>
          <a:off x="7186831" y="3057329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342720" progId="Equation.DSMT4">
                  <p:embed/>
                </p:oleObj>
              </mc:Choice>
              <mc:Fallback>
                <p:oleObj name="Equation" r:id="rId16" imgW="571320" imgH="342720" progId="Equation.DSMT4">
                  <p:embed/>
                  <p:pic>
                    <p:nvPicPr>
                      <p:cNvPr id="0" name="オブジェクト 778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6831" y="3057329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210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3" grpId="0"/>
      <p:bldP spid="10" grpId="0" build="p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5612"/>
              </p:ext>
            </p:extLst>
          </p:nvPr>
        </p:nvGraphicFramePr>
        <p:xfrm>
          <a:off x="504967" y="3068225"/>
          <a:ext cx="4142096" cy="1462831"/>
        </p:xfrm>
        <a:graphic>
          <a:graphicData uri="http://schemas.openxmlformats.org/drawingml/2006/table">
            <a:tbl>
              <a:tblPr/>
              <a:tblGrid>
                <a:gridCol w="4142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6283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9050" cap="flat" cmpd="sng" algn="ctr">
                      <a:solidFill>
                        <a:srgbClr val="465F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65F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65F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65FC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009" y="2329721"/>
            <a:ext cx="2603878" cy="2350776"/>
          </a:xfrm>
          <a:prstGeom prst="rect">
            <a:avLst/>
          </a:prstGeom>
        </p:spPr>
      </p:pic>
      <p:pic>
        <p:nvPicPr>
          <p:cNvPr id="7987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644" y="254908"/>
            <a:ext cx="3054844" cy="189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テキスト ボックス 35"/>
          <p:cNvSpPr txBox="1"/>
          <p:nvPr/>
        </p:nvSpPr>
        <p:spPr>
          <a:xfrm>
            <a:off x="500455" y="2317699"/>
            <a:ext cx="432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となっており、原点対称でもある。</a:t>
            </a:r>
          </a:p>
        </p:txBody>
      </p:sp>
      <p:graphicFrame>
        <p:nvGraphicFramePr>
          <p:cNvPr id="77828" name="オブジェクト 778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161988"/>
              </p:ext>
            </p:extLst>
          </p:nvPr>
        </p:nvGraphicFramePr>
        <p:xfrm>
          <a:off x="1986381" y="456084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342720" progId="Equation.DSMT4">
                  <p:embed/>
                </p:oleObj>
              </mc:Choice>
              <mc:Fallback>
                <p:oleObj name="Equation" r:id="rId4" imgW="5713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6381" y="456084"/>
                        <a:ext cx="571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第１２回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139953"/>
              </p:ext>
            </p:extLst>
          </p:nvPr>
        </p:nvGraphicFramePr>
        <p:xfrm>
          <a:off x="1043608" y="1131590"/>
          <a:ext cx="302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495000" progId="Equation.DSMT4">
                  <p:embed/>
                </p:oleObj>
              </mc:Choice>
              <mc:Fallback>
                <p:oleObj name="Equation" r:id="rId6" imgW="302256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43608" y="1131590"/>
                        <a:ext cx="30226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/>
          <p:nvPr/>
        </p:nvCxnSpPr>
        <p:spPr>
          <a:xfrm flipH="1">
            <a:off x="6444209" y="614338"/>
            <a:ext cx="72008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829" name="オブジェクト 778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725887"/>
              </p:ext>
            </p:extLst>
          </p:nvPr>
        </p:nvGraphicFramePr>
        <p:xfrm>
          <a:off x="7204237" y="456084"/>
          <a:ext cx="49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342720" progId="Equation.DSMT4">
                  <p:embed/>
                </p:oleObj>
              </mc:Choice>
              <mc:Fallback>
                <p:oleObj name="Equation" r:id="rId8" imgW="495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4237" y="456084"/>
                        <a:ext cx="49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539552" y="1563638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とおくと、　　　　 であったから、</a:t>
            </a:r>
          </a:p>
        </p:txBody>
      </p:sp>
      <p:cxnSp>
        <p:nvCxnSpPr>
          <p:cNvPr id="55" name="直線矢印コネクタ 54"/>
          <p:cNvCxnSpPr/>
          <p:nvPr/>
        </p:nvCxnSpPr>
        <p:spPr>
          <a:xfrm flipH="1" flipV="1">
            <a:off x="6588224" y="2869074"/>
            <a:ext cx="648072" cy="10741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843" name="オブジェクト 778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61678"/>
              </p:ext>
            </p:extLst>
          </p:nvPr>
        </p:nvGraphicFramePr>
        <p:xfrm>
          <a:off x="7308304" y="2805042"/>
          <a:ext cx="49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342720" progId="Equation.DSMT4">
                  <p:embed/>
                </p:oleObj>
              </mc:Choice>
              <mc:Fallback>
                <p:oleObj name="Equation" r:id="rId10" imgW="495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2805042"/>
                        <a:ext cx="49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コンテンツ プレースホルダー 1"/>
          <p:cNvSpPr>
            <a:spLocks noGrp="1"/>
          </p:cNvSpPr>
          <p:nvPr>
            <p:ph sz="quarter" idx="3"/>
          </p:nvPr>
        </p:nvSpPr>
        <p:spPr>
          <a:xfrm>
            <a:off x="467544" y="427625"/>
            <a:ext cx="4752528" cy="775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今、定義した　　　は、</a:t>
            </a:r>
          </a:p>
          <a:p>
            <a:pPr marL="0" indent="0">
              <a:buNone/>
            </a:pP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標準正規分布の累積分布曲線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といわれる。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7199"/>
              </p:ext>
            </p:extLst>
          </p:nvPr>
        </p:nvGraphicFramePr>
        <p:xfrm>
          <a:off x="1043608" y="1980838"/>
          <a:ext cx="172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342720" progId="Equation.DSMT4">
                  <p:embed/>
                </p:oleObj>
              </mc:Choice>
              <mc:Fallback>
                <p:oleObj name="Equation" r:id="rId12" imgW="1726920" imgH="342720" progId="Equation.DSMT4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980838"/>
                        <a:ext cx="1727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46462"/>
              </p:ext>
            </p:extLst>
          </p:nvPr>
        </p:nvGraphicFramePr>
        <p:xfrm>
          <a:off x="1691680" y="1599810"/>
          <a:ext cx="106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342720" progId="Equation.DSMT4">
                  <p:embed/>
                </p:oleObj>
              </mc:Choice>
              <mc:Fallback>
                <p:oleObj name="Equation" r:id="rId14" imgW="10666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91680" y="1599810"/>
                        <a:ext cx="1066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454228"/>
              </p:ext>
            </p:extLst>
          </p:nvPr>
        </p:nvGraphicFramePr>
        <p:xfrm>
          <a:off x="1071972" y="2687031"/>
          <a:ext cx="1447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47560" imgH="342720" progId="Equation.DSMT4">
                  <p:embed/>
                </p:oleObj>
              </mc:Choice>
              <mc:Fallback>
                <p:oleObj name="Equation" r:id="rId16" imgW="1447560" imgH="34272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972" y="2687031"/>
                        <a:ext cx="1447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539552" y="3068226"/>
            <a:ext cx="432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これにより、標準正規分布変数　の</a:t>
            </a: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505156"/>
              </p:ext>
            </p:extLst>
          </p:nvPr>
        </p:nvGraphicFramePr>
        <p:xfrm>
          <a:off x="4067944" y="3144942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215640" progId="Equation.DSMT4">
                  <p:embed/>
                </p:oleObj>
              </mc:Choice>
              <mc:Fallback>
                <p:oleObj name="Equation" r:id="rId18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67944" y="3144942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テキスト ボックス 34"/>
          <p:cNvSpPr txBox="1"/>
          <p:nvPr/>
        </p:nvSpPr>
        <p:spPr>
          <a:xfrm>
            <a:off x="539552" y="3424507"/>
            <a:ext cx="432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種々の区間に対する確率は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208201"/>
              </p:ext>
            </p:extLst>
          </p:nvPr>
        </p:nvGraphicFramePr>
        <p:xfrm>
          <a:off x="971600" y="3793839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77960" imgH="342720" progId="Equation.DSMT4">
                  <p:embed/>
                </p:oleObj>
              </mc:Choice>
              <mc:Fallback>
                <p:oleObj name="Equation" r:id="rId20" imgW="2577960" imgH="34272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93839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611560" y="4100803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により計算できる。</a:t>
            </a:r>
          </a:p>
        </p:txBody>
      </p:sp>
    </p:spTree>
    <p:extLst>
      <p:ext uri="{BB962C8B-B14F-4D97-AF65-F5344CB8AC3E}">
        <p14:creationId xmlns:p14="http://schemas.microsoft.com/office/powerpoint/2010/main" val="33120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3" grpId="0"/>
      <p:bldP spid="35" grpId="0"/>
      <p:bldP spid="37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5885</TotalTime>
  <Words>1039</Words>
  <Application>Microsoft Office PowerPoint</Application>
  <PresentationFormat>画面に合わせる (16:9)</PresentationFormat>
  <Paragraphs>139</Paragraphs>
  <Slides>14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AR P丸ゴシック体M</vt:lpstr>
      <vt:lpstr>HGP創英丸ﾎﾟｯﾌﾟ体</vt:lpstr>
      <vt:lpstr>ＭＳ 明朝</vt:lpstr>
      <vt:lpstr>Arial</vt:lpstr>
      <vt:lpstr>Calibri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標準化変換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864</cp:revision>
  <cp:lastPrinted>2021-02-14T16:43:30Z</cp:lastPrinted>
  <dcterms:created xsi:type="dcterms:W3CDTF">2016-12-10T00:52:18Z</dcterms:created>
  <dcterms:modified xsi:type="dcterms:W3CDTF">2021-02-25T05:36:35Z</dcterms:modified>
</cp:coreProperties>
</file>