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1"/>
  </p:notesMasterIdLst>
  <p:handoutMasterIdLst>
    <p:handoutMasterId r:id="rId12"/>
  </p:handoutMasterIdLst>
  <p:sldIdLst>
    <p:sldId id="541" r:id="rId2"/>
    <p:sldId id="591" r:id="rId3"/>
    <p:sldId id="567" r:id="rId4"/>
    <p:sldId id="604" r:id="rId5"/>
    <p:sldId id="605" r:id="rId6"/>
    <p:sldId id="602" r:id="rId7"/>
    <p:sldId id="608" r:id="rId8"/>
    <p:sldId id="609" r:id="rId9"/>
    <p:sldId id="610" r:id="rId10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  <p14:sldId id="591"/>
            <p14:sldId id="567"/>
            <p14:sldId id="604"/>
            <p14:sldId id="605"/>
            <p14:sldId id="602"/>
            <p14:sldId id="608"/>
            <p14:sldId id="609"/>
            <p14:sldId id="610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99" autoAdjust="0"/>
  </p:normalViewPr>
  <p:slideViewPr>
    <p:cSldViewPr>
      <p:cViewPr varScale="1">
        <p:scale>
          <a:sx n="131" d="100"/>
          <a:sy n="131" d="100"/>
        </p:scale>
        <p:origin x="532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5" d="100"/>
          <a:sy n="75" d="100"/>
        </p:scale>
        <p:origin x="-4086" y="-90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7" tIns="45713" rIns="91427" bIns="4571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image" Target="../media/image1.jpg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1.jpeg"/><Relationship Id="rId3" Type="http://schemas.openxmlformats.org/officeDocument/2006/relationships/image" Target="../media/image16.wmf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7.bin"/><Relationship Id="rId11" Type="http://schemas.openxmlformats.org/officeDocument/2006/relationships/oleObject" Target="../embeddings/oleObject20.bin"/><Relationship Id="rId5" Type="http://schemas.openxmlformats.org/officeDocument/2006/relationships/image" Target="../media/image17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7.jpeg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hyperlink" Target="../G-Box/BinomialDistribution.gps" TargetMode="External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3.wmf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8.jpeg"/><Relationship Id="rId5" Type="http://schemas.openxmlformats.org/officeDocument/2006/relationships/image" Target="../media/image35.wmf"/><Relationship Id="rId10" Type="http://schemas.openxmlformats.org/officeDocument/2006/relationships/hyperlink" Target="../PDFBOX2021/2021ProStaProbAdd.pdf" TargetMode="External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4.wmf"/><Relationship Id="rId18" Type="http://schemas.openxmlformats.org/officeDocument/2006/relationships/oleObject" Target="../embeddings/oleObject43.bin"/><Relationship Id="rId26" Type="http://schemas.openxmlformats.org/officeDocument/2006/relationships/oleObject" Target="../embeddings/oleObject46.bin"/><Relationship Id="rId3" Type="http://schemas.openxmlformats.org/officeDocument/2006/relationships/image" Target="../media/image39.wmf"/><Relationship Id="rId21" Type="http://schemas.openxmlformats.org/officeDocument/2006/relationships/image" Target="../media/image48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6.wmf"/><Relationship Id="rId25" Type="http://schemas.openxmlformats.org/officeDocument/2006/relationships/image" Target="../media/image49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20" Type="http://schemas.openxmlformats.org/officeDocument/2006/relationships/oleObject" Target="../embeddings/oleObject44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3.wmf"/><Relationship Id="rId24" Type="http://schemas.openxmlformats.org/officeDocument/2006/relationships/oleObject" Target="../embeddings/oleObject45.bin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23" Type="http://schemas.openxmlformats.org/officeDocument/2006/relationships/image" Target="../media/image51.png"/><Relationship Id="rId10" Type="http://schemas.openxmlformats.org/officeDocument/2006/relationships/oleObject" Target="../embeddings/oleObject39.bin"/><Relationship Id="rId19" Type="http://schemas.openxmlformats.org/officeDocument/2006/relationships/image" Target="../media/image47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1.bin"/><Relationship Id="rId27" Type="http://schemas.openxmlformats.org/officeDocument/2006/relationships/image" Target="../media/image5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6.wmf"/><Relationship Id="rId18" Type="http://schemas.openxmlformats.org/officeDocument/2006/relationships/oleObject" Target="../embeddings/oleObject55.bin"/><Relationship Id="rId26" Type="http://schemas.openxmlformats.org/officeDocument/2006/relationships/oleObject" Target="../embeddings/oleObject59.bin"/><Relationship Id="rId39" Type="http://schemas.openxmlformats.org/officeDocument/2006/relationships/image" Target="../media/image69.wmf"/><Relationship Id="rId3" Type="http://schemas.openxmlformats.org/officeDocument/2006/relationships/image" Target="../media/image51.wmf"/><Relationship Id="rId21" Type="http://schemas.openxmlformats.org/officeDocument/2006/relationships/image" Target="../media/image60.wmf"/><Relationship Id="rId34" Type="http://schemas.openxmlformats.org/officeDocument/2006/relationships/oleObject" Target="../embeddings/oleObject63.bin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2.bin"/><Relationship Id="rId17" Type="http://schemas.openxmlformats.org/officeDocument/2006/relationships/image" Target="../media/image58.wmf"/><Relationship Id="rId25" Type="http://schemas.openxmlformats.org/officeDocument/2006/relationships/image" Target="../media/image62.wmf"/><Relationship Id="rId33" Type="http://schemas.openxmlformats.org/officeDocument/2006/relationships/image" Target="../media/image66.wmf"/><Relationship Id="rId38" Type="http://schemas.openxmlformats.org/officeDocument/2006/relationships/oleObject" Target="../embeddings/oleObject65.bin"/><Relationship Id="rId2" Type="http://schemas.openxmlformats.org/officeDocument/2006/relationships/oleObject" Target="../embeddings/oleObject47.bin"/><Relationship Id="rId16" Type="http://schemas.openxmlformats.org/officeDocument/2006/relationships/oleObject" Target="../embeddings/oleObject54.bin"/><Relationship Id="rId20" Type="http://schemas.openxmlformats.org/officeDocument/2006/relationships/oleObject" Target="../embeddings/oleObject56.bin"/><Relationship Id="rId29" Type="http://schemas.openxmlformats.org/officeDocument/2006/relationships/image" Target="../media/image64.wmf"/><Relationship Id="rId41" Type="http://schemas.openxmlformats.org/officeDocument/2006/relationships/image" Target="../media/image70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5.wmf"/><Relationship Id="rId24" Type="http://schemas.openxmlformats.org/officeDocument/2006/relationships/oleObject" Target="../embeddings/oleObject58.bin"/><Relationship Id="rId32" Type="http://schemas.openxmlformats.org/officeDocument/2006/relationships/oleObject" Target="../embeddings/oleObject62.bin"/><Relationship Id="rId37" Type="http://schemas.openxmlformats.org/officeDocument/2006/relationships/image" Target="../media/image68.wmf"/><Relationship Id="rId40" Type="http://schemas.openxmlformats.org/officeDocument/2006/relationships/oleObject" Target="../embeddings/oleObject66.bin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23" Type="http://schemas.openxmlformats.org/officeDocument/2006/relationships/image" Target="../media/image61.wmf"/><Relationship Id="rId28" Type="http://schemas.openxmlformats.org/officeDocument/2006/relationships/oleObject" Target="../embeddings/oleObject60.bin"/><Relationship Id="rId36" Type="http://schemas.openxmlformats.org/officeDocument/2006/relationships/oleObject" Target="../embeddings/oleObject64.bin"/><Relationship Id="rId10" Type="http://schemas.openxmlformats.org/officeDocument/2006/relationships/oleObject" Target="../embeddings/oleObject51.bin"/><Relationship Id="rId19" Type="http://schemas.openxmlformats.org/officeDocument/2006/relationships/image" Target="../media/image59.wmf"/><Relationship Id="rId31" Type="http://schemas.openxmlformats.org/officeDocument/2006/relationships/image" Target="../media/image65.wmf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3.bin"/><Relationship Id="rId22" Type="http://schemas.openxmlformats.org/officeDocument/2006/relationships/oleObject" Target="../embeddings/oleObject57.bin"/><Relationship Id="rId27" Type="http://schemas.openxmlformats.org/officeDocument/2006/relationships/image" Target="../media/image63.wmf"/><Relationship Id="rId30" Type="http://schemas.openxmlformats.org/officeDocument/2006/relationships/oleObject" Target="../embeddings/oleObject61.bin"/><Relationship Id="rId35" Type="http://schemas.openxmlformats.org/officeDocument/2006/relationships/image" Target="../media/image6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5.wmf"/><Relationship Id="rId18" Type="http://schemas.openxmlformats.org/officeDocument/2006/relationships/oleObject" Target="../embeddings/oleObject75.bin"/><Relationship Id="rId3" Type="http://schemas.openxmlformats.org/officeDocument/2006/relationships/image" Target="../media/image71.wmf"/><Relationship Id="rId21" Type="http://schemas.openxmlformats.org/officeDocument/2006/relationships/image" Target="../media/image79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7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20" Type="http://schemas.openxmlformats.org/officeDocument/2006/relationships/oleObject" Target="../embeddings/oleObject76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4.wmf"/><Relationship Id="rId5" Type="http://schemas.openxmlformats.org/officeDocument/2006/relationships/image" Target="../media/image72.wmf"/><Relationship Id="rId15" Type="http://schemas.openxmlformats.org/officeDocument/2006/relationships/image" Target="../media/image76.wmf"/><Relationship Id="rId23" Type="http://schemas.openxmlformats.org/officeDocument/2006/relationships/image" Target="../media/image80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8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73.bin"/><Relationship Id="rId22" Type="http://schemas.openxmlformats.org/officeDocument/2006/relationships/oleObject" Target="../embeddings/oleObject7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第１０回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</a:t>
            </a:r>
            <a:r>
              <a:rPr lang="en-US" altLang="ja-JP" sz="2400">
                <a:solidFill>
                  <a:srgbClr val="FF0000"/>
                </a:solidFill>
              </a:rPr>
              <a:t>.32</a:t>
            </a:r>
            <a:r>
              <a:rPr lang="ja-JP" altLang="en-US" sz="2400">
                <a:solidFill>
                  <a:srgbClr val="FF0000"/>
                </a:solidFill>
              </a:rPr>
              <a:t>　</a:t>
            </a:r>
            <a:r>
              <a:rPr lang="ja-JP" altLang="en-US" sz="2400" dirty="0">
                <a:solidFill>
                  <a:srgbClr val="FF0000"/>
                </a:solidFill>
              </a:rPr>
              <a:t>～　</a:t>
            </a:r>
            <a:r>
              <a:rPr lang="en-US" altLang="ja-JP" sz="2400" dirty="0">
                <a:solidFill>
                  <a:srgbClr val="FF0000"/>
                </a:solidFill>
              </a:rPr>
              <a:t>p.35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5" name="コンテンツ プレースホルダー 5">
            <a:extLst>
              <a:ext uri="{FF2B5EF4-FFF2-40B4-BE49-F238E27FC236}">
                <a16:creationId xmlns:a16="http://schemas.microsoft.com/office/drawing/2014/main" id="{8C5BDD07-BCEB-4999-82F2-164769FB9872}"/>
              </a:ext>
            </a:extLst>
          </p:cNvPr>
          <p:cNvSpPr txBox="1">
            <a:spLocks/>
          </p:cNvSpPr>
          <p:nvPr/>
        </p:nvSpPr>
        <p:spPr>
          <a:xfrm>
            <a:off x="2483768" y="2318198"/>
            <a:ext cx="42484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2800">
                <a:latin typeface="ＭＳ 明朝" panose="02020609040205080304" pitchFamily="17" charset="-128"/>
                <a:ea typeface="ＭＳ 明朝" panose="02020609040205080304" pitchFamily="17" charset="-128"/>
              </a:rPr>
              <a:t>二項分布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図 4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571750"/>
            <a:ext cx="8194840" cy="936104"/>
          </a:xfrm>
          <a:prstGeom prst="rect">
            <a:avLst/>
          </a:prstGeom>
        </p:spPr>
      </p:pic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139702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で与えられる。　のとる値は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から　までの整数であり、確率分布表は表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2.10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771550"/>
            <a:ext cx="8208912" cy="3888432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</a:t>
            </a: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771550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つの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試行において事象　と余事象　の確率をそれぞれ　　　　　　とする。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944216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２．３　二項分布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85251" y="1059582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この試行を独立に　回繰り返すとき、　が起こる回数を　とすると、　回起こ</a:t>
            </a:r>
          </a:p>
        </p:txBody>
      </p:sp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050755"/>
              </p:ext>
            </p:extLst>
          </p:nvPr>
        </p:nvGraphicFramePr>
        <p:xfrm>
          <a:off x="6245891" y="1131590"/>
          <a:ext cx="261937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891" y="1131590"/>
                        <a:ext cx="261937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オブジェクト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7925043"/>
              </p:ext>
            </p:extLst>
          </p:nvPr>
        </p:nvGraphicFramePr>
        <p:xfrm>
          <a:off x="3203848" y="843558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440" imgH="215640" progId="Equation.DSMT4">
                  <p:embed/>
                </p:oleObj>
              </mc:Choice>
              <mc:Fallback>
                <p:oleObj name="Equation" r:id="rId5" imgW="1904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843558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80549" y="2463738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のように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なる。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5358113"/>
              </p:ext>
            </p:extLst>
          </p:nvPr>
        </p:nvGraphicFramePr>
        <p:xfrm>
          <a:off x="4336364" y="771550"/>
          <a:ext cx="228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8600" imgH="342720" progId="Equation.DSMT4">
                  <p:embed/>
                </p:oleObj>
              </mc:Choice>
              <mc:Fallback>
                <p:oleObj name="Equation" r:id="rId7" imgW="228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336364" y="771550"/>
                        <a:ext cx="228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144969"/>
              </p:ext>
            </p:extLst>
          </p:nvPr>
        </p:nvGraphicFramePr>
        <p:xfrm>
          <a:off x="6372200" y="771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58640" imgH="342720" progId="Equation.DSMT4">
                  <p:embed/>
                </p:oleObj>
              </mc:Choice>
              <mc:Fallback>
                <p:oleObj name="Equation" r:id="rId9" imgW="13586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372200" y="771550"/>
                        <a:ext cx="1358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3127767"/>
              </p:ext>
            </p:extLst>
          </p:nvPr>
        </p:nvGraphicFramePr>
        <p:xfrm>
          <a:off x="4445691" y="1131590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40" imgH="215640" progId="Equation.DSMT4">
                  <p:embed/>
                </p:oleObj>
              </mc:Choice>
              <mc:Fallback>
                <p:oleObj name="Equation" r:id="rId11" imgW="190440" imgH="215640" progId="Equation.DSMT4">
                  <p:embed/>
                  <p:pic>
                    <p:nvPicPr>
                      <p:cNvPr id="0" name="オブジェクト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691" y="1131590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オブジェクト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17737"/>
              </p:ext>
            </p:extLst>
          </p:nvPr>
        </p:nvGraphicFramePr>
        <p:xfrm>
          <a:off x="7614043" y="1153854"/>
          <a:ext cx="198317" cy="214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2280" imgH="164880" progId="Equation.DSMT4">
                  <p:embed/>
                </p:oleObj>
              </mc:Choice>
              <mc:Fallback>
                <p:oleObj name="Equation" r:id="rId13" imgW="1522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14043" y="1153854"/>
                        <a:ext cx="198317" cy="2148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70050" y="1419622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る確率　　　　　　 は定理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1.14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で述べたように</a:t>
            </a:r>
          </a:p>
        </p:txBody>
      </p:sp>
      <p:graphicFrame>
        <p:nvGraphicFramePr>
          <p:cNvPr id="39" name="オブジェクト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130780"/>
              </p:ext>
            </p:extLst>
          </p:nvPr>
        </p:nvGraphicFramePr>
        <p:xfrm>
          <a:off x="1331640" y="1491630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71600" imgH="342720" progId="Equation.DSMT4">
                  <p:embed/>
                </p:oleObj>
              </mc:Choice>
              <mc:Fallback>
                <p:oleObj name="Equation" r:id="rId15" imgW="1371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331640" y="1491630"/>
                        <a:ext cx="1371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オブジェクト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13751"/>
              </p:ext>
            </p:extLst>
          </p:nvPr>
        </p:nvGraphicFramePr>
        <p:xfrm>
          <a:off x="3275856" y="1779662"/>
          <a:ext cx="15763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0" imgH="330120" progId="Equation.DSMT4">
                  <p:embed/>
                </p:oleObj>
              </mc:Choice>
              <mc:Fallback>
                <p:oleObj name="Equation" r:id="rId17" imgW="1396800" imgH="33012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1779662"/>
                        <a:ext cx="157638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オブジェクト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045301"/>
              </p:ext>
            </p:extLst>
          </p:nvPr>
        </p:nvGraphicFramePr>
        <p:xfrm>
          <a:off x="2123728" y="2211710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1200" imgH="215640" progId="Equation.DSMT4">
                  <p:embed/>
                </p:oleObj>
              </mc:Choice>
              <mc:Fallback>
                <p:oleObj name="Equation" r:id="rId19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123728" y="2211710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オブジェクト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498404"/>
              </p:ext>
            </p:extLst>
          </p:nvPr>
        </p:nvGraphicFramePr>
        <p:xfrm>
          <a:off x="4139952" y="2283718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4880" imgH="177480" progId="Equation.DSMT4">
                  <p:embed/>
                </p:oleObj>
              </mc:Choice>
              <mc:Fallback>
                <p:oleObj name="Equation" r:id="rId21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139952" y="2283718"/>
                        <a:ext cx="1651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オブジェクト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051226"/>
              </p:ext>
            </p:extLst>
          </p:nvPr>
        </p:nvGraphicFramePr>
        <p:xfrm>
          <a:off x="1403648" y="3512717"/>
          <a:ext cx="607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070320" imgH="380880" progId="Equation.DSMT4">
                  <p:embed/>
                </p:oleObj>
              </mc:Choice>
              <mc:Fallback>
                <p:oleObj name="Equation" r:id="rId23" imgW="607032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403648" y="3512717"/>
                        <a:ext cx="6070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73332" y="3867894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　はちょうど二項定理の係数となる。表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2.10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の確率分布を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二項分布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といい、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2" name="オブジェクト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353702"/>
              </p:ext>
            </p:extLst>
          </p:nvPr>
        </p:nvGraphicFramePr>
        <p:xfrm>
          <a:off x="611560" y="3867894"/>
          <a:ext cx="2857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53800" imgH="291960" progId="Equation.DSMT4">
                  <p:embed/>
                </p:oleObj>
              </mc:Choice>
              <mc:Fallback>
                <p:oleObj name="Equation" r:id="rId25" imgW="253800" imgH="291960" progId="Equation.DSMT4">
                  <p:embed/>
                  <p:pic>
                    <p:nvPicPr>
                      <p:cNvPr id="0" name="オブジェクト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867894"/>
                        <a:ext cx="28575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4227934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記号　　　  で表す。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3" name="オブジェクト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099856"/>
              </p:ext>
            </p:extLst>
          </p:nvPr>
        </p:nvGraphicFramePr>
        <p:xfrm>
          <a:off x="1115616" y="4227934"/>
          <a:ext cx="792088" cy="368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36560" imgH="342720" progId="Equation.DSMT4">
                  <p:embed/>
                </p:oleObj>
              </mc:Choice>
              <mc:Fallback>
                <p:oleObj name="Equation" r:id="rId27" imgW="7365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115616" y="4227934"/>
                        <a:ext cx="792088" cy="368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オブジェクト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768944"/>
              </p:ext>
            </p:extLst>
          </p:nvPr>
        </p:nvGraphicFramePr>
        <p:xfrm>
          <a:off x="2448274" y="1131590"/>
          <a:ext cx="200594" cy="216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64880" imgH="177480" progId="Equation.DSMT4">
                  <p:embed/>
                </p:oleObj>
              </mc:Choice>
              <mc:Fallback>
                <p:oleObj name="Equation" r:id="rId29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448274" y="1131590"/>
                        <a:ext cx="200594" cy="2160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66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build="p"/>
      <p:bldP spid="36" grpId="0" build="p"/>
      <p:bldP spid="37" grpId="0" build="p"/>
      <p:bldP spid="57" grpId="0" build="p"/>
      <p:bldP spid="5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1085331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35696" y="41151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次の確率変数　の確率分布表とヒストグラムを作れ。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36815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</a:t>
            </a:r>
            <a:r>
              <a:rPr lang="ja-JP" altLang="en-US" sz="1800" dirty="0"/>
              <a:t>２</a:t>
            </a:r>
            <a:r>
              <a:rPr kumimoji="1" lang="ja-JP" altLang="en-US" sz="1800" dirty="0"/>
              <a:t>．１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252632"/>
              </p:ext>
            </p:extLst>
          </p:nvPr>
        </p:nvGraphicFramePr>
        <p:xfrm>
          <a:off x="3563888" y="48822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15640" progId="Equation.DSMT4">
                  <p:embed/>
                </p:oleObj>
              </mc:Choice>
              <mc:Fallback>
                <p:oleObj name="Equation" r:id="rId2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63888" y="488226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467544" y="786036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枚の硬貨を同時に投げるとき、表の出る枚数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67544" y="1127509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個のさいころを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回繰り返して投げるとき、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の目の出る回数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644670"/>
              </p:ext>
            </p:extLst>
          </p:nvPr>
        </p:nvGraphicFramePr>
        <p:xfrm>
          <a:off x="6084168" y="872377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872377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221559"/>
              </p:ext>
            </p:extLst>
          </p:nvPr>
        </p:nvGraphicFramePr>
        <p:xfrm>
          <a:off x="7668344" y="1204225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215640" progId="Equation.DSMT4">
                  <p:embed/>
                </p:oleObj>
              </mc:Choice>
              <mc:Fallback>
                <p:oleObj name="Equation" r:id="rId6" imgW="241200" imgH="21564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1204225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テキスト ボックス 20"/>
          <p:cNvSpPr txBox="1"/>
          <p:nvPr/>
        </p:nvSpPr>
        <p:spPr>
          <a:xfrm>
            <a:off x="469563" y="1563638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（解答）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この分布は、　　　　である。　　　　　　 であるから、　　　　　　　</a:t>
            </a: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453293"/>
              </p:ext>
            </p:extLst>
          </p:nvPr>
        </p:nvGraphicFramePr>
        <p:xfrm>
          <a:off x="3554413" y="1598613"/>
          <a:ext cx="95567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8840" imgH="342720" progId="Equation.DSMT4">
                  <p:embed/>
                </p:oleObj>
              </mc:Choice>
              <mc:Fallback>
                <p:oleObj name="Equation" r:id="rId7" imgW="888840" imgH="342720" progId="Equation.DSMT4">
                  <p:embed/>
                  <p:pic>
                    <p:nvPicPr>
                      <p:cNvPr id="0" name="オブジェクト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1598613"/>
                        <a:ext cx="95567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991321"/>
              </p:ext>
            </p:extLst>
          </p:nvPr>
        </p:nvGraphicFramePr>
        <p:xfrm>
          <a:off x="2483768" y="1995686"/>
          <a:ext cx="30956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43200" imgH="330120" progId="Equation.DSMT4">
                  <p:embed/>
                </p:oleObj>
              </mc:Choice>
              <mc:Fallback>
                <p:oleObj name="Equation" r:id="rId9" imgW="2743200" imgH="330120" progId="Equation.DSMT4">
                  <p:embed/>
                  <p:pic>
                    <p:nvPicPr>
                      <p:cNvPr id="0" name="オブジェクト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995686"/>
                        <a:ext cx="30956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774258"/>
              </p:ext>
            </p:extLst>
          </p:nvPr>
        </p:nvGraphicFramePr>
        <p:xfrm>
          <a:off x="5436096" y="1653570"/>
          <a:ext cx="147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73120" imgH="279360" progId="Equation.DSMT4">
                  <p:embed/>
                </p:oleObj>
              </mc:Choice>
              <mc:Fallback>
                <p:oleObj name="Equation" r:id="rId11" imgW="14731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36096" y="1653570"/>
                        <a:ext cx="14732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図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00" y="3075805"/>
            <a:ext cx="3134852" cy="1758111"/>
          </a:xfrm>
          <a:prstGeom prst="rect">
            <a:avLst/>
          </a:prstGeom>
        </p:spPr>
      </p:pic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70" y="2427734"/>
            <a:ext cx="7887154" cy="83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73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924041"/>
            <a:ext cx="2436959" cy="2510414"/>
          </a:xfrm>
          <a:prstGeom prst="rect">
            <a:avLst/>
          </a:prstGeom>
        </p:spPr>
      </p:pic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715999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35696" y="41151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次の確率変数　の確率分布表とヒストグラムを作れ。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36815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</a:t>
            </a:r>
            <a:r>
              <a:rPr lang="ja-JP" altLang="en-US" sz="1800" dirty="0"/>
              <a:t>題</a:t>
            </a:r>
            <a:r>
              <a:rPr kumimoji="1" lang="ja-JP" altLang="en-US" sz="1800" dirty="0"/>
              <a:t>　</a:t>
            </a:r>
            <a:r>
              <a:rPr lang="ja-JP" altLang="en-US" sz="1800" dirty="0"/>
              <a:t>２</a:t>
            </a:r>
            <a:r>
              <a:rPr kumimoji="1" lang="ja-JP" altLang="en-US" sz="1800" dirty="0"/>
              <a:t>．１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408582"/>
              </p:ext>
            </p:extLst>
          </p:nvPr>
        </p:nvGraphicFramePr>
        <p:xfrm>
          <a:off x="3563888" y="48822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488226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テキスト ボックス 16"/>
          <p:cNvSpPr txBox="1"/>
          <p:nvPr/>
        </p:nvSpPr>
        <p:spPr>
          <a:xfrm>
            <a:off x="469563" y="758177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個のさいころを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回繰り返して投げるとき、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6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の目の出る回数</a:t>
            </a: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52100"/>
              </p:ext>
            </p:extLst>
          </p:nvPr>
        </p:nvGraphicFramePr>
        <p:xfrm>
          <a:off x="7668344" y="834893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200" imgH="215640" progId="Equation.DSMT4">
                  <p:embed/>
                </p:oleObj>
              </mc:Choice>
              <mc:Fallback>
                <p:oleObj name="Equation" r:id="rId5" imgW="2412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834893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テキスト ボックス 20"/>
          <p:cNvSpPr txBox="1"/>
          <p:nvPr/>
        </p:nvSpPr>
        <p:spPr>
          <a:xfrm>
            <a:off x="501270" y="134761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（解答）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この分布は、　　　　である。　　　　　　 であるから、　　　　　　　</a:t>
            </a:r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479113"/>
              </p:ext>
            </p:extLst>
          </p:nvPr>
        </p:nvGraphicFramePr>
        <p:xfrm>
          <a:off x="3645331" y="1169536"/>
          <a:ext cx="928688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63280" imgH="672840" progId="Equation.DSMT4">
                  <p:embed/>
                </p:oleObj>
              </mc:Choice>
              <mc:Fallback>
                <p:oleObj name="Equation" r:id="rId7" imgW="86328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5331" y="1169536"/>
                        <a:ext cx="928688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508804"/>
              </p:ext>
            </p:extLst>
          </p:nvPr>
        </p:nvGraphicFramePr>
        <p:xfrm>
          <a:off x="1470025" y="2066925"/>
          <a:ext cx="3683000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263760" imgH="723600" progId="Equation.DSMT4">
                  <p:embed/>
                </p:oleObj>
              </mc:Choice>
              <mc:Fallback>
                <p:oleObj name="Equation" r:id="rId9" imgW="326376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025" y="2066925"/>
                        <a:ext cx="3683000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213543"/>
              </p:ext>
            </p:extLst>
          </p:nvPr>
        </p:nvGraphicFramePr>
        <p:xfrm>
          <a:off x="5436096" y="1221130"/>
          <a:ext cx="1384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84200" imgH="622080" progId="Equation.DSMT4">
                  <p:embed/>
                </p:oleObj>
              </mc:Choice>
              <mc:Fallback>
                <p:oleObj name="Equation" r:id="rId11" imgW="138420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436096" y="1221130"/>
                        <a:ext cx="13843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453" y="3206923"/>
            <a:ext cx="5472608" cy="109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02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コンテンツ プレースホルダー 12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85835"/>
            <a:ext cx="6624736" cy="2534761"/>
          </a:xfrm>
        </p:spPr>
      </p:pic>
      <p:sp>
        <p:nvSpPr>
          <p:cNvPr id="16" name="テキスト ボックス 15"/>
          <p:cNvSpPr txBox="1"/>
          <p:nvPr/>
        </p:nvSpPr>
        <p:spPr>
          <a:xfrm>
            <a:off x="501270" y="811292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下の図は、２つの二項分布　　　　 のヒストグラムである。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9" name="オブジェクト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329642"/>
              </p:ext>
            </p:extLst>
          </p:nvPr>
        </p:nvGraphicFramePr>
        <p:xfrm>
          <a:off x="3597393" y="810737"/>
          <a:ext cx="98266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14400" imgH="342720" progId="Equation.DSMT4">
                  <p:embed/>
                </p:oleObj>
              </mc:Choice>
              <mc:Fallback>
                <p:oleObj name="Equation" r:id="rId3" imgW="914400" imgH="342720" progId="Equation.DSMT4">
                  <p:embed/>
                  <p:pic>
                    <p:nvPicPr>
                      <p:cNvPr id="0" name="オブジェクト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393" y="810737"/>
                        <a:ext cx="982663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467544" y="411510"/>
            <a:ext cx="3096344" cy="360040"/>
          </a:xfrm>
          <a:prstGeom prst="rect">
            <a:avLst/>
          </a:prstGeom>
          <a:ln w="19050">
            <a:solidFill>
              <a:srgbClr val="FFC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800" dirty="0"/>
              <a:t>二項分布のヒストグラムの例</a:t>
            </a:r>
          </a:p>
        </p:txBody>
      </p:sp>
      <p:grpSp>
        <p:nvGrpSpPr>
          <p:cNvPr id="15" name="グループ化 14"/>
          <p:cNvGrpSpPr/>
          <p:nvPr/>
        </p:nvGrpSpPr>
        <p:grpSpPr>
          <a:xfrm>
            <a:off x="2611471" y="2063878"/>
            <a:ext cx="4605684" cy="369887"/>
            <a:chOff x="2498676" y="2355726"/>
            <a:chExt cx="4605684" cy="369887"/>
          </a:xfrm>
        </p:grpSpPr>
        <p:graphicFrame>
          <p:nvGraphicFramePr>
            <p:cNvPr id="10" name="オブジェクト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13720248"/>
                </p:ext>
              </p:extLst>
            </p:nvPr>
          </p:nvGraphicFramePr>
          <p:xfrm>
            <a:off x="2498676" y="2355726"/>
            <a:ext cx="1065212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990360" imgH="342720" progId="Equation.DSMT4">
                    <p:embed/>
                  </p:oleObj>
                </mc:Choice>
                <mc:Fallback>
                  <p:oleObj name="Equation" r:id="rId5" imgW="990360" imgH="342720" progId="Equation.DSMT4">
                    <p:embed/>
                    <p:pic>
                      <p:nvPicPr>
                        <p:cNvPr id="0" name="オブジェクト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8676" y="2355726"/>
                          <a:ext cx="1065212" cy="369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" name="オブジェクト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34694808"/>
                </p:ext>
              </p:extLst>
            </p:nvPr>
          </p:nvGraphicFramePr>
          <p:xfrm>
            <a:off x="6012160" y="2355726"/>
            <a:ext cx="1092200" cy="3698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015920" imgH="342720" progId="Equation.DSMT4">
                    <p:embed/>
                  </p:oleObj>
                </mc:Choice>
                <mc:Fallback>
                  <p:oleObj name="Equation" r:id="rId7" imgW="1015920" imgH="342720" progId="Equation.DSMT4">
                    <p:embed/>
                    <p:pic>
                      <p:nvPicPr>
                        <p:cNvPr id="0" name="オブジェクト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12160" y="2355726"/>
                          <a:ext cx="1092200" cy="3698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" name="テキスト ボックス 16"/>
          <p:cNvSpPr txBox="1"/>
          <p:nvPr/>
        </p:nvSpPr>
        <p:spPr>
          <a:xfrm>
            <a:off x="501270" y="1153421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この図からも分かる様に 　　　のときはグラフは左右対称ではないが、  が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33836" y="1522753"/>
            <a:ext cx="4902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大きくなるに従って左右対称に近づいていく。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556245"/>
              </p:ext>
            </p:extLst>
          </p:nvPr>
        </p:nvGraphicFramePr>
        <p:xfrm>
          <a:off x="3131840" y="1208174"/>
          <a:ext cx="698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266400" progId="Equation.DSMT4">
                  <p:embed/>
                </p:oleObj>
              </mc:Choice>
              <mc:Fallback>
                <p:oleObj name="Equation" r:id="rId9" imgW="6984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31840" y="1208174"/>
                        <a:ext cx="6985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865941"/>
              </p:ext>
            </p:extLst>
          </p:nvPr>
        </p:nvGraphicFramePr>
        <p:xfrm>
          <a:off x="7956376" y="1248969"/>
          <a:ext cx="216024" cy="232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64880" imgH="177480" progId="Equation.DSMT4">
                  <p:embed/>
                </p:oleObj>
              </mc:Choice>
              <mc:Fallback>
                <p:oleObj name="Equation" r:id="rId11" imgW="1648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56376" y="1248969"/>
                        <a:ext cx="216024" cy="232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2" name="テキスト ボックス 21">
            <a:hlinkClick r:id="rId13" action="ppaction://hlinkfile"/>
          </p:cNvPr>
          <p:cNvSpPr txBox="1"/>
          <p:nvPr/>
        </p:nvSpPr>
        <p:spPr>
          <a:xfrm>
            <a:off x="533836" y="4371950"/>
            <a:ext cx="2165956" cy="276999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b="1" dirty="0" err="1">
                <a:solidFill>
                  <a:srgbClr val="7030A0"/>
                </a:solidFill>
                <a:latin typeface="HGP創英丸ﾎﾟｯﾌﾟ体" panose="040F0900000000000000" pitchFamily="50" charset="-128"/>
                <a:ea typeface="HGP創英丸ﾎﾟｯﾌﾟ体" panose="040F0900000000000000" pitchFamily="50" charset="-128"/>
              </a:rPr>
              <a:t>BinomialDistribution.gps</a:t>
            </a:r>
            <a:endParaRPr lang="ja-JP" altLang="en-US" sz="1200" b="1" dirty="0">
              <a:solidFill>
                <a:srgbClr val="7030A0"/>
              </a:solidFill>
              <a:latin typeface="HGP創英丸ﾎﾟｯﾌﾟ体" panose="040F0900000000000000" pitchFamily="50" charset="-128"/>
              <a:ea typeface="HGP創英丸ﾎﾟｯﾌﾟ体" panose="04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058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323528" y="627535"/>
            <a:ext cx="8208912" cy="1368152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11"/>
          <p:cNvSpPr txBox="1">
            <a:spLocks/>
          </p:cNvSpPr>
          <p:nvPr/>
        </p:nvSpPr>
        <p:spPr>
          <a:xfrm>
            <a:off x="323528" y="699542"/>
            <a:ext cx="8208912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二項分布　　　 の平均と分散は、</a:t>
            </a: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323528" y="267495"/>
            <a:ext cx="2736304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二項分布の平均と分散</a:t>
            </a:r>
          </a:p>
        </p:txBody>
      </p:sp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560836"/>
              </p:ext>
            </p:extLst>
          </p:nvPr>
        </p:nvGraphicFramePr>
        <p:xfrm>
          <a:off x="1619672" y="695492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342720" progId="Equation.DSMT4">
                  <p:embed/>
                </p:oleObj>
              </mc:Choice>
              <mc:Fallback>
                <p:oleObj name="Equation" r:id="rId2" imgW="7365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19672" y="695492"/>
                        <a:ext cx="736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コンテンツ プレースホルダー 11"/>
          <p:cNvSpPr txBox="1">
            <a:spLocks/>
          </p:cNvSpPr>
          <p:nvPr/>
        </p:nvSpPr>
        <p:spPr>
          <a:xfrm>
            <a:off x="5076056" y="1103371"/>
            <a:ext cx="3168352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000" b="1" dirty="0">
                <a:solidFill>
                  <a:srgbClr val="00B05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平均を表す記号は様々ある。たとえば</a:t>
            </a:r>
            <a:r>
              <a:rPr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</a:p>
        </p:txBody>
      </p:sp>
      <p:sp>
        <p:nvSpPr>
          <p:cNvPr id="43" name="コンテンツ プレースホルダー 11"/>
          <p:cNvSpPr txBox="1">
            <a:spLocks/>
          </p:cNvSpPr>
          <p:nvPr/>
        </p:nvSpPr>
        <p:spPr>
          <a:xfrm>
            <a:off x="1331640" y="1477770"/>
            <a:ext cx="72008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</a:p>
        </p:txBody>
      </p:sp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42054"/>
              </p:ext>
            </p:extLst>
          </p:nvPr>
        </p:nvGraphicFramePr>
        <p:xfrm>
          <a:off x="2048023" y="1098428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34960" imgH="342720" progId="Equation.DSMT4">
                  <p:embed/>
                </p:oleObj>
              </mc:Choice>
              <mc:Fallback>
                <p:oleObj name="Equation" r:id="rId4" imgW="14349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48023" y="1098428"/>
                        <a:ext cx="1435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14038"/>
              </p:ext>
            </p:extLst>
          </p:nvPr>
        </p:nvGraphicFramePr>
        <p:xfrm>
          <a:off x="2048023" y="1493426"/>
          <a:ext cx="2717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17640" imgH="355320" progId="Equation.DSMT4">
                  <p:embed/>
                </p:oleObj>
              </mc:Choice>
              <mc:Fallback>
                <p:oleObj name="Equation" r:id="rId6" imgW="271764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48023" y="1493426"/>
                        <a:ext cx="27178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オブジェクト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537676"/>
              </p:ext>
            </p:extLst>
          </p:nvPr>
        </p:nvGraphicFramePr>
        <p:xfrm>
          <a:off x="7524328" y="1028058"/>
          <a:ext cx="558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342720" progId="Equation.DSMT4">
                  <p:embed/>
                </p:oleObj>
              </mc:Choice>
              <mc:Fallback>
                <p:oleObj name="Equation" r:id="rId8" imgW="5587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24328" y="1028058"/>
                        <a:ext cx="558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コンテンツ プレースホルダー 11"/>
          <p:cNvSpPr txBox="1">
            <a:spLocks/>
          </p:cNvSpPr>
          <p:nvPr/>
        </p:nvSpPr>
        <p:spPr>
          <a:xfrm>
            <a:off x="1252213" y="2405776"/>
            <a:ext cx="6351542" cy="484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詳しい証明は、ＷＥＢ－ＳＩＴＥに置いてあります。</a:t>
            </a:r>
          </a:p>
        </p:txBody>
      </p:sp>
      <p:sp>
        <p:nvSpPr>
          <p:cNvPr id="51" name="コンテンツ プレースホルダー 11"/>
          <p:cNvSpPr txBox="1">
            <a:spLocks/>
          </p:cNvSpPr>
          <p:nvPr/>
        </p:nvSpPr>
        <p:spPr>
          <a:xfrm>
            <a:off x="1331640" y="1103371"/>
            <a:ext cx="2592288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平均                  </a:t>
            </a:r>
            <a:endParaRPr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974609" y="942279"/>
            <a:ext cx="327975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</a:t>
            </a:r>
          </a:p>
        </p:txBody>
      </p:sp>
      <p:sp>
        <p:nvSpPr>
          <p:cNvPr id="19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3" name="図 2">
            <a:hlinkClick r:id="rId10" action="ppaction://hlinkfile"/>
            <a:extLst>
              <a:ext uri="{FF2B5EF4-FFF2-40B4-BE49-F238E27FC236}">
                <a16:creationId xmlns:a16="http://schemas.microsoft.com/office/drawing/2014/main" id="{C5A0AD89-43A5-4902-89D3-3A96BB28EEA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832" y="3258657"/>
            <a:ext cx="3995936" cy="1110662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41441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6" grpId="0"/>
      <p:bldP spid="40" grpId="0" animBg="1"/>
      <p:bldP spid="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323528" y="779335"/>
            <a:ext cx="6048672" cy="784303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11"/>
          <p:cNvSpPr txBox="1">
            <a:spLocks/>
          </p:cNvSpPr>
          <p:nvPr/>
        </p:nvSpPr>
        <p:spPr>
          <a:xfrm>
            <a:off x="1125049" y="779335"/>
            <a:ext cx="7407391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確率変数の平均は、次が成り立つ</a:t>
            </a: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323528" y="267495"/>
            <a:ext cx="792088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２．４</a:t>
            </a:r>
          </a:p>
        </p:txBody>
      </p:sp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312819"/>
              </p:ext>
            </p:extLst>
          </p:nvPr>
        </p:nvGraphicFramePr>
        <p:xfrm>
          <a:off x="2771800" y="1139375"/>
          <a:ext cx="2438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342720" progId="Equation.DSMT4">
                  <p:embed/>
                </p:oleObj>
              </mc:Choice>
              <mc:Fallback>
                <p:oleObj name="Equation" r:id="rId2" imgW="24382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71800" y="1139375"/>
                        <a:ext cx="24384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コンテンツ プレースホルダー 2"/>
          <p:cNvSpPr txBox="1">
            <a:spLocks/>
          </p:cNvSpPr>
          <p:nvPr/>
        </p:nvSpPr>
        <p:spPr>
          <a:xfrm>
            <a:off x="1115616" y="267495"/>
            <a:ext cx="2232248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確率変数の和と積</a:t>
            </a:r>
          </a:p>
        </p:txBody>
      </p:sp>
      <p:sp>
        <p:nvSpPr>
          <p:cNvPr id="19" name="コンテンツ プレースホルダー 2"/>
          <p:cNvSpPr txBox="1">
            <a:spLocks/>
          </p:cNvSpPr>
          <p:nvPr/>
        </p:nvSpPr>
        <p:spPr>
          <a:xfrm>
            <a:off x="323528" y="779335"/>
            <a:ext cx="792088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２．６</a:t>
            </a:r>
          </a:p>
        </p:txBody>
      </p:sp>
      <p:sp>
        <p:nvSpPr>
          <p:cNvPr id="20" name="コンテンツ プレースホルダー 11"/>
          <p:cNvSpPr txBox="1">
            <a:spLocks/>
          </p:cNvSpPr>
          <p:nvPr/>
        </p:nvSpPr>
        <p:spPr>
          <a:xfrm>
            <a:off x="160953" y="1607293"/>
            <a:ext cx="1131423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 　</a:t>
            </a:r>
          </a:p>
        </p:txBody>
      </p:sp>
      <p:sp>
        <p:nvSpPr>
          <p:cNvPr id="21" name="コンテンツ プレースホルダー 11"/>
          <p:cNvSpPr txBox="1">
            <a:spLocks/>
          </p:cNvSpPr>
          <p:nvPr/>
        </p:nvSpPr>
        <p:spPr>
          <a:xfrm>
            <a:off x="1125049" y="1607293"/>
            <a:ext cx="7407391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使用する記号は、今まで学習した一般的な用法を継承して使用する。 　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848355"/>
              </p:ext>
            </p:extLst>
          </p:nvPr>
        </p:nvGraphicFramePr>
        <p:xfrm>
          <a:off x="425450" y="1966913"/>
          <a:ext cx="516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68880" imgH="342720" progId="Equation.DSMT4">
                  <p:embed/>
                </p:oleObj>
              </mc:Choice>
              <mc:Fallback>
                <p:oleObj name="Equation" r:id="rId4" imgW="51688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5450" y="1966913"/>
                        <a:ext cx="5168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コンテンツ プレースホルダー 11"/>
          <p:cNvSpPr txBox="1">
            <a:spLocks/>
          </p:cNvSpPr>
          <p:nvPr/>
        </p:nvSpPr>
        <p:spPr>
          <a:xfrm>
            <a:off x="5639508" y="1967333"/>
            <a:ext cx="252028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などとする。　</a:t>
            </a: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511977"/>
              </p:ext>
            </p:extLst>
          </p:nvPr>
        </p:nvGraphicFramePr>
        <p:xfrm>
          <a:off x="719572" y="2571750"/>
          <a:ext cx="952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200" imgH="342720" progId="Equation.DSMT4">
                  <p:embed/>
                </p:oleObj>
              </mc:Choice>
              <mc:Fallback>
                <p:oleObj name="Equation" r:id="rId6" imgW="9522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9572" y="2571750"/>
                        <a:ext cx="952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209144"/>
              </p:ext>
            </p:extLst>
          </p:nvPr>
        </p:nvGraphicFramePr>
        <p:xfrm>
          <a:off x="1691680" y="2571750"/>
          <a:ext cx="1498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507960" progId="Equation.DSMT4">
                  <p:embed/>
                </p:oleObj>
              </mc:Choice>
              <mc:Fallback>
                <p:oleObj name="Equation" r:id="rId8" imgW="149832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91680" y="2571750"/>
                        <a:ext cx="14986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578889"/>
              </p:ext>
            </p:extLst>
          </p:nvPr>
        </p:nvGraphicFramePr>
        <p:xfrm>
          <a:off x="4644008" y="3147814"/>
          <a:ext cx="292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20680" imgH="698400" progId="Equation.DSMT4">
                  <p:embed/>
                </p:oleObj>
              </mc:Choice>
              <mc:Fallback>
                <p:oleObj name="Equation" r:id="rId10" imgW="2920680" imgH="69840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147814"/>
                        <a:ext cx="292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890692"/>
              </p:ext>
            </p:extLst>
          </p:nvPr>
        </p:nvGraphicFramePr>
        <p:xfrm>
          <a:off x="1691680" y="4083918"/>
          <a:ext cx="1892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92160" imgH="507960" progId="Equation.DSMT4">
                  <p:embed/>
                </p:oleObj>
              </mc:Choice>
              <mc:Fallback>
                <p:oleObj name="Equation" r:id="rId12" imgW="1892160" imgH="50796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083918"/>
                        <a:ext cx="18923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723"/>
              </p:ext>
            </p:extLst>
          </p:nvPr>
        </p:nvGraphicFramePr>
        <p:xfrm>
          <a:off x="3635896" y="4083918"/>
          <a:ext cx="1485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85720" imgH="342720" progId="Equation.DSMT4">
                  <p:embed/>
                </p:oleObj>
              </mc:Choice>
              <mc:Fallback>
                <p:oleObj name="Equation" r:id="rId14" imgW="1485720" imgH="34272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4083918"/>
                        <a:ext cx="1485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883070"/>
              </p:ext>
            </p:extLst>
          </p:nvPr>
        </p:nvGraphicFramePr>
        <p:xfrm>
          <a:off x="1691680" y="3147814"/>
          <a:ext cx="2832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31760" imgH="698400" progId="Equation.DSMT4">
                  <p:embed/>
                </p:oleObj>
              </mc:Choice>
              <mc:Fallback>
                <p:oleObj name="Equation" r:id="rId16" imgW="283176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691680" y="3147814"/>
                        <a:ext cx="28321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967751"/>
              </p:ext>
            </p:extLst>
          </p:nvPr>
        </p:nvGraphicFramePr>
        <p:xfrm>
          <a:off x="3275856" y="2427734"/>
          <a:ext cx="1993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93680" imgH="698400" progId="Equation.DSMT4">
                  <p:embed/>
                </p:oleObj>
              </mc:Choice>
              <mc:Fallback>
                <p:oleObj name="Equation" r:id="rId18" imgW="1993680" imgH="69840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427734"/>
                        <a:ext cx="1993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186308"/>
              </p:ext>
            </p:extLst>
          </p:nvPr>
        </p:nvGraphicFramePr>
        <p:xfrm>
          <a:off x="5364088" y="2427734"/>
          <a:ext cx="2247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247840" imgH="698400" progId="Equation.DSMT4">
                  <p:embed/>
                </p:oleObj>
              </mc:Choice>
              <mc:Fallback>
                <p:oleObj name="Equation" r:id="rId20" imgW="2247840" imgH="698400" progId="Equation.DSMT4">
                  <p:embed/>
                  <p:pic>
                    <p:nvPicPr>
                      <p:cNvPr id="0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2427734"/>
                        <a:ext cx="2247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4" name="表 3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5653279"/>
                  </p:ext>
                </p:extLst>
              </p:nvPr>
            </p:nvGraphicFramePr>
            <p:xfrm>
              <a:off x="6444207" y="172726"/>
              <a:ext cx="2088232" cy="1421567"/>
            </p:xfrm>
            <a:graphic>
              <a:graphicData uri="http://schemas.openxmlformats.org/drawingml/2006/table">
                <a:tbl>
                  <a:tblPr/>
                  <a:tblGrid>
                    <a:gridCol w="136815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2008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59417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400" dirty="0">
                              <a:latin typeface="ＭＳ 明朝" panose="02020609040205080304" pitchFamily="17" charset="-128"/>
                              <a:ea typeface="ＭＳ 明朝" panose="02020609040205080304" pitchFamily="17" charset="-128"/>
                            </a:rPr>
                            <a:t>確率</a:t>
                          </a:r>
                          <a:endParaRPr kumimoji="1" lang="ja-JP" altLang="en-US" sz="12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02733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ja-JP" altLang="en-US" sz="1800" i="1" kern="120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ja-JP" altLang="en-US" sz="1800" i="1" kern="12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kumimoji="1" lang="ja-JP" altLang="en-US" sz="1800" i="1" kern="12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  <m:r>
                                      <a:rPr kumimoji="1" lang="ja-JP" altLang="en-US" sz="1800" i="0" kern="12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,</m:t>
                                    </m:r>
                                    <m:r>
                                      <a:rPr kumimoji="1" lang="ja-JP" altLang="en-US" sz="1800" i="1" kern="120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  <a:ea typeface="+mn-ea"/>
                                        <a:cs typeface="+mn-cs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594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400" dirty="0">
                              <a:latin typeface="ＭＳ 明朝" panose="02020609040205080304" pitchFamily="17" charset="-128"/>
                              <a:ea typeface="ＭＳ 明朝" panose="02020609040205080304" pitchFamily="17" charset="-128"/>
                            </a:rPr>
                            <a:t>計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1400" dirty="0">
                              <a:latin typeface="ＭＳ 明朝" panose="02020609040205080304" pitchFamily="17" charset="-128"/>
                              <a:ea typeface="ＭＳ 明朝" panose="02020609040205080304" pitchFamily="17" charset="-128"/>
                            </a:rPr>
                            <a:t>1</a:t>
                          </a:r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4" name="表 3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5653279"/>
                  </p:ext>
                </p:extLst>
              </p:nvPr>
            </p:nvGraphicFramePr>
            <p:xfrm>
              <a:off x="6444207" y="172726"/>
              <a:ext cx="2088232" cy="1421567"/>
            </p:xfrm>
            <a:graphic>
              <a:graphicData uri="http://schemas.openxmlformats.org/drawingml/2006/table">
                <a:tbl>
                  <a:tblPr/>
                  <a:tblGrid>
                    <a:gridCol w="1368152"/>
                    <a:gridCol w="720080"/>
                  </a:tblGrid>
                  <a:tr h="359417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400" dirty="0" smtClean="0">
                              <a:latin typeface="ＭＳ 明朝" panose="02020609040205080304" pitchFamily="17" charset="-128"/>
                              <a:ea typeface="ＭＳ 明朝" panose="02020609040205080304" pitchFamily="17" charset="-128"/>
                            </a:rPr>
                            <a:t>確率</a:t>
                          </a:r>
                          <a:endParaRPr kumimoji="1" lang="ja-JP" altLang="en-US" sz="12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702733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3"/>
                          <a:stretch>
                            <a:fillRect l="-190678" t="-50862" b="-55172"/>
                          </a:stretch>
                        </a:blipFill>
                      </a:tcPr>
                    </a:tc>
                  </a:tr>
                  <a:tr h="3594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ja-JP" altLang="en-US" sz="1400" dirty="0" smtClean="0">
                              <a:latin typeface="ＭＳ 明朝" panose="02020609040205080304" pitchFamily="17" charset="-128"/>
                              <a:ea typeface="ＭＳ 明朝" panose="02020609040205080304" pitchFamily="17" charset="-128"/>
                            </a:rPr>
                            <a:t>計</a:t>
                          </a:r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1400" dirty="0" smtClean="0">
                              <a:latin typeface="ＭＳ 明朝" panose="02020609040205080304" pitchFamily="17" charset="-128"/>
                              <a:ea typeface="ＭＳ 明朝" panose="02020609040205080304" pitchFamily="17" charset="-128"/>
                            </a:rPr>
                            <a:t>1</a:t>
                          </a:r>
                          <a:endParaRPr kumimoji="1" lang="ja-JP" altLang="en-US" sz="1400" dirty="0">
                            <a:latin typeface="ＭＳ 明朝" panose="02020609040205080304" pitchFamily="17" charset="-128"/>
                            <a:ea typeface="ＭＳ 明朝" panose="02020609040205080304" pitchFamily="17" charset="-128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B0F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511402"/>
              </p:ext>
            </p:extLst>
          </p:nvPr>
        </p:nvGraphicFramePr>
        <p:xfrm>
          <a:off x="6864742" y="236747"/>
          <a:ext cx="584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83920" imgH="215640" progId="Equation.DSMT4">
                  <p:embed/>
                </p:oleObj>
              </mc:Choice>
              <mc:Fallback>
                <p:oleObj name="Equation" r:id="rId24" imgW="58392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6864742" y="236747"/>
                        <a:ext cx="584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788309"/>
              </p:ext>
            </p:extLst>
          </p:nvPr>
        </p:nvGraphicFramePr>
        <p:xfrm>
          <a:off x="6516216" y="779335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155600" imgH="279360" progId="Equation.DSMT4">
                  <p:embed/>
                </p:oleObj>
              </mc:Choice>
              <mc:Fallback>
                <p:oleObj name="Equation" r:id="rId26" imgW="1155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516216" y="779335"/>
                        <a:ext cx="11557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726664" y="195486"/>
            <a:ext cx="468052" cy="288032"/>
          </a:xfrm>
        </p:spPr>
        <p:txBody>
          <a:bodyPr anchor="ctr">
            <a:noAutofit/>
          </a:bodyPr>
          <a:lstStyle/>
          <a:p>
            <a:pPr marL="0" indent="0" algn="r"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＊</a:t>
            </a:r>
          </a:p>
        </p:txBody>
      </p:sp>
    </p:spTree>
    <p:extLst>
      <p:ext uri="{BB962C8B-B14F-4D97-AF65-F5344CB8AC3E}">
        <p14:creationId xmlns:p14="http://schemas.microsoft.com/office/powerpoint/2010/main" val="260851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表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524007"/>
              </p:ext>
            </p:extLst>
          </p:nvPr>
        </p:nvGraphicFramePr>
        <p:xfrm>
          <a:off x="7524328" y="1995686"/>
          <a:ext cx="936104" cy="1421567"/>
        </p:xfrm>
        <a:graphic>
          <a:graphicData uri="http://schemas.openxmlformats.org/drawingml/2006/table">
            <a:tbl>
              <a:tblPr/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417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確率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733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4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332961" y="395419"/>
            <a:ext cx="8208912" cy="784303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11"/>
          <p:cNvSpPr txBox="1">
            <a:spLocks/>
          </p:cNvSpPr>
          <p:nvPr/>
        </p:nvSpPr>
        <p:spPr>
          <a:xfrm>
            <a:off x="1122708" y="395419"/>
            <a:ext cx="7025305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互いに独立な確率変数 　　に対して、次が成り立つ</a:t>
            </a:r>
          </a:p>
        </p:txBody>
      </p:sp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562230"/>
              </p:ext>
            </p:extLst>
          </p:nvPr>
        </p:nvGraphicFramePr>
        <p:xfrm>
          <a:off x="2913063" y="755650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70000" imgH="342720" progId="Equation.DSMT4">
                  <p:embed/>
                </p:oleObj>
              </mc:Choice>
              <mc:Fallback>
                <p:oleObj name="Equation" r:id="rId2" imgW="20700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913063" y="755650"/>
                        <a:ext cx="20701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コンテンツ プレースホルダー 2"/>
          <p:cNvSpPr txBox="1">
            <a:spLocks/>
          </p:cNvSpPr>
          <p:nvPr/>
        </p:nvSpPr>
        <p:spPr>
          <a:xfrm>
            <a:off x="330620" y="395419"/>
            <a:ext cx="792088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２．６</a:t>
            </a:r>
          </a:p>
        </p:txBody>
      </p:sp>
      <p:sp>
        <p:nvSpPr>
          <p:cNvPr id="20" name="コンテンツ プレースホルダー 11"/>
          <p:cNvSpPr txBox="1">
            <a:spLocks/>
          </p:cNvSpPr>
          <p:nvPr/>
        </p:nvSpPr>
        <p:spPr>
          <a:xfrm>
            <a:off x="158612" y="1179722"/>
            <a:ext cx="1131423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 　</a:t>
            </a:r>
          </a:p>
        </p:txBody>
      </p:sp>
      <p:sp>
        <p:nvSpPr>
          <p:cNvPr id="21" name="コンテンツ プレースホルダー 11"/>
          <p:cNvSpPr txBox="1">
            <a:spLocks/>
          </p:cNvSpPr>
          <p:nvPr/>
        </p:nvSpPr>
        <p:spPr>
          <a:xfrm>
            <a:off x="1122708" y="1179722"/>
            <a:ext cx="7407391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使用する記号は、今まで学習した一般的な用法を継承して使用する。 　</a:t>
            </a:r>
          </a:p>
        </p:txBody>
      </p: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611807"/>
              </p:ext>
            </p:extLst>
          </p:nvPr>
        </p:nvGraphicFramePr>
        <p:xfrm>
          <a:off x="395536" y="1539762"/>
          <a:ext cx="2895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480" imgH="342720" progId="Equation.DSMT4">
                  <p:embed/>
                </p:oleObj>
              </mc:Choice>
              <mc:Fallback>
                <p:oleObj name="Equation" r:id="rId4" imgW="289548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5536" y="1539762"/>
                        <a:ext cx="2895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コンテンツ プレースホルダー 11"/>
          <p:cNvSpPr txBox="1">
            <a:spLocks/>
          </p:cNvSpPr>
          <p:nvPr/>
        </p:nvSpPr>
        <p:spPr>
          <a:xfrm>
            <a:off x="3419871" y="1539762"/>
            <a:ext cx="5110227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とする。確率　と　は、独立である。　</a:t>
            </a: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806793"/>
              </p:ext>
            </p:extLst>
          </p:nvPr>
        </p:nvGraphicFramePr>
        <p:xfrm>
          <a:off x="971600" y="2067694"/>
          <a:ext cx="76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61760" imgH="342720" progId="Equation.DSMT4">
                  <p:embed/>
                </p:oleObj>
              </mc:Choice>
              <mc:Fallback>
                <p:oleObj name="Equation" r:id="rId6" imgW="76176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1600" y="2067694"/>
                        <a:ext cx="7620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518678"/>
              </p:ext>
            </p:extLst>
          </p:nvPr>
        </p:nvGraphicFramePr>
        <p:xfrm>
          <a:off x="3131840" y="1899802"/>
          <a:ext cx="1841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698400" progId="Equation.DSMT4">
                  <p:embed/>
                </p:oleObj>
              </mc:Choice>
              <mc:Fallback>
                <p:oleObj name="Equation" r:id="rId8" imgW="1841400" imgH="698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131840" y="1899802"/>
                        <a:ext cx="1841500" cy="69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849924"/>
              </p:ext>
            </p:extLst>
          </p:nvPr>
        </p:nvGraphicFramePr>
        <p:xfrm>
          <a:off x="3203848" y="4083918"/>
          <a:ext cx="1295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342720" progId="Equation.DSMT4">
                  <p:embed/>
                </p:oleObj>
              </mc:Choice>
              <mc:Fallback>
                <p:oleObj name="Equation" r:id="rId10" imgW="12952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083918"/>
                        <a:ext cx="1295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397708"/>
              </p:ext>
            </p:extLst>
          </p:nvPr>
        </p:nvGraphicFramePr>
        <p:xfrm>
          <a:off x="3851920" y="442089"/>
          <a:ext cx="457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57200" imgH="266400" progId="Equation.DSMT4">
                  <p:embed/>
                </p:oleObj>
              </mc:Choice>
              <mc:Fallback>
                <p:oleObj name="Equation" r:id="rId12" imgW="4572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51920" y="442089"/>
                        <a:ext cx="4572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963468"/>
              </p:ext>
            </p:extLst>
          </p:nvPr>
        </p:nvGraphicFramePr>
        <p:xfrm>
          <a:off x="4860032" y="1536372"/>
          <a:ext cx="254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53800" imgH="291960" progId="Equation.DSMT4">
                  <p:embed/>
                </p:oleObj>
              </mc:Choice>
              <mc:Fallback>
                <p:oleObj name="Equation" r:id="rId14" imgW="2538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60032" y="1536372"/>
                        <a:ext cx="2540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2972156"/>
              </p:ext>
            </p:extLst>
          </p:nvPr>
        </p:nvGraphicFramePr>
        <p:xfrm>
          <a:off x="5364088" y="1539762"/>
          <a:ext cx="241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317160" progId="Equation.DSMT4">
                  <p:embed/>
                </p:oleObj>
              </mc:Choice>
              <mc:Fallback>
                <p:oleObj name="Equation" r:id="rId16" imgW="24120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364088" y="1539762"/>
                        <a:ext cx="2413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8638"/>
              </p:ext>
            </p:extLst>
          </p:nvPr>
        </p:nvGraphicFramePr>
        <p:xfrm>
          <a:off x="1787525" y="2066925"/>
          <a:ext cx="1308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07880" imgH="507960" progId="Equation.DSMT4">
                  <p:embed/>
                </p:oleObj>
              </mc:Choice>
              <mc:Fallback>
                <p:oleObj name="Equation" r:id="rId18" imgW="1307880" imgH="50796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2066925"/>
                        <a:ext cx="1308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973096"/>
              </p:ext>
            </p:extLst>
          </p:nvPr>
        </p:nvGraphicFramePr>
        <p:xfrm>
          <a:off x="1763688" y="2643758"/>
          <a:ext cx="1752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52480" imgH="698400" progId="Equation.DSMT4">
                  <p:embed/>
                </p:oleObj>
              </mc:Choice>
              <mc:Fallback>
                <p:oleObj name="Equation" r:id="rId20" imgW="1752480" imgH="69840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643758"/>
                        <a:ext cx="1752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オブジェクト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035219"/>
              </p:ext>
            </p:extLst>
          </p:nvPr>
        </p:nvGraphicFramePr>
        <p:xfrm>
          <a:off x="3635896" y="2643758"/>
          <a:ext cx="1752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52480" imgH="698400" progId="Equation.DSMT4">
                  <p:embed/>
                </p:oleObj>
              </mc:Choice>
              <mc:Fallback>
                <p:oleObj name="Equation" r:id="rId22" imgW="1752480" imgH="698400" progId="Equation.DSMT4">
                  <p:embed/>
                  <p:pic>
                    <p:nvPicPr>
                      <p:cNvPr id="0" name="オブジェクト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643758"/>
                        <a:ext cx="1752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165412"/>
              </p:ext>
            </p:extLst>
          </p:nvPr>
        </p:nvGraphicFramePr>
        <p:xfrm>
          <a:off x="1763688" y="3507854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46040" imgH="482400" progId="Equation.DSMT4">
                  <p:embed/>
                </p:oleObj>
              </mc:Choice>
              <mc:Fallback>
                <p:oleObj name="Equation" r:id="rId24" imgW="1346040" imgH="482400" progId="Equation.DSMT4">
                  <p:embed/>
                  <p:pic>
                    <p:nvPicPr>
                      <p:cNvPr id="0" name="オブジェクト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507854"/>
                        <a:ext cx="1346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オブジェクト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457507"/>
              </p:ext>
            </p:extLst>
          </p:nvPr>
        </p:nvGraphicFramePr>
        <p:xfrm>
          <a:off x="3251060" y="3507854"/>
          <a:ext cx="138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84200" imgH="482400" progId="Equation.DSMT4">
                  <p:embed/>
                </p:oleObj>
              </mc:Choice>
              <mc:Fallback>
                <p:oleObj name="Equation" r:id="rId26" imgW="1384200" imgH="482400" progId="Equation.DSMT4">
                  <p:embed/>
                  <p:pic>
                    <p:nvPicPr>
                      <p:cNvPr id="0" name="オブジェクト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060" y="3507854"/>
                        <a:ext cx="1384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オブジェクト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505997"/>
              </p:ext>
            </p:extLst>
          </p:nvPr>
        </p:nvGraphicFramePr>
        <p:xfrm>
          <a:off x="1763688" y="4083918"/>
          <a:ext cx="1295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95280" imgH="342720" progId="Equation.DSMT4">
                  <p:embed/>
                </p:oleObj>
              </mc:Choice>
              <mc:Fallback>
                <p:oleObj name="Equation" r:id="rId28" imgW="1295280" imgH="342720" progId="Equation.DSMT4">
                  <p:embed/>
                  <p:pic>
                    <p:nvPicPr>
                      <p:cNvPr id="0" name="オブジェクト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083918"/>
                        <a:ext cx="1295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558195"/>
              </p:ext>
            </p:extLst>
          </p:nvPr>
        </p:nvGraphicFramePr>
        <p:xfrm>
          <a:off x="6444208" y="1995686"/>
          <a:ext cx="936104" cy="1421567"/>
        </p:xfrm>
        <a:graphic>
          <a:graphicData uri="http://schemas.openxmlformats.org/drawingml/2006/table">
            <a:tbl>
              <a:tblPr/>
              <a:tblGrid>
                <a:gridCol w="46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417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確率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2733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4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4" name="グループ化 33"/>
          <p:cNvGrpSpPr/>
          <p:nvPr/>
        </p:nvGrpSpPr>
        <p:grpSpPr>
          <a:xfrm>
            <a:off x="7668344" y="2067694"/>
            <a:ext cx="654050" cy="809625"/>
            <a:chOff x="6326014" y="2355528"/>
            <a:chExt cx="654050" cy="809625"/>
          </a:xfrm>
        </p:grpSpPr>
        <p:graphicFrame>
          <p:nvGraphicFramePr>
            <p:cNvPr id="29" name="オブジェクト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96824846"/>
                </p:ext>
              </p:extLst>
            </p:nvPr>
          </p:nvGraphicFramePr>
          <p:xfrm>
            <a:off x="6326014" y="2355528"/>
            <a:ext cx="1905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190440" imgH="215640" progId="Equation.DSMT4">
                    <p:embed/>
                  </p:oleObj>
                </mc:Choice>
                <mc:Fallback>
                  <p:oleObj name="Equation" r:id="rId30" imgW="19044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1"/>
                        <a:stretch>
                          <a:fillRect/>
                        </a:stretch>
                      </p:blipFill>
                      <p:spPr>
                        <a:xfrm>
                          <a:off x="6326014" y="2355528"/>
                          <a:ext cx="1905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オブジェクト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48596570"/>
                </p:ext>
              </p:extLst>
            </p:nvPr>
          </p:nvGraphicFramePr>
          <p:xfrm>
            <a:off x="6365702" y="2912740"/>
            <a:ext cx="1778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177480" imgH="215640" progId="Equation.DSMT4">
                    <p:embed/>
                  </p:oleObj>
                </mc:Choice>
                <mc:Fallback>
                  <p:oleObj name="Equation" r:id="rId32" imgW="17748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3"/>
                        <a:stretch>
                          <a:fillRect/>
                        </a:stretch>
                      </p:blipFill>
                      <p:spPr>
                        <a:xfrm>
                          <a:off x="6365702" y="2912740"/>
                          <a:ext cx="177800" cy="215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オブジェクト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75854374"/>
                </p:ext>
              </p:extLst>
            </p:nvPr>
          </p:nvGraphicFramePr>
          <p:xfrm>
            <a:off x="6738764" y="2847653"/>
            <a:ext cx="241300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4" imgW="241200" imgH="317160" progId="Equation.DSMT4">
                    <p:embed/>
                  </p:oleObj>
                </mc:Choice>
                <mc:Fallback>
                  <p:oleObj name="Equation" r:id="rId34" imgW="241200" imgH="3171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35"/>
                        <a:stretch>
                          <a:fillRect/>
                        </a:stretch>
                      </p:blipFill>
                      <p:spPr>
                        <a:xfrm>
                          <a:off x="6738764" y="2847653"/>
                          <a:ext cx="241300" cy="317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0" name="グループ化 39"/>
          <p:cNvGrpSpPr/>
          <p:nvPr/>
        </p:nvGrpSpPr>
        <p:grpSpPr>
          <a:xfrm>
            <a:off x="6588224" y="2067694"/>
            <a:ext cx="686048" cy="796156"/>
            <a:chOff x="6516216" y="2139702"/>
            <a:chExt cx="686048" cy="796156"/>
          </a:xfrm>
        </p:grpSpPr>
        <p:graphicFrame>
          <p:nvGraphicFramePr>
            <p:cNvPr id="35" name="オブジェクト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48965314"/>
                </p:ext>
              </p:extLst>
            </p:nvPr>
          </p:nvGraphicFramePr>
          <p:xfrm>
            <a:off x="6516216" y="2139702"/>
            <a:ext cx="241300" cy="215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6" imgW="241200" imgH="215640" progId="Equation.DSMT4">
                    <p:embed/>
                  </p:oleObj>
                </mc:Choice>
                <mc:Fallback>
                  <p:oleObj name="Equation" r:id="rId36" imgW="241200" imgH="215640" progId="Equation.DSMT4">
                    <p:embed/>
                    <p:pic>
                      <p:nvPicPr>
                        <p:cNvPr id="0" name="オブジェクト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6216" y="2139702"/>
                          <a:ext cx="241300" cy="215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オブジェクト 3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62245538"/>
                </p:ext>
              </p:extLst>
            </p:nvPr>
          </p:nvGraphicFramePr>
          <p:xfrm>
            <a:off x="6516216" y="2715766"/>
            <a:ext cx="165100" cy="177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8" imgW="164880" imgH="177480" progId="Equation.DSMT4">
                    <p:embed/>
                  </p:oleObj>
                </mc:Choice>
                <mc:Fallback>
                  <p:oleObj name="Equation" r:id="rId38" imgW="164880" imgH="177480" progId="Equation.DSMT4">
                    <p:embed/>
                    <p:pic>
                      <p:nvPicPr>
                        <p:cNvPr id="0" name="オブジェクト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16216" y="2715766"/>
                          <a:ext cx="165100" cy="1778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オブジェクト 3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7094220"/>
                </p:ext>
              </p:extLst>
            </p:nvPr>
          </p:nvGraphicFramePr>
          <p:xfrm>
            <a:off x="6948264" y="2643758"/>
            <a:ext cx="2540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0" imgW="253800" imgH="291960" progId="Equation.DSMT4">
                    <p:embed/>
                  </p:oleObj>
                </mc:Choice>
                <mc:Fallback>
                  <p:oleObj name="Equation" r:id="rId40" imgW="253800" imgH="291960" progId="Equation.DSMT4">
                    <p:embed/>
                    <p:pic>
                      <p:nvPicPr>
                        <p:cNvPr id="0" name="オブジェクト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48264" y="2643758"/>
                          <a:ext cx="2540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725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第１０回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332961" y="395419"/>
            <a:ext cx="8208912" cy="736171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11"/>
          <p:cNvSpPr txBox="1">
            <a:spLocks/>
          </p:cNvSpPr>
          <p:nvPr/>
        </p:nvSpPr>
        <p:spPr>
          <a:xfrm>
            <a:off x="332961" y="405067"/>
            <a:ext cx="7025305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互いに独立な確率変数 　　に対して、次が成り立つ</a:t>
            </a:r>
          </a:p>
        </p:txBody>
      </p:sp>
      <p:graphicFrame>
        <p:nvGraphicFramePr>
          <p:cNvPr id="25" name="オブジェクト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163761"/>
              </p:ext>
            </p:extLst>
          </p:nvPr>
        </p:nvGraphicFramePr>
        <p:xfrm>
          <a:off x="2741613" y="755650"/>
          <a:ext cx="2413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720" imgH="342720" progId="Equation.DSMT4">
                  <p:embed/>
                </p:oleObj>
              </mc:Choice>
              <mc:Fallback>
                <p:oleObj name="Equation" r:id="rId2" imgW="24127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41613" y="755650"/>
                        <a:ext cx="24130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244408" y="4299942"/>
            <a:ext cx="432048" cy="342900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0" name="コンテンツ プレースホルダー 11"/>
          <p:cNvSpPr txBox="1">
            <a:spLocks/>
          </p:cNvSpPr>
          <p:nvPr/>
        </p:nvSpPr>
        <p:spPr>
          <a:xfrm>
            <a:off x="158611" y="1131590"/>
            <a:ext cx="1131423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 　</a:t>
            </a:r>
          </a:p>
        </p:txBody>
      </p:sp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239561"/>
              </p:ext>
            </p:extLst>
          </p:nvPr>
        </p:nvGraphicFramePr>
        <p:xfrm>
          <a:off x="1115616" y="1419622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600" imgH="342720" progId="Equation.DSMT4">
                  <p:embed/>
                </p:oleObj>
              </mc:Choice>
              <mc:Fallback>
                <p:oleObj name="Equation" r:id="rId4" imgW="9396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5616" y="1419622"/>
                        <a:ext cx="939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8448690"/>
              </p:ext>
            </p:extLst>
          </p:nvPr>
        </p:nvGraphicFramePr>
        <p:xfrm>
          <a:off x="2123728" y="4011910"/>
          <a:ext cx="1473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342720" progId="Equation.DSMT4">
                  <p:embed/>
                </p:oleObj>
              </mc:Choice>
              <mc:Fallback>
                <p:oleObj name="Equation" r:id="rId6" imgW="14731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011910"/>
                        <a:ext cx="1473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22452"/>
              </p:ext>
            </p:extLst>
          </p:nvPr>
        </p:nvGraphicFramePr>
        <p:xfrm>
          <a:off x="2987824" y="451737"/>
          <a:ext cx="457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66400" progId="Equation.DSMT4">
                  <p:embed/>
                </p:oleObj>
              </mc:Choice>
              <mc:Fallback>
                <p:oleObj name="Equation" r:id="rId8" imgW="4572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987824" y="451737"/>
                        <a:ext cx="4572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955030"/>
              </p:ext>
            </p:extLst>
          </p:nvPr>
        </p:nvGraphicFramePr>
        <p:xfrm>
          <a:off x="2123728" y="1347614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77960" imgH="469800" progId="Equation.DSMT4">
                  <p:embed/>
                </p:oleObj>
              </mc:Choice>
              <mc:Fallback>
                <p:oleObj name="Equation" r:id="rId10" imgW="2577960" imgH="469800" progId="Equation.DSMT4">
                  <p:embed/>
                  <p:pic>
                    <p:nvPicPr>
                      <p:cNvPr id="0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347614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209440"/>
              </p:ext>
            </p:extLst>
          </p:nvPr>
        </p:nvGraphicFramePr>
        <p:xfrm>
          <a:off x="2123728" y="1779662"/>
          <a:ext cx="372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720960" imgH="431640" progId="Equation.DSMT4">
                  <p:embed/>
                </p:oleObj>
              </mc:Choice>
              <mc:Fallback>
                <p:oleObj name="Equation" r:id="rId12" imgW="3720960" imgH="43164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1779662"/>
                        <a:ext cx="3721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041702"/>
              </p:ext>
            </p:extLst>
          </p:nvPr>
        </p:nvGraphicFramePr>
        <p:xfrm>
          <a:off x="2123728" y="2283718"/>
          <a:ext cx="595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56200" imgH="469800" progId="Equation.DSMT4">
                  <p:embed/>
                </p:oleObj>
              </mc:Choice>
              <mc:Fallback>
                <p:oleObj name="Equation" r:id="rId14" imgW="5956200" imgH="469800" progId="Equation.DSMT4">
                  <p:embed/>
                  <p:pic>
                    <p:nvPicPr>
                      <p:cNvPr id="0" name="オブジェクト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283718"/>
                        <a:ext cx="595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462966"/>
              </p:ext>
            </p:extLst>
          </p:nvPr>
        </p:nvGraphicFramePr>
        <p:xfrm>
          <a:off x="2123445" y="2859782"/>
          <a:ext cx="6223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222960" imgH="469800" progId="Equation.DSMT4">
                  <p:embed/>
                </p:oleObj>
              </mc:Choice>
              <mc:Fallback>
                <p:oleObj name="Equation" r:id="rId16" imgW="6222960" imgH="469800" progId="Equation.DSMT4">
                  <p:embed/>
                  <p:pic>
                    <p:nvPicPr>
                      <p:cNvPr id="0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445" y="2859782"/>
                        <a:ext cx="6223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30764"/>
              </p:ext>
            </p:extLst>
          </p:nvPr>
        </p:nvGraphicFramePr>
        <p:xfrm>
          <a:off x="2123728" y="3431787"/>
          <a:ext cx="369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95400" imgH="469800" progId="Equation.DSMT4">
                  <p:embed/>
                </p:oleObj>
              </mc:Choice>
              <mc:Fallback>
                <p:oleObj name="Equation" r:id="rId18" imgW="3695400" imgH="469800" progId="Equation.DSMT4">
                  <p:embed/>
                  <p:pic>
                    <p:nvPicPr>
                      <p:cNvPr id="0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431787"/>
                        <a:ext cx="369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コンテンツ プレースホルダー 11"/>
          <p:cNvSpPr txBox="1">
            <a:spLocks/>
          </p:cNvSpPr>
          <p:nvPr/>
        </p:nvSpPr>
        <p:spPr>
          <a:xfrm>
            <a:off x="6228184" y="3579862"/>
            <a:ext cx="2092021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独立な確率変数</a:t>
            </a:r>
            <a:r>
              <a:rPr lang="en-US" altLang="ja-JP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　</a:t>
            </a:r>
          </a:p>
        </p:txBody>
      </p:sp>
      <p:graphicFrame>
        <p:nvGraphicFramePr>
          <p:cNvPr id="31" name="オブジェクト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827352"/>
              </p:ext>
            </p:extLst>
          </p:nvPr>
        </p:nvGraphicFramePr>
        <p:xfrm>
          <a:off x="6447997" y="3642549"/>
          <a:ext cx="1778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80" imgH="164880" progId="Equation.DSMT4">
                  <p:embed/>
                </p:oleObj>
              </mc:Choice>
              <mc:Fallback>
                <p:oleObj name="Equation" r:id="rId20" imgW="1774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447997" y="3642549"/>
                        <a:ext cx="1778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056553"/>
              </p:ext>
            </p:extLst>
          </p:nvPr>
        </p:nvGraphicFramePr>
        <p:xfrm>
          <a:off x="6586329" y="3363838"/>
          <a:ext cx="1224136" cy="202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70000" imgH="342720" progId="Equation.DSMT4">
                  <p:embed/>
                </p:oleObj>
              </mc:Choice>
              <mc:Fallback>
                <p:oleObj name="Equation" r:id="rId22" imgW="207000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586329" y="3363838"/>
                        <a:ext cx="1224136" cy="202771"/>
                      </a:xfrm>
                      <a:prstGeom prst="rect">
                        <a:avLst/>
                      </a:prstGeom>
                      <a:ln w="25400"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9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uiExpand="1" build="p" animBg="1"/>
      <p:bldP spid="20" grpId="0"/>
      <p:bldP spid="41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4955</TotalTime>
  <Words>551</Words>
  <Application>Microsoft Office PowerPoint</Application>
  <PresentationFormat>画面に合わせる (16:9)</PresentationFormat>
  <Paragraphs>101</Paragraphs>
  <Slides>9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AR P丸ゴシック体M</vt:lpstr>
      <vt:lpstr>HGP創英丸ﾎﾟｯﾌﾟ体</vt:lpstr>
      <vt:lpstr>ＭＳ 明朝</vt:lpstr>
      <vt:lpstr>Arial</vt:lpstr>
      <vt:lpstr>Calibri</vt:lpstr>
      <vt:lpstr>Cambria Math</vt:lpstr>
      <vt:lpstr>Office ​​テーマ</vt:lpstr>
      <vt:lpstr>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764</cp:revision>
  <cp:lastPrinted>2021-02-14T16:42:33Z</cp:lastPrinted>
  <dcterms:created xsi:type="dcterms:W3CDTF">2016-12-10T00:52:18Z</dcterms:created>
  <dcterms:modified xsi:type="dcterms:W3CDTF">2021-02-24T11:59:02Z</dcterms:modified>
</cp:coreProperties>
</file>