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notesMasterIdLst>
    <p:notesMasterId r:id="rId15"/>
  </p:notesMasterIdLst>
  <p:handoutMasterIdLst>
    <p:handoutMasterId r:id="rId16"/>
  </p:handoutMasterIdLst>
  <p:sldIdLst>
    <p:sldId id="541" r:id="rId2"/>
    <p:sldId id="595" r:id="rId3"/>
    <p:sldId id="596" r:id="rId4"/>
    <p:sldId id="587" r:id="rId5"/>
    <p:sldId id="597" r:id="rId6"/>
    <p:sldId id="605" r:id="rId7"/>
    <p:sldId id="606" r:id="rId8"/>
    <p:sldId id="598" r:id="rId9"/>
    <p:sldId id="599" r:id="rId10"/>
    <p:sldId id="607" r:id="rId11"/>
    <p:sldId id="601" r:id="rId12"/>
    <p:sldId id="602" r:id="rId13"/>
    <p:sldId id="603" r:id="rId14"/>
  </p:sldIdLst>
  <p:sldSz cx="9144000" cy="5143500" type="screen16x9"/>
  <p:notesSz cx="6858000" cy="987425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9891871-269D-444E-828C-D661F16819A7}">
          <p14:sldIdLst>
            <p14:sldId id="541"/>
            <p14:sldId id="595"/>
            <p14:sldId id="596"/>
            <p14:sldId id="587"/>
            <p14:sldId id="597"/>
            <p14:sldId id="605"/>
            <p14:sldId id="606"/>
            <p14:sldId id="598"/>
            <p14:sldId id="599"/>
            <p14:sldId id="607"/>
            <p14:sldId id="601"/>
            <p14:sldId id="602"/>
            <p14:sldId id="603"/>
          </p14:sldIdLst>
        </p14:section>
        <p14:section name="タイトルなしのセクション" id="{AB0092D1-7684-46DD-98DC-64D6BD1CDDB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935" autoAdjust="0"/>
    <p:restoredTop sz="94699" autoAdjust="0"/>
  </p:normalViewPr>
  <p:slideViewPr>
    <p:cSldViewPr>
      <p:cViewPr varScale="1">
        <p:scale>
          <a:sx n="124" d="100"/>
          <a:sy n="124" d="100"/>
        </p:scale>
        <p:origin x="188" y="8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990"/>
    </p:cViewPr>
  </p:sorterViewPr>
  <p:notesViewPr>
    <p:cSldViewPr>
      <p:cViewPr varScale="1">
        <p:scale>
          <a:sx n="77" d="100"/>
          <a:sy n="77" d="100"/>
        </p:scale>
        <p:origin x="-4050" y="-96"/>
      </p:cViewPr>
      <p:guideLst>
        <p:guide orient="horz" pos="311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200"/>
            </a:lvl1pPr>
          </a:lstStyle>
          <a:p>
            <a:r>
              <a:rPr kumimoji="1" lang="ja-JP" altLang="en-US"/>
              <a:t>確率・通計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200"/>
            </a:lvl1pPr>
          </a:lstStyle>
          <a:p>
            <a:fld id="{F7116B8F-6B5D-4996-9298-28BFA66006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481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/>
          <a:lstStyle>
            <a:lvl1pPr algn="r">
              <a:defRPr sz="1200"/>
            </a:lvl1pPr>
          </a:lstStyle>
          <a:p>
            <a:fld id="{5187BEE3-ED45-495A-A601-56212D4EC208}" type="datetimeFigureOut">
              <a:rPr kumimoji="1" lang="ja-JP" altLang="en-US" smtClean="0"/>
              <a:t>2021/2/24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8113" y="741363"/>
            <a:ext cx="6581775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0" tIns="45710" rIns="91420" bIns="4571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690269"/>
            <a:ext cx="5486400" cy="4443413"/>
          </a:xfrm>
          <a:prstGeom prst="rect">
            <a:avLst/>
          </a:prstGeom>
        </p:spPr>
        <p:txBody>
          <a:bodyPr vert="horz" lIns="91420" tIns="45710" rIns="91420" bIns="4571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3712"/>
          </a:xfrm>
          <a:prstGeom prst="rect">
            <a:avLst/>
          </a:prstGeom>
        </p:spPr>
        <p:txBody>
          <a:bodyPr vert="horz" lIns="91420" tIns="45710" rIns="91420" bIns="45710" rtlCol="0" anchor="b"/>
          <a:lstStyle>
            <a:lvl1pPr algn="r">
              <a:defRPr sz="1200"/>
            </a:lvl1pPr>
          </a:lstStyle>
          <a:p>
            <a:fld id="{2B8D1BD3-C2D8-41BA-8011-E6D4C83176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297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8D1BD3-C2D8-41BA-8011-E6D4C83176E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62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1FF1A9-5727-4939-82D6-67FECA0453C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967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216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703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タイトルと 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sz="quarter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648200" y="1200151"/>
            <a:ext cx="4038600" cy="163949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92715-653D-4157-B519-FC5BCAAAF132}" type="slidenum">
              <a:rPr lang="en-US" altLang="ja-JP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6494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6094-8F1C-4DA0-A6F0-64313E7EA85E}" type="slidenum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8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9BF98B-1107-4902-BCCC-E17DBE58C535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6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288027-B159-48A1-A983-0AD29B9B00D9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15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A1E558-2F32-4163-BEE5-5D608EDF4EC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75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3DE33-7274-4DCE-9B2F-BD96CBD5E0F6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36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0CF79E-8AE0-4B4B-A51F-763592EBB70F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5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2152CC-AD1C-462C-9B5B-11FCE687313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507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28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1D7D34-70A4-4AA3-95DA-DBFA8D2A2F3B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72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2020/5/28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37CF4D-C173-4EF2-8A3D-1DD4F370C4D0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ja-JP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535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  <p:sldLayoutId id="2147484020" r:id="rId12"/>
    <p:sldLayoutId id="2147483996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9.bin"/><Relationship Id="rId3" Type="http://schemas.openxmlformats.org/officeDocument/2006/relationships/oleObject" Target="../embeddings/oleObject97.bin"/><Relationship Id="rId7" Type="http://schemas.openxmlformats.org/officeDocument/2006/relationships/image" Target="../media/image79.wmf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98.bin"/><Relationship Id="rId11" Type="http://schemas.openxmlformats.org/officeDocument/2006/relationships/image" Target="../media/image81.wmf"/><Relationship Id="rId5" Type="http://schemas.openxmlformats.org/officeDocument/2006/relationships/image" Target="../media/image78.png"/><Relationship Id="rId10" Type="http://schemas.openxmlformats.org/officeDocument/2006/relationships/oleObject" Target="../embeddings/oleObject100.bin"/><Relationship Id="rId4" Type="http://schemas.openxmlformats.org/officeDocument/2006/relationships/image" Target="../media/image77.wmf"/><Relationship Id="rId9" Type="http://schemas.openxmlformats.org/officeDocument/2006/relationships/image" Target="../media/image8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4.bin"/><Relationship Id="rId13" Type="http://schemas.openxmlformats.org/officeDocument/2006/relationships/image" Target="../media/image78.png"/><Relationship Id="rId3" Type="http://schemas.openxmlformats.org/officeDocument/2006/relationships/image" Target="../media/image82.wmf"/><Relationship Id="rId7" Type="http://schemas.openxmlformats.org/officeDocument/2006/relationships/image" Target="../media/image84.wmf"/><Relationship Id="rId12" Type="http://schemas.openxmlformats.org/officeDocument/2006/relationships/image" Target="../media/image86.png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3.bin"/><Relationship Id="rId11" Type="http://schemas.microsoft.com/office/2007/relationships/hdphoto" Target="../media/hdphoto1.wdp"/><Relationship Id="rId5" Type="http://schemas.openxmlformats.org/officeDocument/2006/relationships/image" Target="../media/image83.wmf"/><Relationship Id="rId10" Type="http://schemas.openxmlformats.org/officeDocument/2006/relationships/image" Target="../media/image27.jpeg"/><Relationship Id="rId4" Type="http://schemas.openxmlformats.org/officeDocument/2006/relationships/oleObject" Target="../embeddings/oleObject102.bin"/><Relationship Id="rId9" Type="http://schemas.openxmlformats.org/officeDocument/2006/relationships/image" Target="../media/image85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7.bin"/><Relationship Id="rId13" Type="http://schemas.openxmlformats.org/officeDocument/2006/relationships/image" Target="../media/image92.wmf"/><Relationship Id="rId18" Type="http://schemas.openxmlformats.org/officeDocument/2006/relationships/oleObject" Target="../embeddings/oleObject112.bin"/><Relationship Id="rId26" Type="http://schemas.openxmlformats.org/officeDocument/2006/relationships/image" Target="../media/image99.wmf"/><Relationship Id="rId3" Type="http://schemas.microsoft.com/office/2007/relationships/hdphoto" Target="../media/hdphoto2.wdp"/><Relationship Id="rId21" Type="http://schemas.openxmlformats.org/officeDocument/2006/relationships/image" Target="../media/image96.wmf"/><Relationship Id="rId7" Type="http://schemas.openxmlformats.org/officeDocument/2006/relationships/image" Target="../media/image89.wmf"/><Relationship Id="rId12" Type="http://schemas.openxmlformats.org/officeDocument/2006/relationships/oleObject" Target="../embeddings/oleObject109.bin"/><Relationship Id="rId17" Type="http://schemas.openxmlformats.org/officeDocument/2006/relationships/image" Target="../media/image94.wmf"/><Relationship Id="rId25" Type="http://schemas.openxmlformats.org/officeDocument/2006/relationships/oleObject" Target="../embeddings/oleObject115.bin"/><Relationship Id="rId2" Type="http://schemas.openxmlformats.org/officeDocument/2006/relationships/image" Target="../media/image87.jpeg"/><Relationship Id="rId16" Type="http://schemas.openxmlformats.org/officeDocument/2006/relationships/oleObject" Target="../embeddings/oleObject111.bin"/><Relationship Id="rId20" Type="http://schemas.openxmlformats.org/officeDocument/2006/relationships/oleObject" Target="../embeddings/oleObject113.bin"/><Relationship Id="rId29" Type="http://schemas.openxmlformats.org/officeDocument/2006/relationships/oleObject" Target="../embeddings/oleObject117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06.bin"/><Relationship Id="rId11" Type="http://schemas.openxmlformats.org/officeDocument/2006/relationships/image" Target="../media/image91.wmf"/><Relationship Id="rId24" Type="http://schemas.openxmlformats.org/officeDocument/2006/relationships/image" Target="../media/image98.jpg"/><Relationship Id="rId5" Type="http://schemas.openxmlformats.org/officeDocument/2006/relationships/image" Target="../media/image88.wmf"/><Relationship Id="rId15" Type="http://schemas.openxmlformats.org/officeDocument/2006/relationships/image" Target="../media/image93.wmf"/><Relationship Id="rId23" Type="http://schemas.openxmlformats.org/officeDocument/2006/relationships/image" Target="../media/image97.wmf"/><Relationship Id="rId28" Type="http://schemas.openxmlformats.org/officeDocument/2006/relationships/image" Target="../media/image100.wmf"/><Relationship Id="rId10" Type="http://schemas.openxmlformats.org/officeDocument/2006/relationships/oleObject" Target="../embeddings/oleObject108.bin"/><Relationship Id="rId19" Type="http://schemas.openxmlformats.org/officeDocument/2006/relationships/image" Target="../media/image95.wmf"/><Relationship Id="rId4" Type="http://schemas.openxmlformats.org/officeDocument/2006/relationships/oleObject" Target="../embeddings/oleObject105.bin"/><Relationship Id="rId9" Type="http://schemas.openxmlformats.org/officeDocument/2006/relationships/image" Target="../media/image90.wmf"/><Relationship Id="rId14" Type="http://schemas.openxmlformats.org/officeDocument/2006/relationships/oleObject" Target="../embeddings/oleObject110.bin"/><Relationship Id="rId22" Type="http://schemas.openxmlformats.org/officeDocument/2006/relationships/oleObject" Target="../embeddings/oleObject114.bin"/><Relationship Id="rId27" Type="http://schemas.openxmlformats.org/officeDocument/2006/relationships/oleObject" Target="../embeddings/oleObject116.bin"/><Relationship Id="rId30" Type="http://schemas.openxmlformats.org/officeDocument/2006/relationships/image" Target="../media/image101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1.bin"/><Relationship Id="rId13" Type="http://schemas.openxmlformats.org/officeDocument/2006/relationships/image" Target="../media/image107.wmf"/><Relationship Id="rId18" Type="http://schemas.openxmlformats.org/officeDocument/2006/relationships/oleObject" Target="../embeddings/oleObject126.bin"/><Relationship Id="rId3" Type="http://schemas.openxmlformats.org/officeDocument/2006/relationships/image" Target="../media/image102.wmf"/><Relationship Id="rId7" Type="http://schemas.openxmlformats.org/officeDocument/2006/relationships/image" Target="../media/image104.wmf"/><Relationship Id="rId12" Type="http://schemas.openxmlformats.org/officeDocument/2006/relationships/oleObject" Target="../embeddings/oleObject123.bin"/><Relationship Id="rId17" Type="http://schemas.openxmlformats.org/officeDocument/2006/relationships/image" Target="../media/image109.wmf"/><Relationship Id="rId2" Type="http://schemas.openxmlformats.org/officeDocument/2006/relationships/oleObject" Target="../embeddings/oleObject118.bin"/><Relationship Id="rId16" Type="http://schemas.openxmlformats.org/officeDocument/2006/relationships/oleObject" Target="../embeddings/oleObject12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120.bin"/><Relationship Id="rId11" Type="http://schemas.openxmlformats.org/officeDocument/2006/relationships/image" Target="../media/image106.wmf"/><Relationship Id="rId5" Type="http://schemas.openxmlformats.org/officeDocument/2006/relationships/image" Target="../media/image103.wmf"/><Relationship Id="rId15" Type="http://schemas.openxmlformats.org/officeDocument/2006/relationships/image" Target="../media/image108.wmf"/><Relationship Id="rId10" Type="http://schemas.openxmlformats.org/officeDocument/2006/relationships/oleObject" Target="../embeddings/oleObject122.bin"/><Relationship Id="rId19" Type="http://schemas.openxmlformats.org/officeDocument/2006/relationships/image" Target="../media/image110.wmf"/><Relationship Id="rId4" Type="http://schemas.openxmlformats.org/officeDocument/2006/relationships/oleObject" Target="../embeddings/oleObject119.bin"/><Relationship Id="rId9" Type="http://schemas.openxmlformats.org/officeDocument/2006/relationships/image" Target="../media/image105.wmf"/><Relationship Id="rId14" Type="http://schemas.openxmlformats.org/officeDocument/2006/relationships/oleObject" Target="../embeddings/oleObject12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5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9.bin"/><Relationship Id="rId3" Type="http://schemas.openxmlformats.org/officeDocument/2006/relationships/image" Target="../media/image5.wmf"/><Relationship Id="rId21" Type="http://schemas.openxmlformats.org/officeDocument/2006/relationships/image" Target="../media/image13.wmf"/><Relationship Id="rId34" Type="http://schemas.openxmlformats.org/officeDocument/2006/relationships/oleObject" Target="../embeddings/oleObject23.bin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2.wmf"/><Relationship Id="rId25" Type="http://schemas.openxmlformats.org/officeDocument/2006/relationships/image" Target="../media/image15.wmf"/><Relationship Id="rId33" Type="http://schemas.openxmlformats.org/officeDocument/2006/relationships/image" Target="../media/image19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6.bin"/><Relationship Id="rId29" Type="http://schemas.openxmlformats.org/officeDocument/2006/relationships/image" Target="../media/image17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9.wmf"/><Relationship Id="rId24" Type="http://schemas.openxmlformats.org/officeDocument/2006/relationships/oleObject" Target="../embeddings/oleObject18.bin"/><Relationship Id="rId32" Type="http://schemas.openxmlformats.org/officeDocument/2006/relationships/oleObject" Target="../embeddings/oleObject22.bin"/><Relationship Id="rId37" Type="http://schemas.openxmlformats.org/officeDocument/2006/relationships/image" Target="../media/image21.wmf"/><Relationship Id="rId5" Type="http://schemas.openxmlformats.org/officeDocument/2006/relationships/image" Target="../media/image6.wmf"/><Relationship Id="rId15" Type="http://schemas.openxmlformats.org/officeDocument/2006/relationships/image" Target="../media/image11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20.bin"/><Relationship Id="rId36" Type="http://schemas.openxmlformats.org/officeDocument/2006/relationships/oleObject" Target="../embeddings/oleObject24.bin"/><Relationship Id="rId10" Type="http://schemas.openxmlformats.org/officeDocument/2006/relationships/oleObject" Target="../embeddings/oleObject10.bin"/><Relationship Id="rId19" Type="http://schemas.openxmlformats.org/officeDocument/2006/relationships/oleObject" Target="../embeddings/oleObject15.bin"/><Relationship Id="rId31" Type="http://schemas.openxmlformats.org/officeDocument/2006/relationships/image" Target="../media/image18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8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7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21.bin"/><Relationship Id="rId35" Type="http://schemas.openxmlformats.org/officeDocument/2006/relationships/image" Target="../media/image2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2.wmf"/><Relationship Id="rId3" Type="http://schemas.microsoft.com/office/2007/relationships/hdphoto" Target="../media/hdphoto1.wdp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4.wmf"/><Relationship Id="rId2" Type="http://schemas.openxmlformats.org/officeDocument/2006/relationships/image" Target="../media/image27.jpeg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36.jpg"/><Relationship Id="rId7" Type="http://schemas.openxmlformats.org/officeDocument/2006/relationships/image" Target="../media/image38.wmf"/><Relationship Id="rId2" Type="http://schemas.openxmlformats.org/officeDocument/2006/relationships/image" Target="../media/image35.jpg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2.bin"/><Relationship Id="rId39" Type="http://schemas.openxmlformats.org/officeDocument/2006/relationships/image" Target="../media/image46.wmf"/><Relationship Id="rId3" Type="http://schemas.openxmlformats.org/officeDocument/2006/relationships/image" Target="../media/image40.wmf"/><Relationship Id="rId21" Type="http://schemas.openxmlformats.org/officeDocument/2006/relationships/image" Target="../media/image11.wmf"/><Relationship Id="rId34" Type="http://schemas.openxmlformats.org/officeDocument/2006/relationships/oleObject" Target="../embeddings/oleObject56.bin"/><Relationship Id="rId42" Type="http://schemas.openxmlformats.org/officeDocument/2006/relationships/oleObject" Target="../embeddings/oleObject60.bin"/><Relationship Id="rId7" Type="http://schemas.openxmlformats.org/officeDocument/2006/relationships/image" Target="../media/image42.wmf"/><Relationship Id="rId12" Type="http://schemas.openxmlformats.org/officeDocument/2006/relationships/oleObject" Target="../embeddings/oleObject44.bin"/><Relationship Id="rId17" Type="http://schemas.openxmlformats.org/officeDocument/2006/relationships/image" Target="../media/image9.wmf"/><Relationship Id="rId25" Type="http://schemas.openxmlformats.org/officeDocument/2006/relationships/oleObject" Target="../embeddings/oleObject51.bin"/><Relationship Id="rId33" Type="http://schemas.openxmlformats.org/officeDocument/2006/relationships/image" Target="../media/image16.wmf"/><Relationship Id="rId38" Type="http://schemas.openxmlformats.org/officeDocument/2006/relationships/oleObject" Target="../embeddings/oleObject58.bin"/><Relationship Id="rId2" Type="http://schemas.openxmlformats.org/officeDocument/2006/relationships/oleObject" Target="../embeddings/oleObject39.bin"/><Relationship Id="rId16" Type="http://schemas.openxmlformats.org/officeDocument/2006/relationships/oleObject" Target="../embeddings/oleObject46.bin"/><Relationship Id="rId20" Type="http://schemas.openxmlformats.org/officeDocument/2006/relationships/oleObject" Target="../embeddings/oleObject48.bin"/><Relationship Id="rId29" Type="http://schemas.openxmlformats.org/officeDocument/2006/relationships/image" Target="../media/image14.wmf"/><Relationship Id="rId41" Type="http://schemas.openxmlformats.org/officeDocument/2006/relationships/image" Target="../media/image47.wmf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50.bin"/><Relationship Id="rId32" Type="http://schemas.openxmlformats.org/officeDocument/2006/relationships/oleObject" Target="../embeddings/oleObject55.bin"/><Relationship Id="rId37" Type="http://schemas.openxmlformats.org/officeDocument/2006/relationships/image" Target="../media/image45.wmf"/><Relationship Id="rId40" Type="http://schemas.openxmlformats.org/officeDocument/2006/relationships/oleObject" Target="../embeddings/oleObject59.bin"/><Relationship Id="rId45" Type="http://schemas.openxmlformats.org/officeDocument/2006/relationships/image" Target="../media/image49.wmf"/><Relationship Id="rId5" Type="http://schemas.openxmlformats.org/officeDocument/2006/relationships/image" Target="../media/image41.w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53.bin"/><Relationship Id="rId36" Type="http://schemas.openxmlformats.org/officeDocument/2006/relationships/oleObject" Target="../embeddings/oleObject57.bin"/><Relationship Id="rId10" Type="http://schemas.openxmlformats.org/officeDocument/2006/relationships/oleObject" Target="../embeddings/oleObject43.bin"/><Relationship Id="rId19" Type="http://schemas.openxmlformats.org/officeDocument/2006/relationships/image" Target="../media/image10.wmf"/><Relationship Id="rId31" Type="http://schemas.openxmlformats.org/officeDocument/2006/relationships/image" Target="../media/image15.wmf"/><Relationship Id="rId44" Type="http://schemas.openxmlformats.org/officeDocument/2006/relationships/oleObject" Target="../embeddings/oleObject61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3.wmf"/><Relationship Id="rId14" Type="http://schemas.openxmlformats.org/officeDocument/2006/relationships/oleObject" Target="../embeddings/oleObject45.bin"/><Relationship Id="rId22" Type="http://schemas.openxmlformats.org/officeDocument/2006/relationships/oleObject" Target="../embeddings/oleObject49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54.bin"/><Relationship Id="rId35" Type="http://schemas.openxmlformats.org/officeDocument/2006/relationships/image" Target="../media/image44.wmf"/><Relationship Id="rId43" Type="http://schemas.openxmlformats.org/officeDocument/2006/relationships/image" Target="../media/image4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5.bin"/><Relationship Id="rId13" Type="http://schemas.openxmlformats.org/officeDocument/2006/relationships/image" Target="../media/image51.wmf"/><Relationship Id="rId18" Type="http://schemas.openxmlformats.org/officeDocument/2006/relationships/oleObject" Target="../embeddings/oleObject71.bin"/><Relationship Id="rId26" Type="http://schemas.openxmlformats.org/officeDocument/2006/relationships/oleObject" Target="../embeddings/oleObject75.bin"/><Relationship Id="rId39" Type="http://schemas.openxmlformats.org/officeDocument/2006/relationships/oleObject" Target="../embeddings/oleObject82.bin"/><Relationship Id="rId3" Type="http://schemas.openxmlformats.org/officeDocument/2006/relationships/image" Target="../media/image41.wmf"/><Relationship Id="rId21" Type="http://schemas.openxmlformats.org/officeDocument/2006/relationships/image" Target="../media/image55.wmf"/><Relationship Id="rId34" Type="http://schemas.openxmlformats.org/officeDocument/2006/relationships/oleObject" Target="../embeddings/oleObject79.bin"/><Relationship Id="rId42" Type="http://schemas.openxmlformats.org/officeDocument/2006/relationships/image" Target="../media/image65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68.bin"/><Relationship Id="rId17" Type="http://schemas.openxmlformats.org/officeDocument/2006/relationships/image" Target="../media/image53.wmf"/><Relationship Id="rId25" Type="http://schemas.openxmlformats.org/officeDocument/2006/relationships/image" Target="../media/image57.wmf"/><Relationship Id="rId33" Type="http://schemas.openxmlformats.org/officeDocument/2006/relationships/image" Target="../media/image61.wmf"/><Relationship Id="rId38" Type="http://schemas.openxmlformats.org/officeDocument/2006/relationships/image" Target="../media/image63.wmf"/><Relationship Id="rId2" Type="http://schemas.openxmlformats.org/officeDocument/2006/relationships/oleObject" Target="../embeddings/oleObject62.bin"/><Relationship Id="rId16" Type="http://schemas.openxmlformats.org/officeDocument/2006/relationships/oleObject" Target="../embeddings/oleObject70.bin"/><Relationship Id="rId20" Type="http://schemas.openxmlformats.org/officeDocument/2006/relationships/oleObject" Target="../embeddings/oleObject72.bin"/><Relationship Id="rId29" Type="http://schemas.openxmlformats.org/officeDocument/2006/relationships/image" Target="../media/image59.wmf"/><Relationship Id="rId41" Type="http://schemas.openxmlformats.org/officeDocument/2006/relationships/oleObject" Target="../embeddings/oleObject8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64.bin"/><Relationship Id="rId11" Type="http://schemas.openxmlformats.org/officeDocument/2006/relationships/image" Target="../media/image50.wmf"/><Relationship Id="rId24" Type="http://schemas.openxmlformats.org/officeDocument/2006/relationships/oleObject" Target="../embeddings/oleObject74.bin"/><Relationship Id="rId32" Type="http://schemas.openxmlformats.org/officeDocument/2006/relationships/oleObject" Target="../embeddings/oleObject78.bin"/><Relationship Id="rId37" Type="http://schemas.openxmlformats.org/officeDocument/2006/relationships/oleObject" Target="../embeddings/oleObject81.bin"/><Relationship Id="rId40" Type="http://schemas.openxmlformats.org/officeDocument/2006/relationships/image" Target="../media/image64.wmf"/><Relationship Id="rId5" Type="http://schemas.openxmlformats.org/officeDocument/2006/relationships/image" Target="../media/image10.wmf"/><Relationship Id="rId15" Type="http://schemas.openxmlformats.org/officeDocument/2006/relationships/image" Target="../media/image52.wmf"/><Relationship Id="rId23" Type="http://schemas.openxmlformats.org/officeDocument/2006/relationships/image" Target="../media/image56.wmf"/><Relationship Id="rId28" Type="http://schemas.openxmlformats.org/officeDocument/2006/relationships/oleObject" Target="../embeddings/oleObject76.bin"/><Relationship Id="rId36" Type="http://schemas.openxmlformats.org/officeDocument/2006/relationships/image" Target="../media/image62.wmf"/><Relationship Id="rId10" Type="http://schemas.openxmlformats.org/officeDocument/2006/relationships/oleObject" Target="../embeddings/oleObject67.bin"/><Relationship Id="rId19" Type="http://schemas.openxmlformats.org/officeDocument/2006/relationships/image" Target="../media/image54.wmf"/><Relationship Id="rId31" Type="http://schemas.openxmlformats.org/officeDocument/2006/relationships/image" Target="../media/image60.wmf"/><Relationship Id="rId4" Type="http://schemas.openxmlformats.org/officeDocument/2006/relationships/oleObject" Target="../embeddings/oleObject63.bin"/><Relationship Id="rId9" Type="http://schemas.openxmlformats.org/officeDocument/2006/relationships/oleObject" Target="../embeddings/oleObject66.bin"/><Relationship Id="rId14" Type="http://schemas.openxmlformats.org/officeDocument/2006/relationships/oleObject" Target="../embeddings/oleObject69.bin"/><Relationship Id="rId22" Type="http://schemas.openxmlformats.org/officeDocument/2006/relationships/oleObject" Target="../embeddings/oleObject73.bin"/><Relationship Id="rId27" Type="http://schemas.openxmlformats.org/officeDocument/2006/relationships/image" Target="../media/image58.wmf"/><Relationship Id="rId30" Type="http://schemas.openxmlformats.org/officeDocument/2006/relationships/oleObject" Target="../embeddings/oleObject77.bin"/><Relationship Id="rId35" Type="http://schemas.openxmlformats.org/officeDocument/2006/relationships/oleObject" Target="../embeddings/oleObject8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64.wmf"/><Relationship Id="rId21" Type="http://schemas.openxmlformats.org/officeDocument/2006/relationships/image" Target="../media/image73.wmf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1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7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7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 dirty="0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" name="コンテンツ プレースホルダー 1"/>
          <p:cNvSpPr>
            <a:spLocks noGrp="1"/>
          </p:cNvSpPr>
          <p:nvPr>
            <p:ph sz="quarter" idx="1"/>
          </p:nvPr>
        </p:nvSpPr>
        <p:spPr>
          <a:xfrm>
            <a:off x="1704843" y="480046"/>
            <a:ext cx="2664297" cy="610915"/>
          </a:xfrm>
          <a:ln w="12700"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ja-JP" altLang="en-US" sz="40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確率・統計</a:t>
            </a:r>
            <a:endParaRPr kumimoji="1" lang="ja-JP" altLang="en-US" sz="40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7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50806" y="437734"/>
            <a:ext cx="2051248" cy="273844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kumimoji="1" lang="en-US" altLang="ja-JP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URL  https://horibe.jp/</a:t>
            </a:r>
            <a:endParaRPr lang="en-US" altLang="ja-JP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6447685" y="673043"/>
            <a:ext cx="2196723" cy="4179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担当：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堀部和経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5"/>
          <p:cNvSpPr>
            <a:spLocks noGrp="1"/>
          </p:cNvSpPr>
          <p:nvPr>
            <p:ph sz="quarter" idx="3"/>
          </p:nvPr>
        </p:nvSpPr>
        <p:spPr>
          <a:xfrm>
            <a:off x="4644008" y="554361"/>
            <a:ext cx="1041038" cy="5737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ja-JP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§</a:t>
            </a: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２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3">
            <a:extLst>
              <a:ext uri="{FF2B5EF4-FFF2-40B4-BE49-F238E27FC236}">
                <a16:creationId xmlns:a16="http://schemas.microsoft.com/office/drawing/2014/main" id="{519D47AA-7C73-4836-BCC4-750120DE1E47}"/>
              </a:ext>
            </a:extLst>
          </p:cNvPr>
          <p:cNvSpPr txBox="1">
            <a:spLocks/>
          </p:cNvSpPr>
          <p:nvPr/>
        </p:nvSpPr>
        <p:spPr>
          <a:xfrm>
            <a:off x="768739" y="1551803"/>
            <a:ext cx="4536504" cy="470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第９回　講義　　</a:t>
            </a:r>
            <a:r>
              <a:rPr lang="en-US" altLang="ja-JP" sz="2400" dirty="0">
                <a:solidFill>
                  <a:srgbClr val="FF0000"/>
                </a:solidFill>
              </a:rPr>
              <a:t>p.27</a:t>
            </a:r>
            <a:r>
              <a:rPr lang="ja-JP" altLang="en-US" sz="2400" dirty="0">
                <a:solidFill>
                  <a:srgbClr val="FF0000"/>
                </a:solidFill>
              </a:rPr>
              <a:t>　～　</a:t>
            </a:r>
            <a:r>
              <a:rPr lang="en-US" altLang="ja-JP" sz="2400" dirty="0">
                <a:solidFill>
                  <a:srgbClr val="FF0000"/>
                </a:solidFill>
              </a:rPr>
              <a:t>p</a:t>
            </a:r>
            <a:r>
              <a:rPr lang="en-US" altLang="ja-JP" sz="2400">
                <a:solidFill>
                  <a:srgbClr val="FF0000"/>
                </a:solidFill>
              </a:rPr>
              <a:t>.32</a:t>
            </a:r>
            <a:endParaRPr lang="ja-JP" altLang="en-US" sz="2400" dirty="0">
              <a:solidFill>
                <a:srgbClr val="FF0000"/>
              </a:solidFill>
            </a:endParaRPr>
          </a:p>
        </p:txBody>
      </p:sp>
      <p:sp>
        <p:nvSpPr>
          <p:cNvPr id="15" name="コンテンツ プレースホルダー 5">
            <a:extLst>
              <a:ext uri="{FF2B5EF4-FFF2-40B4-BE49-F238E27FC236}">
                <a16:creationId xmlns:a16="http://schemas.microsoft.com/office/drawing/2014/main" id="{8C5BDD07-BCEB-4999-82F2-164769FB9872}"/>
              </a:ext>
            </a:extLst>
          </p:cNvPr>
          <p:cNvSpPr txBox="1">
            <a:spLocks/>
          </p:cNvSpPr>
          <p:nvPr/>
        </p:nvSpPr>
        <p:spPr>
          <a:xfrm>
            <a:off x="2483768" y="2318198"/>
            <a:ext cx="424847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2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平均と分散・標準偏差</a:t>
            </a:r>
            <a:endParaRPr lang="en-US" altLang="ja-JP" sz="2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18133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図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611" y="780842"/>
            <a:ext cx="3862461" cy="1170733"/>
          </a:xfrm>
          <a:prstGeom prst="rect">
            <a:avLst/>
          </a:prstGeom>
        </p:spPr>
      </p:pic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3888432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</a:t>
            </a:r>
            <a:r>
              <a:rPr lang="ja-JP" altLang="en-US" sz="1800" dirty="0"/>
              <a:t>２</a:t>
            </a:r>
            <a:r>
              <a:rPr kumimoji="1" lang="ja-JP" altLang="en-US" sz="1800" dirty="0"/>
              <a:t>．５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4640622" y="48822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19" name="オブジェクト 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40622" y="48822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" name="図 6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1707654"/>
            <a:ext cx="788765" cy="786491"/>
          </a:xfrm>
          <a:prstGeom prst="rect">
            <a:avLst/>
          </a:prstGeom>
        </p:spPr>
      </p:pic>
      <p:sp>
        <p:nvSpPr>
          <p:cNvPr id="24" name="テキスト ボックス 23"/>
          <p:cNvSpPr txBox="1"/>
          <p:nvPr/>
        </p:nvSpPr>
        <p:spPr>
          <a:xfrm>
            <a:off x="1763688" y="41151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dirty="0"/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の確率変数  について、分散と標準偏差は、</a:t>
            </a: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1188374" y="1995686"/>
          <a:ext cx="5130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30720" imgH="634680" progId="Equation.DSMT4">
                  <p:embed/>
                </p:oleObj>
              </mc:Choice>
              <mc:Fallback>
                <p:oleObj name="Equation" r:id="rId6" imgW="5130720" imgH="63468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188374" y="1995686"/>
                        <a:ext cx="51308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1775264" y="2620945"/>
          <a:ext cx="5486401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486400" imgH="723600" progId="Equation.DSMT4">
                  <p:embed/>
                </p:oleObj>
              </mc:Choice>
              <mc:Fallback>
                <p:oleObj name="Equation" r:id="rId8" imgW="5486400" imgH="72360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775264" y="2620945"/>
                        <a:ext cx="5486401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1127192" y="2798229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15616" y="3476496"/>
            <a:ext cx="1191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/>
        </p:nvGraphicFramePr>
        <p:xfrm>
          <a:off x="2267744" y="3457962"/>
          <a:ext cx="1803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03240" imgH="406080" progId="Equation.DSMT4">
                  <p:embed/>
                </p:oleObj>
              </mc:Choice>
              <mc:Fallback>
                <p:oleObj name="Equation" r:id="rId10" imgW="1803240" imgH="406080" progId="Equation.DSMT4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267744" y="3457962"/>
                        <a:ext cx="18034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07614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1763688" y="411510"/>
            <a:ext cx="6912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dirty="0"/>
              <a:t>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例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の確率変数  について、分散と標準偏差は、</a:t>
            </a:r>
          </a:p>
        </p:txBody>
      </p:sp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8208912" cy="3888432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29614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</a:t>
            </a:r>
            <a:r>
              <a:rPr lang="ja-JP" altLang="en-US" sz="1800" dirty="0"/>
              <a:t>２</a:t>
            </a:r>
            <a:r>
              <a:rPr kumimoji="1" lang="ja-JP" altLang="en-US" sz="1800" dirty="0"/>
              <a:t>．５</a:t>
            </a:r>
          </a:p>
        </p:txBody>
      </p:sp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4659313" y="488950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3040" imgH="215640" progId="Equation.DSMT4">
                  <p:embed/>
                </p:oleObj>
              </mc:Choice>
              <mc:Fallback>
                <p:oleObj name="Equation" r:id="rId2" imgW="203040" imgH="215640" progId="Equation.DSMT4">
                  <p:embed/>
                  <p:pic>
                    <p:nvPicPr>
                      <p:cNvPr id="19" name="オブジェクト 1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59313" y="488950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1111250" y="1995488"/>
          <a:ext cx="71628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162560" imgH="634680" progId="Equation.DSMT4">
                  <p:embed/>
                </p:oleObj>
              </mc:Choice>
              <mc:Fallback>
                <p:oleObj name="Equation" r:id="rId4" imgW="7162560" imgH="63468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11250" y="1995488"/>
                        <a:ext cx="7162800" cy="635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1726813" y="2715766"/>
          <a:ext cx="4241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241520" imgH="622080" progId="Equation.DSMT4">
                  <p:embed/>
                </p:oleObj>
              </mc:Choice>
              <mc:Fallback>
                <p:oleObj name="Equation" r:id="rId6" imgW="4241520" imgH="62208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726813" y="2715766"/>
                        <a:ext cx="42418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テキスト ボックス 26"/>
          <p:cNvSpPr txBox="1"/>
          <p:nvPr/>
        </p:nvSpPr>
        <p:spPr>
          <a:xfrm>
            <a:off x="1115616" y="2798667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分散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115616" y="3476496"/>
            <a:ext cx="1191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</a:t>
            </a:r>
          </a:p>
        </p:txBody>
      </p:sp>
      <p:graphicFrame>
        <p:nvGraphicFramePr>
          <p:cNvPr id="7" name="オブジェクト 6"/>
          <p:cNvGraphicFramePr>
            <a:graphicFrameLocks noChangeAspect="1"/>
          </p:cNvGraphicFramePr>
          <p:nvPr/>
        </p:nvGraphicFramePr>
        <p:xfrm>
          <a:off x="2255838" y="3457575"/>
          <a:ext cx="1828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406080" progId="Equation.DSMT4">
                  <p:embed/>
                </p:oleObj>
              </mc:Choice>
              <mc:Fallback>
                <p:oleObj name="Equation" r:id="rId8" imgW="1828800" imgH="406080" progId="Equation.DSMT4">
                  <p:embed/>
                  <p:pic>
                    <p:nvPicPr>
                      <p:cNvPr id="7" name="オブジェクト 6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255838" y="3457575"/>
                        <a:ext cx="1828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" name="図 15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823270"/>
            <a:ext cx="6480720" cy="1101677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79" y="856930"/>
            <a:ext cx="599859" cy="598130"/>
          </a:xfrm>
          <a:prstGeom prst="rect">
            <a:avLst/>
          </a:prstGeom>
        </p:spPr>
      </p:pic>
      <p:pic>
        <p:nvPicPr>
          <p:cNvPr id="61" name="図 6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2224" y="1155995"/>
            <a:ext cx="651219" cy="64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64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594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81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81" tmFilter="0, 0; 0.125,0.2665; 0.25,0.4; 0.375,0.465; 0.5,0.5;  0.625,0.535; 0.75,0.6; 0.875,0.7335; 1,1">
                                          <p:stCondLst>
                                            <p:cond delay="581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90" tmFilter="0, 0; 0.125,0.2665; 0.25,0.4; 0.375,0.465; 0.5,0.5;  0.625,0.535; 0.75,0.6; 0.875,0.7335; 1,1">
                                          <p:stCondLst>
                                            <p:cond delay="115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44" tmFilter="0, 0; 0.125,0.2665; 0.25,0.4; 0.375,0.465; 0.5,0.5;  0.625,0.535; 0.75,0.6; 0.875,0.7335; 1,1">
                                          <p:stCondLst>
                                            <p:cond delay="144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3">
                                          <p:stCondLst>
                                            <p:cond delay="56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45" decel="50000">
                                          <p:stCondLst>
                                            <p:cond delay="59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3">
                                          <p:stCondLst>
                                            <p:cond delay="114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45" decel="50000">
                                          <p:stCondLst>
                                            <p:cond delay="1171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3">
                                          <p:stCondLst>
                                            <p:cond delay="1437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45" decel="50000">
                                          <p:stCondLst>
                                            <p:cond delay="145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3">
                                          <p:stCondLst>
                                            <p:cond delay="158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45" decel="50000">
                                          <p:stCondLst>
                                            <p:cond delay="1605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コンテンツ プレースホルダー 11"/>
          <p:cNvSpPr txBox="1">
            <a:spLocks/>
          </p:cNvSpPr>
          <p:nvPr/>
        </p:nvSpPr>
        <p:spPr>
          <a:xfrm>
            <a:off x="323528" y="651664"/>
            <a:ext cx="504056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与えられているとき、   を定数、　  として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322" y="284630"/>
            <a:ext cx="3005891" cy="910876"/>
          </a:xfrm>
          <a:prstGeom prst="rect">
            <a:avLst/>
          </a:prstGeom>
        </p:spPr>
      </p:pic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23528" y="267494"/>
            <a:ext cx="8208912" cy="4392488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2411760" y="278391"/>
            <a:ext cx="612068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 確率変数　が表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2.8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</a:t>
            </a: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23528" y="267495"/>
            <a:ext cx="2088232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確率変数の１次式</a:t>
            </a:r>
          </a:p>
        </p:txBody>
      </p:sp>
      <p:sp>
        <p:nvSpPr>
          <p:cNvPr id="62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/>
        </p:nvGraphicFramePr>
        <p:xfrm>
          <a:off x="3707904" y="339565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4" name="オブジェクト 3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707904" y="339565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2666008" y="698334"/>
          <a:ext cx="3556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55320" imgH="266400" progId="Equation.DSMT4">
                  <p:embed/>
                </p:oleObj>
              </mc:Choice>
              <mc:Fallback>
                <p:oleObj name="Equation" r:id="rId6" imgW="355320" imgH="26640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66008" y="698334"/>
                        <a:ext cx="3556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3851920" y="717384"/>
          <a:ext cx="508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07960" imgH="228600" progId="Equation.DSMT4">
                  <p:embed/>
                </p:oleObj>
              </mc:Choice>
              <mc:Fallback>
                <p:oleObj name="Equation" r:id="rId8" imgW="507960" imgH="22860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851920" y="717384"/>
                        <a:ext cx="508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/>
        </p:nvGraphicFramePr>
        <p:xfrm>
          <a:off x="1903760" y="1011704"/>
          <a:ext cx="1016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920" imgH="228600" progId="Equation.DSMT4">
                  <p:embed/>
                </p:oleObj>
              </mc:Choice>
              <mc:Fallback>
                <p:oleObj name="Equation" r:id="rId10" imgW="1015920" imgH="228600" progId="Equation.DSMT4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903760" y="1011704"/>
                        <a:ext cx="1016000" cy="228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コンテンツ プレースホルダー 11"/>
          <p:cNvSpPr txBox="1">
            <a:spLocks/>
          </p:cNvSpPr>
          <p:nvPr/>
        </p:nvSpPr>
        <p:spPr>
          <a:xfrm>
            <a:off x="326655" y="1195506"/>
            <a:ext cx="3672408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とおくと、　は</a:t>
            </a:r>
          </a:p>
        </p:txBody>
      </p:sp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1547664" y="1256667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15640" progId="Equation.DSMT4">
                  <p:embed/>
                </p:oleObj>
              </mc:Choice>
              <mc:Fallback>
                <p:oleObj name="Equation" r:id="rId12" imgW="190440" imgH="215640" progId="Equation.DSMT4">
                  <p:embed/>
                  <p:pic>
                    <p:nvPicPr>
                      <p:cNvPr id="17" name="オブジェクト 16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47664" y="1256667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オブジェクト 25"/>
          <p:cNvGraphicFramePr>
            <a:graphicFrameLocks noChangeAspect="1"/>
          </p:cNvGraphicFramePr>
          <p:nvPr/>
        </p:nvGraphicFramePr>
        <p:xfrm>
          <a:off x="1907704" y="1479612"/>
          <a:ext cx="2400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00120" imgH="342720" progId="Equation.DSMT4">
                  <p:embed/>
                </p:oleObj>
              </mc:Choice>
              <mc:Fallback>
                <p:oleObj name="Equation" r:id="rId14" imgW="2400120" imgH="342720" progId="Equation.DSMT4">
                  <p:embed/>
                  <p:pic>
                    <p:nvPicPr>
                      <p:cNvPr id="26" name="オブジェクト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479612"/>
                        <a:ext cx="24003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コンテンツ プレースホルダー 11"/>
          <p:cNvSpPr txBox="1">
            <a:spLocks/>
          </p:cNvSpPr>
          <p:nvPr/>
        </p:nvSpPr>
        <p:spPr>
          <a:xfrm>
            <a:off x="323528" y="1822512"/>
            <a:ext cx="3672408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で与えられる値　をとる。</a:t>
            </a:r>
          </a:p>
        </p:txBody>
      </p:sp>
      <p:graphicFrame>
        <p:nvGraphicFramePr>
          <p:cNvPr id="27" name="オブジェクト 26"/>
          <p:cNvGraphicFramePr>
            <a:graphicFrameLocks noChangeAspect="1"/>
          </p:cNvGraphicFramePr>
          <p:nvPr/>
        </p:nvGraphicFramePr>
        <p:xfrm>
          <a:off x="2058132" y="17945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27" name="オブジェクト 26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2058132" y="1794560"/>
                        <a:ext cx="2032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コンテンツ プレースホルダー 11"/>
          <p:cNvSpPr txBox="1">
            <a:spLocks/>
          </p:cNvSpPr>
          <p:nvPr/>
        </p:nvSpPr>
        <p:spPr>
          <a:xfrm>
            <a:off x="323528" y="2119676"/>
            <a:ext cx="684076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である確率は　　　である確率に等しいから、</a:t>
            </a:r>
          </a:p>
        </p:txBody>
      </p:sp>
      <p:graphicFrame>
        <p:nvGraphicFramePr>
          <p:cNvPr id="29" name="オブジェクト 28"/>
          <p:cNvGraphicFramePr>
            <a:graphicFrameLocks noChangeAspect="1"/>
          </p:cNvGraphicFramePr>
          <p:nvPr/>
        </p:nvGraphicFramePr>
        <p:xfrm>
          <a:off x="683568" y="2171638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71320" imgH="291960" progId="Equation.DSMT4">
                  <p:embed/>
                </p:oleObj>
              </mc:Choice>
              <mc:Fallback>
                <p:oleObj name="Equation" r:id="rId18" imgW="571320" imgH="291960" progId="Equation.DSMT4">
                  <p:embed/>
                  <p:pic>
                    <p:nvPicPr>
                      <p:cNvPr id="29" name="オブジェクト 28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683568" y="2171638"/>
                        <a:ext cx="571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オブジェクト 30"/>
          <p:cNvGraphicFramePr>
            <a:graphicFrameLocks noChangeAspect="1"/>
          </p:cNvGraphicFramePr>
          <p:nvPr/>
        </p:nvGraphicFramePr>
        <p:xfrm>
          <a:off x="2740414" y="2171638"/>
          <a:ext cx="60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09480" imgH="291960" progId="Equation.DSMT4">
                  <p:embed/>
                </p:oleObj>
              </mc:Choice>
              <mc:Fallback>
                <p:oleObj name="Equation" r:id="rId20" imgW="609480" imgH="291960" progId="Equation.DSMT4">
                  <p:embed/>
                  <p:pic>
                    <p:nvPicPr>
                      <p:cNvPr id="31" name="オブジェクト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0414" y="2171638"/>
                        <a:ext cx="609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オブジェクト 33"/>
          <p:cNvGraphicFramePr>
            <a:graphicFrameLocks noChangeAspect="1"/>
          </p:cNvGraphicFramePr>
          <p:nvPr/>
        </p:nvGraphicFramePr>
        <p:xfrm>
          <a:off x="1794458" y="2516882"/>
          <a:ext cx="3898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98800" imgH="342720" progId="Equation.DSMT4">
                  <p:embed/>
                </p:oleObj>
              </mc:Choice>
              <mc:Fallback>
                <p:oleObj name="Equation" r:id="rId22" imgW="3898800" imgH="342720" progId="Equation.DSMT4">
                  <p:embed/>
                  <p:pic>
                    <p:nvPicPr>
                      <p:cNvPr id="34" name="オブジェクト 33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1794458" y="2516882"/>
                        <a:ext cx="38989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コンテンツ プレースホルダー 11"/>
          <p:cNvSpPr txBox="1">
            <a:spLocks/>
          </p:cNvSpPr>
          <p:nvPr/>
        </p:nvSpPr>
        <p:spPr>
          <a:xfrm>
            <a:off x="326655" y="2874006"/>
            <a:ext cx="504056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であり、　は表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2.9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に従う確率変数である。</a:t>
            </a:r>
          </a:p>
        </p:txBody>
      </p:sp>
      <p:pic>
        <p:nvPicPr>
          <p:cNvPr id="35" name="図 34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100" y="1143216"/>
            <a:ext cx="3058113" cy="926702"/>
          </a:xfrm>
          <a:prstGeom prst="rect">
            <a:avLst/>
          </a:prstGeom>
        </p:spPr>
      </p:pic>
      <p:graphicFrame>
        <p:nvGraphicFramePr>
          <p:cNvPr id="36" name="オブジェクト 35"/>
          <p:cNvGraphicFramePr>
            <a:graphicFrameLocks noChangeAspect="1"/>
          </p:cNvGraphicFramePr>
          <p:nvPr/>
        </p:nvGraphicFramePr>
        <p:xfrm>
          <a:off x="1367644" y="2931852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90440" imgH="215640" progId="Equation.DSMT4">
                  <p:embed/>
                </p:oleObj>
              </mc:Choice>
              <mc:Fallback>
                <p:oleObj name="Equation" r:id="rId25" imgW="190440" imgH="215640" progId="Equation.DSMT4">
                  <p:embed/>
                  <p:pic>
                    <p:nvPicPr>
                      <p:cNvPr id="36" name="オブジェクト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7644" y="2931852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オブジェクト 36"/>
          <p:cNvGraphicFramePr>
            <a:graphicFrameLocks noChangeAspect="1"/>
          </p:cNvGraphicFramePr>
          <p:nvPr/>
        </p:nvGraphicFramePr>
        <p:xfrm>
          <a:off x="1835696" y="3227740"/>
          <a:ext cx="5702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5702040" imgH="622080" progId="Equation.DSMT4">
                  <p:embed/>
                </p:oleObj>
              </mc:Choice>
              <mc:Fallback>
                <p:oleObj name="Equation" r:id="rId27" imgW="5702040" imgH="622080" progId="Equation.DSMT4">
                  <p:embed/>
                  <p:pic>
                    <p:nvPicPr>
                      <p:cNvPr id="37" name="オブジェクト 36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835696" y="3227740"/>
                        <a:ext cx="57023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コンテンツ プレースホルダー 2"/>
          <p:cNvSpPr txBox="1">
            <a:spLocks/>
          </p:cNvSpPr>
          <p:nvPr/>
        </p:nvSpPr>
        <p:spPr>
          <a:xfrm>
            <a:off x="2771800" y="3939902"/>
            <a:ext cx="2867176" cy="648072"/>
          </a:xfrm>
          <a:prstGeom prst="rect">
            <a:avLst/>
          </a:prstGeom>
          <a:pattFill prst="pct5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/>
          </a:p>
        </p:txBody>
      </p:sp>
      <p:graphicFrame>
        <p:nvGraphicFramePr>
          <p:cNvPr id="38" name="オブジェクト 37"/>
          <p:cNvGraphicFramePr>
            <a:graphicFrameLocks noChangeAspect="1"/>
          </p:cNvGraphicFramePr>
          <p:nvPr/>
        </p:nvGraphicFramePr>
        <p:xfrm>
          <a:off x="3101265" y="4047914"/>
          <a:ext cx="2208246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752480" imgH="342720" progId="Equation.DSMT4">
                  <p:embed/>
                </p:oleObj>
              </mc:Choice>
              <mc:Fallback>
                <p:oleObj name="Equation" r:id="rId29" imgW="1752480" imgH="342720" progId="Equation.DSMT4">
                  <p:embed/>
                  <p:pic>
                    <p:nvPicPr>
                      <p:cNvPr id="38" name="オブジェクト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265" y="4047914"/>
                        <a:ext cx="2208246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14415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build="p"/>
      <p:bldP spid="53" grpId="0"/>
      <p:bldP spid="54" grpId="0"/>
      <p:bldP spid="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コンテンツ プレースホルダー 11"/>
          <p:cNvSpPr txBox="1">
            <a:spLocks/>
          </p:cNvSpPr>
          <p:nvPr/>
        </p:nvSpPr>
        <p:spPr>
          <a:xfrm>
            <a:off x="5691251" y="768232"/>
            <a:ext cx="2769181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より、　　 　　となる。　　　　　　             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23528" y="267494"/>
            <a:ext cx="8208912" cy="4392488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1224425" y="267494"/>
            <a:ext cx="4752528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確率変数の１次式 　（続き）　分散の計算 ・ ・ ・</a:t>
            </a:r>
          </a:p>
        </p:txBody>
      </p:sp>
      <p:graphicFrame>
        <p:nvGraphicFramePr>
          <p:cNvPr id="16" name="オブジェクト 15"/>
          <p:cNvGraphicFramePr>
            <a:graphicFrameLocks noChangeAspect="1"/>
          </p:cNvGraphicFramePr>
          <p:nvPr/>
        </p:nvGraphicFramePr>
        <p:xfrm>
          <a:off x="6372200" y="814902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960" imgH="266400" progId="Equation.DSMT4">
                  <p:embed/>
                </p:oleObj>
              </mc:Choice>
              <mc:Fallback>
                <p:oleObj name="Equation" r:id="rId2" imgW="1002960" imgH="266400" progId="Equation.DSMT4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372200" y="814902"/>
                        <a:ext cx="1003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コンテンツ プレースホルダー 11"/>
          <p:cNvSpPr txBox="1">
            <a:spLocks/>
          </p:cNvSpPr>
          <p:nvPr/>
        </p:nvSpPr>
        <p:spPr>
          <a:xfrm>
            <a:off x="318401" y="1529626"/>
            <a:ext cx="5117695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さて、ここから　の分散を計算をしよう。</a:t>
            </a:r>
          </a:p>
        </p:txBody>
      </p:sp>
      <p:graphicFrame>
        <p:nvGraphicFramePr>
          <p:cNvPr id="37" name="オブジェクト 36"/>
          <p:cNvGraphicFramePr>
            <a:graphicFrameLocks noChangeAspect="1"/>
          </p:cNvGraphicFramePr>
          <p:nvPr/>
        </p:nvGraphicFramePr>
        <p:xfrm>
          <a:off x="1587697" y="1915779"/>
          <a:ext cx="612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21080" imgH="469800" progId="Equation.DSMT4">
                  <p:embed/>
                </p:oleObj>
              </mc:Choice>
              <mc:Fallback>
                <p:oleObj name="Equation" r:id="rId4" imgW="6121080" imgH="469800" progId="Equation.DSMT4">
                  <p:embed/>
                  <p:pic>
                    <p:nvPicPr>
                      <p:cNvPr id="37" name="オブジェクト 3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7697" y="1915779"/>
                        <a:ext cx="6121400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コンテンツ プレースホルダー 2"/>
          <p:cNvSpPr txBox="1">
            <a:spLocks/>
          </p:cNvSpPr>
          <p:nvPr/>
        </p:nvSpPr>
        <p:spPr>
          <a:xfrm>
            <a:off x="503604" y="3507352"/>
            <a:ext cx="7791518" cy="648072"/>
          </a:xfrm>
          <a:prstGeom prst="rect">
            <a:avLst/>
          </a:prstGeom>
          <a:pattFill prst="pct5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/>
          </a:p>
        </p:txBody>
      </p:sp>
      <p:graphicFrame>
        <p:nvGraphicFramePr>
          <p:cNvPr id="38" name="オブジェクト 37"/>
          <p:cNvGraphicFramePr>
            <a:graphicFrameLocks noChangeAspect="1"/>
          </p:cNvGraphicFramePr>
          <p:nvPr/>
        </p:nvGraphicFramePr>
        <p:xfrm>
          <a:off x="817166" y="3607550"/>
          <a:ext cx="70564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600520" imgH="355320" progId="Equation.DSMT4">
                  <p:embed/>
                </p:oleObj>
              </mc:Choice>
              <mc:Fallback>
                <p:oleObj name="Equation" r:id="rId6" imgW="5600520" imgH="355320" progId="Equation.DSMT4">
                  <p:embed/>
                  <p:pic>
                    <p:nvPicPr>
                      <p:cNvPr id="38" name="オブジェクト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166" y="3607550"/>
                        <a:ext cx="7056438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/>
        </p:nvGraphicFramePr>
        <p:xfrm>
          <a:off x="611560" y="750275"/>
          <a:ext cx="2006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06280" imgH="342720" progId="Equation.DSMT4">
                  <p:embed/>
                </p:oleObj>
              </mc:Choice>
              <mc:Fallback>
                <p:oleObj name="Equation" r:id="rId8" imgW="2006280" imgH="342720" progId="Equation.DSMT4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611560" y="750275"/>
                        <a:ext cx="2006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/>
        </p:nvGraphicFramePr>
        <p:xfrm>
          <a:off x="3851920" y="785372"/>
          <a:ext cx="1752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752480" imgH="342720" progId="Equation.DSMT4">
                  <p:embed/>
                </p:oleObj>
              </mc:Choice>
              <mc:Fallback>
                <p:oleObj name="Equation" r:id="rId10" imgW="1752480" imgH="342720" progId="Equation.DSMT4">
                  <p:embed/>
                  <p:pic>
                    <p:nvPicPr>
                      <p:cNvPr id="13" name="オブジェクト 12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3851920" y="785372"/>
                        <a:ext cx="17526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/>
        </p:nvGraphicFramePr>
        <p:xfrm>
          <a:off x="2257264" y="1601696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0440" imgH="215640" progId="Equation.DSMT4">
                  <p:embed/>
                </p:oleObj>
              </mc:Choice>
              <mc:Fallback>
                <p:oleObj name="Equation" r:id="rId12" imgW="190440" imgH="215640" progId="Equation.DSMT4">
                  <p:embed/>
                  <p:pic>
                    <p:nvPicPr>
                      <p:cNvPr id="14" name="オブジェクト 1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257264" y="1601696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コンテンツ プレースホルダー 11"/>
          <p:cNvSpPr txBox="1">
            <a:spLocks/>
          </p:cNvSpPr>
          <p:nvPr/>
        </p:nvSpPr>
        <p:spPr>
          <a:xfrm>
            <a:off x="2627784" y="765367"/>
            <a:ext cx="1224136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とおくと、</a:t>
            </a:r>
          </a:p>
        </p:txBody>
      </p:sp>
      <p:sp>
        <p:nvSpPr>
          <p:cNvPr id="40" name="コンテンツ プレースホルダー 11"/>
          <p:cNvSpPr txBox="1">
            <a:spLocks/>
          </p:cNvSpPr>
          <p:nvPr/>
        </p:nvSpPr>
        <p:spPr>
          <a:xfrm>
            <a:off x="338294" y="1157309"/>
            <a:ext cx="8122138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また、　　　　 であったから、　　　　　　　　　　　　　　　　である。　　　　　　　　　</a:t>
            </a: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/>
        </p:nvGraphicFramePr>
        <p:xfrm>
          <a:off x="1103313" y="1222375"/>
          <a:ext cx="1016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5920" imgH="228600" progId="Equation.DSMT4">
                  <p:embed/>
                </p:oleObj>
              </mc:Choice>
              <mc:Fallback>
                <p:oleObj name="Equation" r:id="rId14" imgW="1015920" imgH="228600" progId="Equation.DSMT4">
                  <p:embed/>
                  <p:pic>
                    <p:nvPicPr>
                      <p:cNvPr id="18" name="オブジェクト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1222375"/>
                        <a:ext cx="1016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3698354" y="1174449"/>
          <a:ext cx="36195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19440" imgH="342720" progId="Equation.DSMT4">
                  <p:embed/>
                </p:oleObj>
              </mc:Choice>
              <mc:Fallback>
                <p:oleObj name="Equation" r:id="rId16" imgW="3619440" imgH="342720" progId="Equation.DSMT4">
                  <p:embed/>
                  <p:pic>
                    <p:nvPicPr>
                      <p:cNvPr id="19" name="オブジェクト 18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698354" y="1174449"/>
                        <a:ext cx="36195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コンテンツ プレースホルダー 11"/>
          <p:cNvSpPr txBox="1">
            <a:spLocks/>
          </p:cNvSpPr>
          <p:nvPr/>
        </p:nvSpPr>
        <p:spPr>
          <a:xfrm>
            <a:off x="432337" y="2385679"/>
            <a:ext cx="1584176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標準偏差は、　　　　　　　　 　　　　　　　</a:t>
            </a:r>
          </a:p>
        </p:txBody>
      </p:sp>
      <p:graphicFrame>
        <p:nvGraphicFramePr>
          <p:cNvPr id="21" name="オブジェクト 20"/>
          <p:cNvGraphicFramePr>
            <a:graphicFrameLocks noChangeAspect="1"/>
          </p:cNvGraphicFramePr>
          <p:nvPr/>
        </p:nvGraphicFramePr>
        <p:xfrm>
          <a:off x="1587876" y="2740912"/>
          <a:ext cx="5384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84520" imgH="406080" progId="Equation.DSMT4">
                  <p:embed/>
                </p:oleObj>
              </mc:Choice>
              <mc:Fallback>
                <p:oleObj name="Equation" r:id="rId18" imgW="5384520" imgH="406080" progId="Equation.DSMT4">
                  <p:embed/>
                  <p:pic>
                    <p:nvPicPr>
                      <p:cNvPr id="21" name="オブジェクト 20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7876" y="2740912"/>
                        <a:ext cx="5384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コンテンツ プレースホルダー 11"/>
          <p:cNvSpPr txBox="1">
            <a:spLocks/>
          </p:cNvSpPr>
          <p:nvPr/>
        </p:nvSpPr>
        <p:spPr>
          <a:xfrm>
            <a:off x="467544" y="4227934"/>
            <a:ext cx="7625465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1400" b="1" dirty="0">
                <a:solidFill>
                  <a:schemeClr val="accent3">
                    <a:lumMod val="75000"/>
                  </a:schemeClr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400" b="1" dirty="0">
                <a:solidFill>
                  <a:schemeClr val="accent3">
                    <a:lumMod val="75000"/>
                  </a:schemeClr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補足）確率変数の区別が出来る様に、標準偏差の記号を </a:t>
            </a:r>
            <a:r>
              <a:rPr lang="en-US" altLang="ja-JP" sz="1400" b="1" dirty="0">
                <a:solidFill>
                  <a:schemeClr val="accent3">
                    <a:lumMod val="75000"/>
                  </a:schemeClr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SD (standard deviation)</a:t>
            </a:r>
            <a:r>
              <a:rPr lang="ja-JP" altLang="en-US" sz="1400" b="1" dirty="0">
                <a:solidFill>
                  <a:schemeClr val="accent3">
                    <a:lumMod val="75000"/>
                  </a:schemeClr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とした。</a:t>
            </a:r>
            <a:endParaRPr lang="en-US" altLang="ja-JP" sz="1400" b="1" dirty="0">
              <a:solidFill>
                <a:schemeClr val="accent3">
                  <a:lumMod val="75000"/>
                </a:schemeClr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en-US" altLang="ja-JP" sz="1400" dirty="0">
              <a:solidFill>
                <a:srgbClr val="00B05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>
              <a:buNone/>
            </a:pPr>
            <a:endParaRPr lang="ja-JP" altLang="en-US" sz="1400" dirty="0">
              <a:solidFill>
                <a:srgbClr val="00B05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8" name="コンテンツ プレースホルダー 11"/>
          <p:cNvSpPr txBox="1">
            <a:spLocks/>
          </p:cNvSpPr>
          <p:nvPr/>
        </p:nvSpPr>
        <p:spPr>
          <a:xfrm>
            <a:off x="323940" y="3147312"/>
            <a:ext cx="2527514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以上、まとめて、　　　　　　　　</a:t>
            </a:r>
          </a:p>
        </p:txBody>
      </p:sp>
      <p:sp>
        <p:nvSpPr>
          <p:cNvPr id="49" name="コンテンツ プレースホルダー 2"/>
          <p:cNvSpPr txBox="1">
            <a:spLocks/>
          </p:cNvSpPr>
          <p:nvPr/>
        </p:nvSpPr>
        <p:spPr>
          <a:xfrm>
            <a:off x="323528" y="267495"/>
            <a:ext cx="900897" cy="360040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２．４</a:t>
            </a:r>
          </a:p>
        </p:txBody>
      </p:sp>
      <p:sp>
        <p:nvSpPr>
          <p:cNvPr id="51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093009" y="4269764"/>
            <a:ext cx="367423" cy="293991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5348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60" grpId="0" animBg="1"/>
      <p:bldP spid="40" grpId="0"/>
      <p:bldP spid="41" grpId="0"/>
      <p:bldP spid="44" grpId="0"/>
      <p:bldP spid="48" grpId="0"/>
      <p:bldP spid="51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1"/>
            <a:ext cx="3168352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２．２　平均と分散・標準偏差</a:t>
            </a:r>
          </a:p>
          <a:p>
            <a:pPr marL="0" indent="0" algn="ctr">
              <a:buNone/>
            </a:pPr>
            <a:endParaRPr kumimoji="1" lang="ja-JP" altLang="en-US" sz="1800" dirty="0"/>
          </a:p>
        </p:txBody>
      </p:sp>
      <p:sp>
        <p:nvSpPr>
          <p:cNvPr id="10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843558"/>
            <a:ext cx="1080120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/>
              <a:t>例　２．２</a:t>
            </a:r>
          </a:p>
        </p:txBody>
      </p:sp>
      <p:sp>
        <p:nvSpPr>
          <p:cNvPr id="1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1547664" y="843558"/>
            <a:ext cx="684076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万本を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組とするくじがあり、各等の当たりくじの本数と賞金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467544" y="1203598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は、表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2.4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のとおりであるとする。 　</a:t>
            </a: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表 </a:t>
            </a:r>
            <a:r>
              <a:rPr lang="en-US" altLang="ja-JP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2.4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6092838"/>
              </p:ext>
            </p:extLst>
          </p:nvPr>
        </p:nvGraphicFramePr>
        <p:xfrm>
          <a:off x="2843808" y="1563638"/>
          <a:ext cx="4495354" cy="1036320"/>
        </p:xfrm>
        <a:graphic>
          <a:graphicData uri="http://schemas.openxmlformats.org/drawingml/2006/table">
            <a:tbl>
              <a:tblPr/>
              <a:tblGrid>
                <a:gridCol w="1049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92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92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92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92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92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602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等級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2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4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はずれ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9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賞金（</a:t>
                      </a:r>
                      <a:r>
                        <a:rPr kumimoji="1" lang="ja-JP" altLang="en-US" sz="1100" b="1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Ｘ</a:t>
                      </a:r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円）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100000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10000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300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9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本数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50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1000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8939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0.0001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0.001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0.005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0.1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0.89391</a:t>
                      </a:r>
                      <a:endParaRPr kumimoji="1" lang="ja-JP" altLang="en-US" sz="1100" b="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539552" y="2643758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ここで賞金額　を確率変数と考えると、各等の当たる本数を総本数で割</a:t>
            </a:r>
            <a:r>
              <a:rPr lang="ja-JP" altLang="en-US" sz="1800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っ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7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539552" y="3003798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た値　は　がそれぞれの賞金額をとる確率であり、表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2.4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は　の確率分布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5689236"/>
              </p:ext>
            </p:extLst>
          </p:nvPr>
        </p:nvGraphicFramePr>
        <p:xfrm>
          <a:off x="1115616" y="3003798"/>
          <a:ext cx="228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8600" imgH="291960" progId="Equation.DSMT4">
                  <p:embed/>
                </p:oleObj>
              </mc:Choice>
              <mc:Fallback>
                <p:oleObj name="Equation" r:id="rId2" imgW="2286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15616" y="3003798"/>
                        <a:ext cx="2286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529797"/>
              </p:ext>
            </p:extLst>
          </p:nvPr>
        </p:nvGraphicFramePr>
        <p:xfrm>
          <a:off x="2123728" y="271576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23728" y="271576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143704"/>
              </p:ext>
            </p:extLst>
          </p:nvPr>
        </p:nvGraphicFramePr>
        <p:xfrm>
          <a:off x="1547664" y="307580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1200" imgH="215640" progId="Equation.DSMT4">
                  <p:embed/>
                </p:oleObj>
              </mc:Choice>
              <mc:Fallback>
                <p:oleObj name="Equation" r:id="rId6" imgW="241200" imgH="2156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07580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オブジェクト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0194967"/>
              </p:ext>
            </p:extLst>
          </p:nvPr>
        </p:nvGraphicFramePr>
        <p:xfrm>
          <a:off x="6948264" y="307580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215640" progId="Equation.DSMT4">
                  <p:embed/>
                </p:oleObj>
              </mc:Choice>
              <mc:Fallback>
                <p:oleObj name="Equation" r:id="rId8" imgW="241200" imgH="215640" progId="Equation.DSMT4">
                  <p:embed/>
                  <p:pic>
                    <p:nvPicPr>
                      <p:cNvPr id="0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307580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539552" y="3363838"/>
            <a:ext cx="182547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を与えている。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23" name="オブジェクト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297992"/>
              </p:ext>
            </p:extLst>
          </p:nvPr>
        </p:nvGraphicFramePr>
        <p:xfrm>
          <a:off x="827584" y="3795886"/>
          <a:ext cx="7581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7581600" imgH="368280" progId="Equation.DSMT4">
                  <p:embed/>
                </p:oleObj>
              </mc:Choice>
              <mc:Fallback>
                <p:oleObj name="Equation" r:id="rId9" imgW="758160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584" y="3795886"/>
                        <a:ext cx="75819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コンテンツ プレースホルダー 11"/>
          <p:cNvSpPr>
            <a:spLocks noGrp="1"/>
          </p:cNvSpPr>
          <p:nvPr>
            <p:ph sz="quarter" idx="1"/>
          </p:nvPr>
        </p:nvSpPr>
        <p:spPr>
          <a:xfrm>
            <a:off x="539552" y="4083918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BBDA19E-EC6A-4194-AA3C-FEF6B3F878D7}"/>
              </a:ext>
            </a:extLst>
          </p:cNvPr>
          <p:cNvSpPr/>
          <p:nvPr/>
        </p:nvSpPr>
        <p:spPr>
          <a:xfrm>
            <a:off x="8028384" y="42279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lang="ja-JP" altLang="en-US" dirty="0"/>
          </a:p>
        </p:txBody>
      </p:sp>
      <p:sp>
        <p:nvSpPr>
          <p:cNvPr id="26" name="コンテンツ プレースホルダー 11">
            <a:extLst>
              <a:ext uri="{FF2B5EF4-FFF2-40B4-BE49-F238E27FC236}">
                <a16:creationId xmlns:a16="http://schemas.microsoft.com/office/drawing/2014/main" id="{DB7DF623-9542-4AE6-8C68-FB657CB50125}"/>
              </a:ext>
            </a:extLst>
          </p:cNvPr>
          <p:cNvSpPr txBox="1">
            <a:spLocks/>
          </p:cNvSpPr>
          <p:nvPr/>
        </p:nvSpPr>
        <p:spPr>
          <a:xfrm>
            <a:off x="2127837" y="3363714"/>
            <a:ext cx="1944216" cy="360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賞金の総額は</a:t>
            </a:r>
          </a:p>
        </p:txBody>
      </p:sp>
    </p:spTree>
    <p:extLst>
      <p:ext uri="{BB962C8B-B14F-4D97-AF65-F5344CB8AC3E}">
        <p14:creationId xmlns:p14="http://schemas.microsoft.com/office/powerpoint/2010/main" val="3804836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2283718"/>
            <a:ext cx="8208912" cy="2304256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40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99199" y="4083918"/>
            <a:ext cx="8214753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記号は、　　　　 などと表される。また、　　　なども使われる。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3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100392" y="1203598"/>
            <a:ext cx="432048" cy="2880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</a:t>
            </a:r>
            <a:endParaRPr kumimoji="1" lang="ja-JP" altLang="en-US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2195736" y="411510"/>
            <a:ext cx="626469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この賞金総額を総数で割った金額 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55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円が、</a:t>
            </a:r>
            <a:r>
              <a:rPr kumimoji="1"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kumimoji="1"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本のくじに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467544" y="411510"/>
            <a:ext cx="1728192" cy="360040"/>
          </a:xfrm>
          <a:prstGeom prst="rect">
            <a:avLst/>
          </a:prstGeom>
          <a:ln w="19050">
            <a:solidFill>
              <a:srgbClr val="FFC00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例　２．２　続き　</a:t>
            </a:r>
          </a:p>
        </p:txBody>
      </p:sp>
      <p:sp>
        <p:nvSpPr>
          <p:cNvPr id="10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7544" y="771550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ついて期待される金額と考えられる。上の式を 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10000 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で割った式を書き換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1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7544" y="1131590"/>
            <a:ext cx="936104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えると、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4403"/>
              </p:ext>
            </p:extLst>
          </p:nvPr>
        </p:nvGraphicFramePr>
        <p:xfrm>
          <a:off x="1360168" y="1203598"/>
          <a:ext cx="68199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19840" imgH="228600" progId="Equation.DSMT4">
                  <p:embed/>
                </p:oleObj>
              </mc:Choice>
              <mc:Fallback>
                <p:oleObj name="Equation" r:id="rId2" imgW="6819840" imgH="228600" progId="Equation.DSMT4">
                  <p:embed/>
                  <p:pic>
                    <p:nvPicPr>
                      <p:cNvPr id="0" name="オブジェクト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0168" y="1203598"/>
                        <a:ext cx="68199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7544" y="1491630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となる。左辺は各等の賞金とそれが当たる確率となっている。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539552" y="1851670"/>
            <a:ext cx="7920880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これを一般化して、次のように定義される。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6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83801" y="2283718"/>
            <a:ext cx="847839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２．１</a:t>
            </a:r>
            <a:endParaRPr kumimoji="1" lang="ja-JP" altLang="en-US" sz="1800" dirty="0"/>
          </a:p>
        </p:txBody>
      </p:sp>
      <p:sp>
        <p:nvSpPr>
          <p:cNvPr id="1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1331640" y="2283718"/>
            <a:ext cx="388843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　の確率分布が右の表で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347158"/>
              </p:ext>
            </p:extLst>
          </p:nvPr>
        </p:nvGraphicFramePr>
        <p:xfrm>
          <a:off x="5436096" y="2355726"/>
          <a:ext cx="3168350" cy="609600"/>
        </p:xfrm>
        <a:graphic>
          <a:graphicData uri="http://schemas.openxmlformats.org/drawingml/2006/table">
            <a:tbl>
              <a:tblPr/>
              <a:tblGrid>
                <a:gridCol w="576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168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218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20" name="グループ化 19"/>
          <p:cNvGrpSpPr/>
          <p:nvPr/>
        </p:nvGrpSpPr>
        <p:grpSpPr>
          <a:xfrm>
            <a:off x="5652120" y="2355726"/>
            <a:ext cx="2454324" cy="292422"/>
            <a:chOff x="2843808" y="2427734"/>
            <a:chExt cx="2454324" cy="292422"/>
          </a:xfrm>
        </p:grpSpPr>
        <p:graphicFrame>
          <p:nvGraphicFramePr>
            <p:cNvPr id="21" name="オブジェクト 2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9102210"/>
                </p:ext>
              </p:extLst>
            </p:nvPr>
          </p:nvGraphicFramePr>
          <p:xfrm>
            <a:off x="3275856" y="2427734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03040" imgH="291960" progId="Equation.DSMT4">
                    <p:embed/>
                  </p:oleObj>
                </mc:Choice>
                <mc:Fallback>
                  <p:oleObj name="Equation" r:id="rId4" imgW="2030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275856" y="2427734"/>
                          <a:ext cx="2032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オブジェクト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7999701"/>
                </p:ext>
              </p:extLst>
            </p:nvPr>
          </p:nvGraphicFramePr>
          <p:xfrm>
            <a:off x="3635896" y="2427734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28600" imgH="291960" progId="Equation.DSMT4">
                    <p:embed/>
                  </p:oleObj>
                </mc:Choice>
                <mc:Fallback>
                  <p:oleObj name="Equation" r:id="rId6" imgW="22860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3635896" y="2427734"/>
                          <a:ext cx="2286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オブジェクト 2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0029800"/>
                </p:ext>
              </p:extLst>
            </p:nvPr>
          </p:nvGraphicFramePr>
          <p:xfrm>
            <a:off x="4355976" y="2427734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90440" imgH="291960" progId="Equation.DSMT4">
                    <p:embed/>
                  </p:oleObj>
                </mc:Choice>
                <mc:Fallback>
                  <p:oleObj name="Equation" r:id="rId8" imgW="1904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4355976" y="2427734"/>
                          <a:ext cx="1905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" name="オブジェクト 2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21334247"/>
                </p:ext>
              </p:extLst>
            </p:nvPr>
          </p:nvGraphicFramePr>
          <p:xfrm>
            <a:off x="5082232" y="2428056"/>
            <a:ext cx="2159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15640" imgH="291960" progId="Equation.DSMT4">
                    <p:embed/>
                  </p:oleObj>
                </mc:Choice>
                <mc:Fallback>
                  <p:oleObj name="Equation" r:id="rId10" imgW="215640" imgH="29196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5082232" y="2428056"/>
                          <a:ext cx="2159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オブジェクト 2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25215351"/>
                </p:ext>
              </p:extLst>
            </p:nvPr>
          </p:nvGraphicFramePr>
          <p:xfrm>
            <a:off x="400211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41200" imgH="126720" progId="Equation.DSMT4">
                    <p:embed/>
                  </p:oleObj>
                </mc:Choice>
                <mc:Fallback>
                  <p:oleObj name="Equation" r:id="rId12" imgW="241200" imgH="12672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4002112" y="2572072"/>
                          <a:ext cx="241300" cy="127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オブジェクト 2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77378848"/>
                </p:ext>
              </p:extLst>
            </p:nvPr>
          </p:nvGraphicFramePr>
          <p:xfrm>
            <a:off x="472219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241200" imgH="126720" progId="Equation.DSMT4">
                    <p:embed/>
                  </p:oleObj>
                </mc:Choice>
                <mc:Fallback>
                  <p:oleObj name="Equation" r:id="rId14" imgW="241200" imgH="1267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57207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オブジェクト 2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27603513"/>
                </p:ext>
              </p:extLst>
            </p:nvPr>
          </p:nvGraphicFramePr>
          <p:xfrm>
            <a:off x="2843808" y="2499742"/>
            <a:ext cx="216024" cy="193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41200" imgH="215640" progId="Equation.DSMT4">
                    <p:embed/>
                  </p:oleObj>
                </mc:Choice>
                <mc:Fallback>
                  <p:oleObj name="Equation" r:id="rId16" imgW="241200" imgH="2156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2843808" y="2499742"/>
                          <a:ext cx="216024" cy="1932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グループ化 27"/>
          <p:cNvGrpSpPr/>
          <p:nvPr/>
        </p:nvGrpSpPr>
        <p:grpSpPr>
          <a:xfrm>
            <a:off x="6084168" y="2643758"/>
            <a:ext cx="2023219" cy="292547"/>
            <a:chOff x="3275856" y="2715766"/>
            <a:chExt cx="2023219" cy="292547"/>
          </a:xfrm>
        </p:grpSpPr>
        <p:graphicFrame>
          <p:nvGraphicFramePr>
            <p:cNvPr id="29" name="オブジェクト 2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842788"/>
                </p:ext>
              </p:extLst>
            </p:nvPr>
          </p:nvGraphicFramePr>
          <p:xfrm>
            <a:off x="3995936" y="285978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41200" imgH="126720" progId="Equation.DSMT4">
                    <p:embed/>
                  </p:oleObj>
                </mc:Choice>
                <mc:Fallback>
                  <p:oleObj name="Equation" r:id="rId18" imgW="241200" imgH="1267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285978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オブジェクト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0598272"/>
                </p:ext>
              </p:extLst>
            </p:nvPr>
          </p:nvGraphicFramePr>
          <p:xfrm>
            <a:off x="4722192" y="2860104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9" imgW="241200" imgH="126720" progId="Equation.DSMT4">
                    <p:embed/>
                  </p:oleObj>
                </mc:Choice>
                <mc:Fallback>
                  <p:oleObj name="Equation" r:id="rId19" imgW="241200" imgH="12672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860104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オブジェクト 3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77687516"/>
                </p:ext>
              </p:extLst>
            </p:nvPr>
          </p:nvGraphicFramePr>
          <p:xfrm>
            <a:off x="3275856" y="2715766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28600" imgH="291960" progId="Equation.DSMT4">
                    <p:embed/>
                  </p:oleObj>
                </mc:Choice>
                <mc:Fallback>
                  <p:oleObj name="Equation" r:id="rId20" imgW="228600" imgH="291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5856" y="2715766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オブジェクト 3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225211279"/>
                </p:ext>
              </p:extLst>
            </p:nvPr>
          </p:nvGraphicFramePr>
          <p:xfrm>
            <a:off x="36226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53800" imgH="291960" progId="Equation.DSMT4">
                    <p:embed/>
                  </p:oleObj>
                </mc:Choice>
                <mc:Fallback>
                  <p:oleObj name="Equation" r:id="rId22" imgW="253800" imgH="291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6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オブジェクト 3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12340690"/>
                </p:ext>
              </p:extLst>
            </p:nvPr>
          </p:nvGraphicFramePr>
          <p:xfrm>
            <a:off x="4337050" y="2716213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28600" imgH="291960" progId="Equation.DSMT4">
                    <p:embed/>
                  </p:oleObj>
                </mc:Choice>
                <mc:Fallback>
                  <p:oleObj name="Equation" r:id="rId24" imgW="228600" imgH="291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7050" y="2716213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オブジェクト 3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42286965"/>
                </p:ext>
              </p:extLst>
            </p:nvPr>
          </p:nvGraphicFramePr>
          <p:xfrm>
            <a:off x="50450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53800" imgH="291960" progId="Equation.DSMT4">
                    <p:embed/>
                  </p:oleObj>
                </mc:Choice>
                <mc:Fallback>
                  <p:oleObj name="Equation" r:id="rId26" imgW="253800" imgH="29196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50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5" name="オブジェクト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411125"/>
              </p:ext>
            </p:extLst>
          </p:nvPr>
        </p:nvGraphicFramePr>
        <p:xfrm>
          <a:off x="2555776" y="235572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241200" imgH="215640" progId="Equation.DSMT4">
                  <p:embed/>
                </p:oleObj>
              </mc:Choice>
              <mc:Fallback>
                <p:oleObj name="Equation" r:id="rId28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2555776" y="2355726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7544" y="2643758"/>
            <a:ext cx="4752528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与えられるとき、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7" name="オブジェクト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106100"/>
              </p:ext>
            </p:extLst>
          </p:nvPr>
        </p:nvGraphicFramePr>
        <p:xfrm>
          <a:off x="1835696" y="3075806"/>
          <a:ext cx="4064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063680" imgH="622080" progId="Equation.DSMT4">
                  <p:embed/>
                </p:oleObj>
              </mc:Choice>
              <mc:Fallback>
                <p:oleObj name="Equation" r:id="rId30" imgW="406368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835696" y="3075806"/>
                        <a:ext cx="40640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461702" y="3651870"/>
            <a:ext cx="8214753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で定義される値を確率変数　の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平均値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、または</a:t>
            </a:r>
            <a:r>
              <a:rPr lang="ja-JP" altLang="en-US" sz="1800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期待値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39" name="オブジェクト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127481"/>
              </p:ext>
            </p:extLst>
          </p:nvPr>
        </p:nvGraphicFramePr>
        <p:xfrm>
          <a:off x="1475656" y="4083918"/>
          <a:ext cx="901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901440" imgH="342720" progId="Equation.DSMT4">
                  <p:embed/>
                </p:oleObj>
              </mc:Choice>
              <mc:Fallback>
                <p:oleObj name="Equation" r:id="rId32" imgW="90144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3"/>
                      <a:stretch>
                        <a:fillRect/>
                      </a:stretch>
                    </p:blipFill>
                    <p:spPr>
                      <a:xfrm>
                        <a:off x="1475656" y="4083918"/>
                        <a:ext cx="9017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オブジェクト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4487796"/>
              </p:ext>
            </p:extLst>
          </p:nvPr>
        </p:nvGraphicFramePr>
        <p:xfrm>
          <a:off x="5076056" y="4083918"/>
          <a:ext cx="558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558720" imgH="342720" progId="Equation.DSMT4">
                  <p:embed/>
                </p:oleObj>
              </mc:Choice>
              <mc:Fallback>
                <p:oleObj name="Equation" r:id="rId34" imgW="558720" imgH="342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5"/>
                      <a:stretch>
                        <a:fillRect/>
                      </a:stretch>
                    </p:blipFill>
                    <p:spPr>
                      <a:xfrm>
                        <a:off x="5076056" y="4083918"/>
                        <a:ext cx="5588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199644"/>
              </p:ext>
            </p:extLst>
          </p:nvPr>
        </p:nvGraphicFramePr>
        <p:xfrm>
          <a:off x="3275856" y="3723878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241200" imgH="215640" progId="Equation.DSMT4">
                  <p:embed/>
                </p:oleObj>
              </mc:Choice>
              <mc:Fallback>
                <p:oleObj name="Equation" r:id="rId36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3275856" y="3723878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8028384" y="422793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889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 animBg="1"/>
      <p:bldP spid="40" grpId="0" build="p"/>
      <p:bldP spid="16" grpId="0" uiExpand="1" build="p" animBg="1"/>
      <p:bldP spid="18" grpId="0" build="p"/>
      <p:bldP spid="36" grpId="0" build="p"/>
      <p:bldP spid="38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080120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２．３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7544" y="776095"/>
            <a:ext cx="7892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(1)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のさいころを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投げるとき、出る目の数　の確率分布は、表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2.1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である。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3684" y="3003798"/>
            <a:ext cx="797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であるから、確率変数　の平均（期待値）は、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22" name="図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131590"/>
            <a:ext cx="3862461" cy="1170733"/>
          </a:xfrm>
          <a:prstGeom prst="rect">
            <a:avLst/>
          </a:prstGeom>
        </p:spPr>
      </p:pic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891917"/>
              </p:ext>
            </p:extLst>
          </p:nvPr>
        </p:nvGraphicFramePr>
        <p:xfrm>
          <a:off x="5580112" y="850407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200" imgH="215640" progId="Equation.DSMT4">
                  <p:embed/>
                </p:oleObj>
              </mc:Choice>
              <mc:Fallback>
                <p:oleObj name="Equation" r:id="rId3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80112" y="850407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355963"/>
              </p:ext>
            </p:extLst>
          </p:nvPr>
        </p:nvGraphicFramePr>
        <p:xfrm>
          <a:off x="2339752" y="2381498"/>
          <a:ext cx="339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90840" imgH="622080" progId="Equation.DSMT4">
                  <p:embed/>
                </p:oleObj>
              </mc:Choice>
              <mc:Fallback>
                <p:oleObj name="Equation" r:id="rId5" imgW="33908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39752" y="2381498"/>
                        <a:ext cx="3390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041468"/>
              </p:ext>
            </p:extLst>
          </p:nvPr>
        </p:nvGraphicFramePr>
        <p:xfrm>
          <a:off x="1907704" y="3507854"/>
          <a:ext cx="410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101840" imgH="622080" progId="Equation.DSMT4">
                  <p:embed/>
                </p:oleObj>
              </mc:Choice>
              <mc:Fallback>
                <p:oleObj name="Equation" r:id="rId7" imgW="410184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907704" y="3507854"/>
                        <a:ext cx="41021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6947599"/>
              </p:ext>
            </p:extLst>
          </p:nvPr>
        </p:nvGraphicFramePr>
        <p:xfrm>
          <a:off x="2771800" y="3080514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41200" imgH="215640" progId="Equation.DSMT4">
                  <p:embed/>
                </p:oleObj>
              </mc:Choice>
              <mc:Fallback>
                <p:oleObj name="Equation" r:id="rId9" imgW="24120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771800" y="3080514"/>
                        <a:ext cx="2413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829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51745"/>
            <a:ext cx="6480720" cy="1101677"/>
          </a:xfrm>
          <a:prstGeom prst="rect">
            <a:avLst/>
          </a:prstGeom>
        </p:spPr>
      </p:pic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1656184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２．３　続き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67544" y="776095"/>
            <a:ext cx="78920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(2)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</a:t>
            </a:r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のさいころを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投げるとき、第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第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のさいころの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出る目の確率変数をそれぞれ　　 とすると、和　　　　　は、確率分布表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2.2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に従う確率変数である。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58131" y="2432990"/>
            <a:ext cx="797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　の平均（期待値）は、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116317"/>
              </p:ext>
            </p:extLst>
          </p:nvPr>
        </p:nvGraphicFramePr>
        <p:xfrm>
          <a:off x="2195736" y="1131590"/>
          <a:ext cx="53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279360" progId="Equation.DSMT4">
                  <p:embed/>
                </p:oleObj>
              </mc:Choice>
              <mc:Fallback>
                <p:oleObj name="Equation" r:id="rId4" imgW="53316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95736" y="1131590"/>
                        <a:ext cx="5334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882324"/>
              </p:ext>
            </p:extLst>
          </p:nvPr>
        </p:nvGraphicFramePr>
        <p:xfrm>
          <a:off x="1803369" y="2771695"/>
          <a:ext cx="5156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155920" imgH="622080" progId="Equation.DSMT4">
                  <p:embed/>
                </p:oleObj>
              </mc:Choice>
              <mc:Fallback>
                <p:oleObj name="Equation" r:id="rId6" imgW="51559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803369" y="2771695"/>
                        <a:ext cx="5156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793560"/>
              </p:ext>
            </p:extLst>
          </p:nvPr>
        </p:nvGraphicFramePr>
        <p:xfrm>
          <a:off x="1691680" y="2530236"/>
          <a:ext cx="203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040" imgH="215640" progId="Equation.DSMT4">
                  <p:embed/>
                </p:oleObj>
              </mc:Choice>
              <mc:Fallback>
                <p:oleObj name="Equation" r:id="rId8" imgW="203040" imgH="215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691680" y="2530236"/>
                        <a:ext cx="2032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4535161"/>
              </p:ext>
            </p:extLst>
          </p:nvPr>
        </p:nvGraphicFramePr>
        <p:xfrm>
          <a:off x="4211960" y="1129810"/>
          <a:ext cx="965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215640" progId="Equation.DSMT4">
                  <p:embed/>
                </p:oleObj>
              </mc:Choice>
              <mc:Fallback>
                <p:oleObj name="Equation" r:id="rId10" imgW="965160" imgH="215640" progId="Equation.DSMT4">
                  <p:embed/>
                  <p:pic>
                    <p:nvPicPr>
                      <p:cNvPr id="0" name="オブジェクト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1129810"/>
                        <a:ext cx="9652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511293" y="3476496"/>
            <a:ext cx="797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これは、　　　　　　　　であるから、　　　　　　　　　すなわち、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240645"/>
              </p:ext>
            </p:extLst>
          </p:nvPr>
        </p:nvGraphicFramePr>
        <p:xfrm>
          <a:off x="1547664" y="3502928"/>
          <a:ext cx="1816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15840" imgH="342720" progId="Equation.DSMT4">
                  <p:embed/>
                </p:oleObj>
              </mc:Choice>
              <mc:Fallback>
                <p:oleObj name="Equation" r:id="rId12" imgW="1815840" imgH="342720" progId="Equation.DSMT4">
                  <p:embed/>
                  <p:pic>
                    <p:nvPicPr>
                      <p:cNvPr id="0" name="オブジェクト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3502928"/>
                        <a:ext cx="1816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544402"/>
              </p:ext>
            </p:extLst>
          </p:nvPr>
        </p:nvGraphicFramePr>
        <p:xfrm>
          <a:off x="4788024" y="3511560"/>
          <a:ext cx="2044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44440" imgH="342720" progId="Equation.DSMT4">
                  <p:embed/>
                </p:oleObj>
              </mc:Choice>
              <mc:Fallback>
                <p:oleObj name="Equation" r:id="rId14" imgW="2044440" imgH="342720" progId="Equation.DSMT4">
                  <p:embed/>
                  <p:pic>
                    <p:nvPicPr>
                      <p:cNvPr id="0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3511560"/>
                        <a:ext cx="2044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217268"/>
              </p:ext>
            </p:extLst>
          </p:nvPr>
        </p:nvGraphicFramePr>
        <p:xfrm>
          <a:off x="2915816" y="3882963"/>
          <a:ext cx="2438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438280" imgH="342720" progId="Equation.DSMT4">
                  <p:embed/>
                </p:oleObj>
              </mc:Choice>
              <mc:Fallback>
                <p:oleObj name="Equation" r:id="rId16" imgW="2438280" imgH="342720" progId="Equation.DSMT4">
                  <p:embed/>
                  <p:pic>
                    <p:nvPicPr>
                      <p:cNvPr id="0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882963"/>
                        <a:ext cx="2438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テキスト ボックス 18"/>
          <p:cNvSpPr txBox="1"/>
          <p:nvPr/>
        </p:nvSpPr>
        <p:spPr>
          <a:xfrm>
            <a:off x="511293" y="4223340"/>
            <a:ext cx="7589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が成り立っている。複数個の</a:t>
            </a:r>
            <a:r>
              <a:rPr lang="ja-JP" altLang="en-US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一般の確率変数に対して成立する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。</a:t>
            </a:r>
            <a:r>
              <a:rPr lang="en-US" altLang="ja-JP" sz="12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(</a:t>
            </a:r>
            <a:r>
              <a:rPr lang="ja-JP" altLang="en-US" sz="12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後述</a:t>
            </a:r>
            <a:r>
              <a:rPr lang="en-US" altLang="ja-JP" sz="12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)</a:t>
            </a:r>
            <a:endParaRPr kumimoji="1" lang="ja-JP" altLang="en-US" sz="1200" b="1" dirty="0">
              <a:solidFill>
                <a:srgbClr val="FF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cxnSp>
        <p:nvCxnSpPr>
          <p:cNvPr id="17" name="直線コネクタ 16"/>
          <p:cNvCxnSpPr/>
          <p:nvPr/>
        </p:nvCxnSpPr>
        <p:spPr>
          <a:xfrm>
            <a:off x="683568" y="3476496"/>
            <a:ext cx="741682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コンテンツ プレースホルダー 4">
            <a:extLst>
              <a:ext uri="{FF2B5EF4-FFF2-40B4-BE49-F238E27FC236}">
                <a16:creationId xmlns:a16="http://schemas.microsoft.com/office/drawing/2014/main" id="{FDDB5A8C-5634-40D9-A665-8E6F1FCA8CE1}"/>
              </a:ext>
            </a:extLst>
          </p:cNvPr>
          <p:cNvSpPr txBox="1">
            <a:spLocks/>
          </p:cNvSpPr>
          <p:nvPr/>
        </p:nvSpPr>
        <p:spPr>
          <a:xfrm>
            <a:off x="7956376" y="4270803"/>
            <a:ext cx="720080" cy="37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1720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88208" y="339502"/>
            <a:ext cx="8208912" cy="2808312"/>
          </a:xfrm>
          <a:ln w="19050">
            <a:solidFill>
              <a:srgbClr val="FFC00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03260" y="352806"/>
            <a:ext cx="82040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ジョーカーを除いた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組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52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枚のトランプから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枚のカードを取り出す。エースは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ジャックは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11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クイーンは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12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、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キングは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13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として、取り出されたカードの数を　とする。そのときの確率分布は表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2.5 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で与えられ、ヒストグラムは、図 </a:t>
            </a:r>
            <a:r>
              <a:rPr lang="en-US" altLang="ja-JP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2.3 </a:t>
            </a:r>
            <a:r>
              <a:rPr lang="ja-JP" altLang="en-US" dirty="0" err="1">
                <a:latin typeface="ＭＳ 明朝" panose="02020609040205080304" pitchFamily="17" charset="-128"/>
                <a:ea typeface="ＭＳ 明朝" panose="02020609040205080304" pitchFamily="17" charset="-128"/>
              </a:rPr>
              <a:t>のように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なる</a:t>
            </a:r>
            <a:r>
              <a:rPr lang="ja-JP" altLang="en-US" dirty="0"/>
              <a:t>。</a:t>
            </a:r>
            <a:endParaRPr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716" y="1470638"/>
            <a:ext cx="3863301" cy="1210248"/>
          </a:xfrm>
          <a:prstGeom prst="rect">
            <a:avLst/>
          </a:prstGeom>
        </p:spPr>
      </p:pic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7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03260" y="352806"/>
            <a:ext cx="1116412" cy="360040"/>
          </a:xfrm>
          <a:ln w="19050">
            <a:solidFill>
              <a:srgbClr val="FFC00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kumimoji="1" lang="ja-JP" altLang="en-US" sz="1800" dirty="0"/>
              <a:t>例　２．４</a:t>
            </a: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8302704" y="4211166"/>
            <a:ext cx="36004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235222"/>
            <a:ext cx="3866104" cy="1296055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917079" y="2650485"/>
            <a:ext cx="1693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平均は、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/>
        </p:nvGraphicFramePr>
        <p:xfrm>
          <a:off x="2142567" y="2524001"/>
          <a:ext cx="466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60560" imgH="622080" progId="Equation.DSMT4">
                  <p:embed/>
                </p:oleObj>
              </mc:Choice>
              <mc:Fallback>
                <p:oleObj name="Equation" r:id="rId4" imgW="4660560" imgH="622080" progId="Equation.DSMT4">
                  <p:embed/>
                  <p:pic>
                    <p:nvPicPr>
                      <p:cNvPr id="4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567" y="2524001"/>
                        <a:ext cx="4660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93409" y="3219822"/>
            <a:ext cx="8208912" cy="1368152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763687" y="3219822"/>
            <a:ext cx="6719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確率分布ですべての確率が等しい、すなわち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オブジェクト 11"/>
          <p:cNvGraphicFramePr>
            <a:graphicFrameLocks noChangeAspect="1"/>
          </p:cNvGraphicFramePr>
          <p:nvPr/>
        </p:nvGraphicFramePr>
        <p:xfrm>
          <a:off x="3084148" y="3533626"/>
          <a:ext cx="2019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19240" imgH="622080" progId="Equation.DSMT4">
                  <p:embed/>
                </p:oleObj>
              </mc:Choice>
              <mc:Fallback>
                <p:oleObj name="Equation" r:id="rId6" imgW="2019240" imgH="62208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4148" y="3533626"/>
                        <a:ext cx="2019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テキスト ボックス 30"/>
          <p:cNvSpPr txBox="1"/>
          <p:nvPr/>
        </p:nvSpPr>
        <p:spPr>
          <a:xfrm>
            <a:off x="522153" y="4155926"/>
            <a:ext cx="7218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であるような確率分布を</a:t>
            </a:r>
            <a:r>
              <a:rPr lang="ja-JP" altLang="en-US" b="1" dirty="0">
                <a:solidFill>
                  <a:srgbClr val="0070C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一様分布</a:t>
            </a:r>
            <a:r>
              <a:rPr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という。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2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507272" y="3229114"/>
            <a:ext cx="1241535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一様分布</a:t>
            </a:r>
          </a:p>
        </p:txBody>
      </p:sp>
      <p:graphicFrame>
        <p:nvGraphicFramePr>
          <p:cNvPr id="17" name="オブジェクト 16">
            <a:extLst>
              <a:ext uri="{FF2B5EF4-FFF2-40B4-BE49-F238E27FC236}">
                <a16:creationId xmlns:a16="http://schemas.microsoft.com/office/drawing/2014/main" id="{AE0DC94C-22C9-41B4-A6AB-7240A693B5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0716" y="983792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1200" imgH="215640" progId="Equation.DSMT4">
                  <p:embed/>
                </p:oleObj>
              </mc:Choice>
              <mc:Fallback>
                <p:oleObj name="Equation" r:id="rId8" imgW="241200" imgH="215640" progId="Equation.DSMT4">
                  <p:embed/>
                  <p:pic>
                    <p:nvPicPr>
                      <p:cNvPr id="17" name="オブジェクト 16">
                        <a:extLst>
                          <a:ext uri="{FF2B5EF4-FFF2-40B4-BE49-F238E27FC236}">
                            <a16:creationId xmlns:a16="http://schemas.microsoft.com/office/drawing/2014/main" id="{AE0DC94C-22C9-41B4-A6AB-7240A693B5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0716" y="983792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691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23" grpId="0" uiExpand="1" build="p" animBg="1"/>
      <p:bldP spid="25" grpId="0"/>
      <p:bldP spid="31" grpId="0"/>
      <p:bldP spid="32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579862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確率変数の単位が   とすると。分散は、　 となる。そこで、単位を一致さ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499742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で定義される　　　　　を　の分散という。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771550"/>
            <a:ext cx="8208912" cy="2664296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</a:t>
            </a: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843558"/>
            <a:ext cx="410445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右の確率分布表の確率変数　の平均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411510"/>
            <a:ext cx="792088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２．２　</a:t>
            </a: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131590"/>
            <a:ext cx="352839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を　として、</a:t>
            </a:r>
          </a:p>
        </p:txBody>
      </p:sp>
      <p:graphicFrame>
        <p:nvGraphicFramePr>
          <p:cNvPr id="35" name="オブジェクト 34"/>
          <p:cNvGraphicFramePr>
            <a:graphicFrameLocks noChangeAspect="1"/>
          </p:cNvGraphicFramePr>
          <p:nvPr/>
        </p:nvGraphicFramePr>
        <p:xfrm>
          <a:off x="3275856" y="2571750"/>
          <a:ext cx="261937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35" name="オブジェクト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2571750"/>
                        <a:ext cx="261937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オブジェクト 53"/>
          <p:cNvGraphicFramePr>
            <a:graphicFrameLocks noChangeAspect="1"/>
          </p:cNvGraphicFramePr>
          <p:nvPr/>
        </p:nvGraphicFramePr>
        <p:xfrm>
          <a:off x="3491880" y="91556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1200" imgH="215640" progId="Equation.DSMT4">
                  <p:embed/>
                </p:oleObj>
              </mc:Choice>
              <mc:Fallback>
                <p:oleObj name="Equation" r:id="rId4" imgW="241200" imgH="215640" progId="Equation.DSMT4">
                  <p:embed/>
                  <p:pic>
                    <p:nvPicPr>
                      <p:cNvPr id="54" name="オブジェクト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1880" y="91556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オブジェクト 54"/>
          <p:cNvGraphicFramePr>
            <a:graphicFrameLocks noChangeAspect="1"/>
          </p:cNvGraphicFramePr>
          <p:nvPr/>
        </p:nvGraphicFramePr>
        <p:xfrm>
          <a:off x="827584" y="1203598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40" imgH="215640" progId="Equation.DSMT4">
                  <p:embed/>
                </p:oleObj>
              </mc:Choice>
              <mc:Fallback>
                <p:oleObj name="Equation" r:id="rId6" imgW="190440" imgH="215640" progId="Equation.DSMT4">
                  <p:embed/>
                  <p:pic>
                    <p:nvPicPr>
                      <p:cNvPr id="55" name="オブジェクト 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203598"/>
                        <a:ext cx="190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オブジェクト 11"/>
          <p:cNvGraphicFramePr>
            <a:graphicFrameLocks noChangeAspect="1"/>
          </p:cNvGraphicFramePr>
          <p:nvPr/>
        </p:nvGraphicFramePr>
        <p:xfrm>
          <a:off x="2339752" y="1995686"/>
          <a:ext cx="420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203360" imgH="380880" progId="Equation.DSMT4">
                  <p:embed/>
                </p:oleObj>
              </mc:Choice>
              <mc:Fallback>
                <p:oleObj name="Equation" r:id="rId8" imgW="4203360" imgH="380880" progId="Equation.DSMT4">
                  <p:embed/>
                  <p:pic>
                    <p:nvPicPr>
                      <p:cNvPr id="12" name="オブジェクト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1995686"/>
                        <a:ext cx="420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931790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その正または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0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の平方根　　　　　 を　の標準偏差という。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4860032" y="843558"/>
          <a:ext cx="3744417" cy="792088"/>
        </p:xfrm>
        <a:graphic>
          <a:graphicData uri="http://schemas.openxmlformats.org/drawingml/2006/table">
            <a:tbl>
              <a:tblPr/>
              <a:tblGrid>
                <a:gridCol w="680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274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89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4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19" name="グループ化 18"/>
          <p:cNvGrpSpPr/>
          <p:nvPr/>
        </p:nvGrpSpPr>
        <p:grpSpPr>
          <a:xfrm>
            <a:off x="5076056" y="843558"/>
            <a:ext cx="2924004" cy="360043"/>
            <a:chOff x="2843808" y="2427734"/>
            <a:chExt cx="2430778" cy="292100"/>
          </a:xfrm>
        </p:grpSpPr>
        <p:graphicFrame>
          <p:nvGraphicFramePr>
            <p:cNvPr id="20" name="オブジェクト 19"/>
            <p:cNvGraphicFramePr>
              <a:graphicFrameLocks noChangeAspect="1"/>
            </p:cNvGraphicFramePr>
            <p:nvPr/>
          </p:nvGraphicFramePr>
          <p:xfrm>
            <a:off x="3275856" y="2427734"/>
            <a:ext cx="2032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203040" imgH="291960" progId="Equation.DSMT4">
                    <p:embed/>
                  </p:oleObj>
                </mc:Choice>
                <mc:Fallback>
                  <p:oleObj name="Equation" r:id="rId10" imgW="203040" imgH="291960" progId="Equation.DSMT4">
                    <p:embed/>
                    <p:pic>
                      <p:nvPicPr>
                        <p:cNvPr id="20" name="オブジェクト 19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3275856" y="2427734"/>
                          <a:ext cx="2032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オブジェクト 20"/>
            <p:cNvGraphicFramePr>
              <a:graphicFrameLocks noChangeAspect="1"/>
            </p:cNvGraphicFramePr>
            <p:nvPr/>
          </p:nvGraphicFramePr>
          <p:xfrm>
            <a:off x="3635896" y="2427734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28600" imgH="291960" progId="Equation.DSMT4">
                    <p:embed/>
                  </p:oleObj>
                </mc:Choice>
                <mc:Fallback>
                  <p:oleObj name="Equation" r:id="rId12" imgW="228600" imgH="291960" progId="Equation.DSMT4">
                    <p:embed/>
                    <p:pic>
                      <p:nvPicPr>
                        <p:cNvPr id="21" name="オブジェクト 20"/>
                        <p:cNvPicPr/>
                        <p:nvPr/>
                      </p:nvPicPr>
                      <p:blipFill>
                        <a:blip r:embed="rId13"/>
                        <a:stretch>
                          <a:fillRect/>
                        </a:stretch>
                      </p:blipFill>
                      <p:spPr>
                        <a:xfrm>
                          <a:off x="3635896" y="2427734"/>
                          <a:ext cx="2286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2" name="オブジェクト 21"/>
            <p:cNvGraphicFramePr>
              <a:graphicFrameLocks noChangeAspect="1"/>
            </p:cNvGraphicFramePr>
            <p:nvPr/>
          </p:nvGraphicFramePr>
          <p:xfrm>
            <a:off x="4355976" y="2427734"/>
            <a:ext cx="1905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4" imgW="190440" imgH="291960" progId="Equation.DSMT4">
                    <p:embed/>
                  </p:oleObj>
                </mc:Choice>
                <mc:Fallback>
                  <p:oleObj name="Equation" r:id="rId14" imgW="190440" imgH="291960" progId="Equation.DSMT4">
                    <p:embed/>
                    <p:pic>
                      <p:nvPicPr>
                        <p:cNvPr id="22" name="オブジェクト 21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4355976" y="2427734"/>
                          <a:ext cx="1905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" name="オブジェクト 22"/>
            <p:cNvGraphicFramePr>
              <a:graphicFrameLocks noChangeAspect="1"/>
            </p:cNvGraphicFramePr>
            <p:nvPr/>
          </p:nvGraphicFramePr>
          <p:xfrm>
            <a:off x="5058686" y="2427734"/>
            <a:ext cx="2159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6" imgW="215640" imgH="291960" progId="Equation.DSMT4">
                    <p:embed/>
                  </p:oleObj>
                </mc:Choice>
                <mc:Fallback>
                  <p:oleObj name="Equation" r:id="rId16" imgW="215640" imgH="291960" progId="Equation.DSMT4">
                    <p:embed/>
                    <p:pic>
                      <p:nvPicPr>
                        <p:cNvPr id="23" name="オブジェクト 22"/>
                        <p:cNvPicPr/>
                        <p:nvPr/>
                      </p:nvPicPr>
                      <p:blipFill>
                        <a:blip r:embed="rId17"/>
                        <a:stretch>
                          <a:fillRect/>
                        </a:stretch>
                      </p:blipFill>
                      <p:spPr>
                        <a:xfrm>
                          <a:off x="5058686" y="2427734"/>
                          <a:ext cx="215900" cy="2921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オブジェクト 24"/>
            <p:cNvGraphicFramePr>
              <a:graphicFrameLocks noChangeAspect="1"/>
            </p:cNvGraphicFramePr>
            <p:nvPr/>
          </p:nvGraphicFramePr>
          <p:xfrm>
            <a:off x="400211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8" imgW="241200" imgH="126720" progId="Equation.DSMT4">
                    <p:embed/>
                  </p:oleObj>
                </mc:Choice>
                <mc:Fallback>
                  <p:oleObj name="Equation" r:id="rId18" imgW="241200" imgH="126720" progId="Equation.DSMT4">
                    <p:embed/>
                    <p:pic>
                      <p:nvPicPr>
                        <p:cNvPr id="25" name="オブジェクト 24"/>
                        <p:cNvPicPr/>
                        <p:nvPr/>
                      </p:nvPicPr>
                      <p:blipFill>
                        <a:blip r:embed="rId19"/>
                        <a:stretch>
                          <a:fillRect/>
                        </a:stretch>
                      </p:blipFill>
                      <p:spPr>
                        <a:xfrm>
                          <a:off x="4002112" y="2572072"/>
                          <a:ext cx="241300" cy="1270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6" name="オブジェクト 25"/>
            <p:cNvGraphicFramePr>
              <a:graphicFrameLocks noChangeAspect="1"/>
            </p:cNvGraphicFramePr>
            <p:nvPr/>
          </p:nvGraphicFramePr>
          <p:xfrm>
            <a:off x="4722192" y="257207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241200" imgH="126720" progId="Equation.DSMT4">
                    <p:embed/>
                  </p:oleObj>
                </mc:Choice>
                <mc:Fallback>
                  <p:oleObj name="Equation" r:id="rId20" imgW="241200" imgH="126720" progId="Equation.DSMT4">
                    <p:embed/>
                    <p:pic>
                      <p:nvPicPr>
                        <p:cNvPr id="26" name="オブジェクト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57207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7" name="オブジェクト 26"/>
            <p:cNvGraphicFramePr>
              <a:graphicFrameLocks noChangeAspect="1"/>
            </p:cNvGraphicFramePr>
            <p:nvPr/>
          </p:nvGraphicFramePr>
          <p:xfrm>
            <a:off x="2843808" y="2499742"/>
            <a:ext cx="216024" cy="193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41200" imgH="215640" progId="Equation.DSMT4">
                    <p:embed/>
                  </p:oleObj>
                </mc:Choice>
                <mc:Fallback>
                  <p:oleObj name="Equation" r:id="rId22" imgW="241200" imgH="215640" progId="Equation.DSMT4">
                    <p:embed/>
                    <p:pic>
                      <p:nvPicPr>
                        <p:cNvPr id="27" name="オブジェクト 26"/>
                        <p:cNvPicPr/>
                        <p:nvPr/>
                      </p:nvPicPr>
                      <p:blipFill>
                        <a:blip r:embed="rId23"/>
                        <a:stretch>
                          <a:fillRect/>
                        </a:stretch>
                      </p:blipFill>
                      <p:spPr>
                        <a:xfrm>
                          <a:off x="2843808" y="2499742"/>
                          <a:ext cx="216024" cy="193285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グループ化 27"/>
          <p:cNvGrpSpPr/>
          <p:nvPr/>
        </p:nvGrpSpPr>
        <p:grpSpPr>
          <a:xfrm>
            <a:off x="5580112" y="1203598"/>
            <a:ext cx="2527275" cy="360040"/>
            <a:chOff x="3275856" y="2715766"/>
            <a:chExt cx="2023219" cy="292547"/>
          </a:xfrm>
        </p:grpSpPr>
        <p:graphicFrame>
          <p:nvGraphicFramePr>
            <p:cNvPr id="29" name="オブジェクト 28"/>
            <p:cNvGraphicFramePr>
              <a:graphicFrameLocks noChangeAspect="1"/>
            </p:cNvGraphicFramePr>
            <p:nvPr/>
          </p:nvGraphicFramePr>
          <p:xfrm>
            <a:off x="3995936" y="2859782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241200" imgH="126720" progId="Equation.DSMT4">
                    <p:embed/>
                  </p:oleObj>
                </mc:Choice>
                <mc:Fallback>
                  <p:oleObj name="Equation" r:id="rId24" imgW="241200" imgH="126720" progId="Equation.DSMT4">
                    <p:embed/>
                    <p:pic>
                      <p:nvPicPr>
                        <p:cNvPr id="29" name="オブジェクト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95936" y="2859782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オブジェクト 29"/>
            <p:cNvGraphicFramePr>
              <a:graphicFrameLocks noChangeAspect="1"/>
            </p:cNvGraphicFramePr>
            <p:nvPr/>
          </p:nvGraphicFramePr>
          <p:xfrm>
            <a:off x="4722192" y="2860104"/>
            <a:ext cx="241300" cy="127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5" imgW="241200" imgH="126720" progId="Equation.DSMT4">
                    <p:embed/>
                  </p:oleObj>
                </mc:Choice>
                <mc:Fallback>
                  <p:oleObj name="Equation" r:id="rId25" imgW="241200" imgH="126720" progId="Equation.DSMT4">
                    <p:embed/>
                    <p:pic>
                      <p:nvPicPr>
                        <p:cNvPr id="30" name="オブジェクト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22192" y="2860104"/>
                          <a:ext cx="241300" cy="127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オブジェクト 30"/>
            <p:cNvGraphicFramePr>
              <a:graphicFrameLocks noChangeAspect="1"/>
            </p:cNvGraphicFramePr>
            <p:nvPr/>
          </p:nvGraphicFramePr>
          <p:xfrm>
            <a:off x="3275856" y="2715766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28600" imgH="291960" progId="Equation.DSMT4">
                    <p:embed/>
                  </p:oleObj>
                </mc:Choice>
                <mc:Fallback>
                  <p:oleObj name="Equation" r:id="rId26" imgW="228600" imgH="291960" progId="Equation.DSMT4">
                    <p:embed/>
                    <p:pic>
                      <p:nvPicPr>
                        <p:cNvPr id="31" name="オブジェクト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75856" y="2715766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オブジェクト 32"/>
            <p:cNvGraphicFramePr>
              <a:graphicFrameLocks noChangeAspect="1"/>
            </p:cNvGraphicFramePr>
            <p:nvPr/>
          </p:nvGraphicFramePr>
          <p:xfrm>
            <a:off x="36226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253800" imgH="291960" progId="Equation.DSMT4">
                    <p:embed/>
                  </p:oleObj>
                </mc:Choice>
                <mc:Fallback>
                  <p:oleObj name="Equation" r:id="rId28" imgW="253800" imgH="291960" progId="Equation.DSMT4">
                    <p:embed/>
                    <p:pic>
                      <p:nvPicPr>
                        <p:cNvPr id="33" name="オブジェクト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26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オブジェクト 33"/>
            <p:cNvGraphicFramePr>
              <a:graphicFrameLocks noChangeAspect="1"/>
            </p:cNvGraphicFramePr>
            <p:nvPr/>
          </p:nvGraphicFramePr>
          <p:xfrm>
            <a:off x="4337050" y="2716213"/>
            <a:ext cx="2286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28600" imgH="291960" progId="Equation.DSMT4">
                    <p:embed/>
                  </p:oleObj>
                </mc:Choice>
                <mc:Fallback>
                  <p:oleObj name="Equation" r:id="rId30" imgW="228600" imgH="291960" progId="Equation.DSMT4">
                    <p:embed/>
                    <p:pic>
                      <p:nvPicPr>
                        <p:cNvPr id="34" name="オブジェクト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37050" y="2716213"/>
                          <a:ext cx="2286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8" name="オブジェクト 37"/>
            <p:cNvGraphicFramePr>
              <a:graphicFrameLocks noChangeAspect="1"/>
            </p:cNvGraphicFramePr>
            <p:nvPr/>
          </p:nvGraphicFramePr>
          <p:xfrm>
            <a:off x="5045075" y="2716213"/>
            <a:ext cx="254000" cy="292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2" imgW="253800" imgH="291960" progId="Equation.DSMT4">
                    <p:embed/>
                  </p:oleObj>
                </mc:Choice>
                <mc:Fallback>
                  <p:oleObj name="Equation" r:id="rId32" imgW="253800" imgH="291960" progId="Equation.DSMT4">
                    <p:embed/>
                    <p:pic>
                      <p:nvPicPr>
                        <p:cNvPr id="38" name="オブジェクト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5075" y="2716213"/>
                          <a:ext cx="254000" cy="2921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" name="オブジェクト 3"/>
          <p:cNvGraphicFramePr>
            <a:graphicFrameLocks noChangeAspect="1"/>
          </p:cNvGraphicFramePr>
          <p:nvPr/>
        </p:nvGraphicFramePr>
        <p:xfrm>
          <a:off x="1259632" y="1419622"/>
          <a:ext cx="2590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590560" imgH="622080" progId="Equation.DSMT4">
                  <p:embed/>
                </p:oleObj>
              </mc:Choice>
              <mc:Fallback>
                <p:oleObj name="Equation" r:id="rId34" imgW="2590560" imgH="622080" progId="Equation.DSMT4">
                  <p:embed/>
                  <p:pic>
                    <p:nvPicPr>
                      <p:cNvPr id="4" name="オブジェクト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419622"/>
                        <a:ext cx="2590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/>
        </p:nvGraphicFramePr>
        <p:xfrm>
          <a:off x="1979712" y="2571750"/>
          <a:ext cx="10668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1066680" imgH="355320" progId="Equation.DSMT4">
                  <p:embed/>
                </p:oleObj>
              </mc:Choice>
              <mc:Fallback>
                <p:oleObj name="Equation" r:id="rId36" imgW="1066680" imgH="355320" progId="Equation.DSMT4">
                  <p:embed/>
                  <p:pic>
                    <p:nvPicPr>
                      <p:cNvPr id="6" name="オブジェクト 5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979712" y="2571750"/>
                        <a:ext cx="10668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オブジェクト 6"/>
          <p:cNvGraphicFramePr>
            <a:graphicFrameLocks noChangeAspect="1"/>
          </p:cNvGraphicFramePr>
          <p:nvPr/>
        </p:nvGraphicFramePr>
        <p:xfrm>
          <a:off x="3203848" y="2931790"/>
          <a:ext cx="1219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218960" imgH="406080" progId="Equation.DSMT4">
                  <p:embed/>
                </p:oleObj>
              </mc:Choice>
              <mc:Fallback>
                <p:oleObj name="Equation" r:id="rId38" imgW="1218960" imgH="406080" progId="Equation.DSMT4">
                  <p:embed/>
                  <p:pic>
                    <p:nvPicPr>
                      <p:cNvPr id="7" name="オブジェクト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931790"/>
                        <a:ext cx="1219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オブジェクト 10"/>
          <p:cNvGraphicFramePr>
            <a:graphicFrameLocks noChangeAspect="1"/>
          </p:cNvGraphicFramePr>
          <p:nvPr/>
        </p:nvGraphicFramePr>
        <p:xfrm>
          <a:off x="4644008" y="3003798"/>
          <a:ext cx="261938" cy="233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241200" imgH="215640" progId="Equation.DSMT4">
                  <p:embed/>
                </p:oleObj>
              </mc:Choice>
              <mc:Fallback>
                <p:oleObj name="Equation" r:id="rId40" imgW="241200" imgH="215640" progId="Equation.DSMT4">
                  <p:embed/>
                  <p:pic>
                    <p:nvPicPr>
                      <p:cNvPr id="11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003798"/>
                        <a:ext cx="261938" cy="233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オブジェクト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425985"/>
              </p:ext>
            </p:extLst>
          </p:nvPr>
        </p:nvGraphicFramePr>
        <p:xfrm>
          <a:off x="2627784" y="3651870"/>
          <a:ext cx="304800" cy="2073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304560" imgH="177480" progId="Equation.DSMT4">
                  <p:embed/>
                </p:oleObj>
              </mc:Choice>
              <mc:Fallback>
                <p:oleObj name="Equation" r:id="rId42" imgW="304560" imgH="177480" progId="Equation.DSMT4">
                  <p:embed/>
                  <p:pic>
                    <p:nvPicPr>
                      <p:cNvPr id="13" name="オブジェクト 12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2627784" y="3651870"/>
                        <a:ext cx="304800" cy="2073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オブジェクト 13"/>
          <p:cNvGraphicFramePr>
            <a:graphicFrameLocks noChangeAspect="1"/>
          </p:cNvGraphicFramePr>
          <p:nvPr/>
        </p:nvGraphicFramePr>
        <p:xfrm>
          <a:off x="4932040" y="3579862"/>
          <a:ext cx="381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380880" imgH="279360" progId="Equation.DSMT4">
                  <p:embed/>
                </p:oleObj>
              </mc:Choice>
              <mc:Fallback>
                <p:oleObj name="Equation" r:id="rId44" imgW="380880" imgH="279360" progId="Equation.DSMT4">
                  <p:embed/>
                  <p:pic>
                    <p:nvPicPr>
                      <p:cNvPr id="14" name="オブジェクト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040" y="3579862"/>
                        <a:ext cx="381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939902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せるため分散の平方根である標準偏差を考えている。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9" name="コンテンツ プレースホルダー 2">
            <a:extLst>
              <a:ext uri="{FF2B5EF4-FFF2-40B4-BE49-F238E27FC236}">
                <a16:creationId xmlns:a16="http://schemas.microsoft.com/office/drawing/2014/main" id="{D928FCE7-1D1F-4988-A592-5DE3333D1FE3}"/>
              </a:ext>
            </a:extLst>
          </p:cNvPr>
          <p:cNvSpPr txBox="1">
            <a:spLocks/>
          </p:cNvSpPr>
          <p:nvPr/>
        </p:nvSpPr>
        <p:spPr>
          <a:xfrm>
            <a:off x="1258144" y="411509"/>
            <a:ext cx="2017712" cy="360039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 dirty="0"/>
              <a:t>分散と標準偏差</a:t>
            </a:r>
          </a:p>
        </p:txBody>
      </p:sp>
    </p:spTree>
    <p:extLst>
      <p:ext uri="{BB962C8B-B14F-4D97-AF65-F5344CB8AC3E}">
        <p14:creationId xmlns:p14="http://schemas.microsoft.com/office/powerpoint/2010/main" val="184884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build="p"/>
      <p:bldP spid="36" grpId="0" build="p"/>
      <p:bldP spid="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699542"/>
            <a:ext cx="6984776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からの偏りの</a:t>
            </a:r>
            <a:r>
              <a:rPr lang="en-US" altLang="ja-JP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乗の確率分布は次の表となる。</a:t>
            </a:r>
          </a:p>
        </p:txBody>
      </p:sp>
      <p:sp>
        <p:nvSpPr>
          <p:cNvPr id="49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1923678"/>
            <a:ext cx="8208912" cy="360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この確率変数を　　　 とすると、分散　　　は、　　　　の平均である。</a:t>
            </a:r>
            <a:endParaRPr lang="en-US" altLang="ja-JP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40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411510"/>
            <a:ext cx="8208912" cy="2376264"/>
          </a:xfrm>
          <a:ln w="1905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</a:p>
        </p:txBody>
      </p:sp>
      <p:sp>
        <p:nvSpPr>
          <p:cNvPr id="56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411510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確率変数が前のページの確率分布に従うとき、　のとる各々の値　の平均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6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54" name="オブジェクト 53"/>
          <p:cNvGraphicFramePr>
            <a:graphicFrameLocks noChangeAspect="1"/>
          </p:cNvGraphicFramePr>
          <p:nvPr/>
        </p:nvGraphicFramePr>
        <p:xfrm>
          <a:off x="5508104" y="483518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54" name="オブジェクト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483518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表 17"/>
          <p:cNvGraphicFramePr>
            <a:graphicFrameLocks noGrp="1"/>
          </p:cNvGraphicFramePr>
          <p:nvPr/>
        </p:nvGraphicFramePr>
        <p:xfrm>
          <a:off x="971600" y="1131590"/>
          <a:ext cx="6768752" cy="720080"/>
        </p:xfrm>
        <a:graphic>
          <a:graphicData uri="http://schemas.openxmlformats.org/drawingml/2006/table">
            <a:tbl>
              <a:tblPr/>
              <a:tblGrid>
                <a:gridCol w="936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807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計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確率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1</a:t>
                      </a:r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pSp>
        <p:nvGrpSpPr>
          <p:cNvPr id="51" name="グループ化 50"/>
          <p:cNvGrpSpPr/>
          <p:nvPr/>
        </p:nvGrpSpPr>
        <p:grpSpPr>
          <a:xfrm>
            <a:off x="3923928" y="1275606"/>
            <a:ext cx="301416" cy="516340"/>
            <a:chOff x="3923928" y="1275606"/>
            <a:chExt cx="301416" cy="516340"/>
          </a:xfrm>
        </p:grpSpPr>
        <p:graphicFrame>
          <p:nvGraphicFramePr>
            <p:cNvPr id="25" name="オブジェクト 24"/>
            <p:cNvGraphicFramePr>
              <a:graphicFrameLocks noChangeAspect="1"/>
            </p:cNvGraphicFramePr>
            <p:nvPr/>
          </p:nvGraphicFramePr>
          <p:xfrm>
            <a:off x="3923928" y="1275606"/>
            <a:ext cx="290262" cy="156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241200" imgH="126720" progId="Equation.DSMT4">
                    <p:embed/>
                  </p:oleObj>
                </mc:Choice>
                <mc:Fallback>
                  <p:oleObj name="Equation" r:id="rId4" imgW="241200" imgH="126720" progId="Equation.DSMT4">
                    <p:embed/>
                    <p:pic>
                      <p:nvPicPr>
                        <p:cNvPr id="25" name="オブジェクト 24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3923928" y="1275606"/>
                          <a:ext cx="290262" cy="15654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9" name="オブジェクト 28"/>
            <p:cNvGraphicFramePr>
              <a:graphicFrameLocks noChangeAspect="1"/>
            </p:cNvGraphicFramePr>
            <p:nvPr/>
          </p:nvGraphicFramePr>
          <p:xfrm>
            <a:off x="3923928" y="1635646"/>
            <a:ext cx="301416" cy="15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41200" imgH="126720" progId="Equation.DSMT4">
                    <p:embed/>
                  </p:oleObj>
                </mc:Choice>
                <mc:Fallback>
                  <p:oleObj name="Equation" r:id="rId6" imgW="241200" imgH="126720" progId="Equation.DSMT4">
                    <p:embed/>
                    <p:pic>
                      <p:nvPicPr>
                        <p:cNvPr id="29" name="オブジェクト 2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3928" y="1635646"/>
                          <a:ext cx="301416" cy="156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8" name="グループ化 47"/>
          <p:cNvGrpSpPr/>
          <p:nvPr/>
        </p:nvGrpSpPr>
        <p:grpSpPr>
          <a:xfrm>
            <a:off x="5652120" y="1275606"/>
            <a:ext cx="301416" cy="516340"/>
            <a:chOff x="5652120" y="1275606"/>
            <a:chExt cx="301416" cy="516340"/>
          </a:xfrm>
        </p:grpSpPr>
        <p:graphicFrame>
          <p:nvGraphicFramePr>
            <p:cNvPr id="26" name="オブジェクト 25"/>
            <p:cNvGraphicFramePr>
              <a:graphicFrameLocks noChangeAspect="1"/>
            </p:cNvGraphicFramePr>
            <p:nvPr/>
          </p:nvGraphicFramePr>
          <p:xfrm>
            <a:off x="5652120" y="1275606"/>
            <a:ext cx="290262" cy="15654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241200" imgH="126720" progId="Equation.DSMT4">
                    <p:embed/>
                  </p:oleObj>
                </mc:Choice>
                <mc:Fallback>
                  <p:oleObj name="Equation" r:id="rId8" imgW="241200" imgH="126720" progId="Equation.DSMT4">
                    <p:embed/>
                    <p:pic>
                      <p:nvPicPr>
                        <p:cNvPr id="26" name="オブジェクト 2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2120" y="1275606"/>
                          <a:ext cx="290262" cy="15654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0" name="オブジェクト 29"/>
            <p:cNvGraphicFramePr>
              <a:graphicFrameLocks noChangeAspect="1"/>
            </p:cNvGraphicFramePr>
            <p:nvPr/>
          </p:nvGraphicFramePr>
          <p:xfrm>
            <a:off x="5652120" y="1635646"/>
            <a:ext cx="301416" cy="156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9" imgW="241200" imgH="126720" progId="Equation.DSMT4">
                    <p:embed/>
                  </p:oleObj>
                </mc:Choice>
                <mc:Fallback>
                  <p:oleObj name="Equation" r:id="rId9" imgW="241200" imgH="126720" progId="Equation.DSMT4">
                    <p:embed/>
                    <p:pic>
                      <p:nvPicPr>
                        <p:cNvPr id="30" name="オブジェクト 2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2120" y="1635646"/>
                          <a:ext cx="301416" cy="156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グループ化 31"/>
          <p:cNvGrpSpPr/>
          <p:nvPr/>
        </p:nvGrpSpPr>
        <p:grpSpPr>
          <a:xfrm>
            <a:off x="6289675" y="1131888"/>
            <a:ext cx="800100" cy="647700"/>
            <a:chOff x="1969195" y="1131888"/>
            <a:chExt cx="800100" cy="647700"/>
          </a:xfrm>
        </p:grpSpPr>
        <p:graphicFrame>
          <p:nvGraphicFramePr>
            <p:cNvPr id="20" name="オブジェクト 19"/>
            <p:cNvGraphicFramePr>
              <a:graphicFrameLocks noChangeAspect="1"/>
            </p:cNvGraphicFramePr>
            <p:nvPr/>
          </p:nvGraphicFramePr>
          <p:xfrm>
            <a:off x="1969195" y="1131888"/>
            <a:ext cx="800100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0" imgW="850680" imgH="380880" progId="Equation.DSMT4">
                    <p:embed/>
                  </p:oleObj>
                </mc:Choice>
                <mc:Fallback>
                  <p:oleObj name="Equation" r:id="rId10" imgW="850680" imgH="380880" progId="Equation.DSMT4">
                    <p:embed/>
                    <p:pic>
                      <p:nvPicPr>
                        <p:cNvPr id="20" name="オブジェクト 19"/>
                        <p:cNvPicPr/>
                        <p:nvPr/>
                      </p:nvPicPr>
                      <p:blipFill>
                        <a:blip r:embed="rId11"/>
                        <a:stretch>
                          <a:fillRect/>
                        </a:stretch>
                      </p:blipFill>
                      <p:spPr>
                        <a:xfrm>
                          <a:off x="1969195" y="1131888"/>
                          <a:ext cx="800100" cy="366712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" name="オブジェクト 30"/>
            <p:cNvGraphicFramePr>
              <a:graphicFrameLocks noChangeAspect="1"/>
            </p:cNvGraphicFramePr>
            <p:nvPr/>
          </p:nvGraphicFramePr>
          <p:xfrm>
            <a:off x="2183508" y="1492250"/>
            <a:ext cx="254000" cy="287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12" imgW="253800" imgH="291960" progId="Equation.DSMT4">
                    <p:embed/>
                  </p:oleObj>
                </mc:Choice>
                <mc:Fallback>
                  <p:oleObj name="Equation" r:id="rId12" imgW="253800" imgH="291960" progId="Equation.DSMT4">
                    <p:embed/>
                    <p:pic>
                      <p:nvPicPr>
                        <p:cNvPr id="31" name="オブジェクト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83508" y="1492250"/>
                          <a:ext cx="254000" cy="2873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" name="オブジェクト 4"/>
          <p:cNvGraphicFramePr>
            <a:graphicFrameLocks noChangeAspect="1"/>
          </p:cNvGraphicFramePr>
          <p:nvPr/>
        </p:nvGraphicFramePr>
        <p:xfrm>
          <a:off x="7452320" y="41151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0440" imgH="291960" progId="Equation.DSMT4">
                  <p:embed/>
                </p:oleObj>
              </mc:Choice>
              <mc:Fallback>
                <p:oleObj name="Equation" r:id="rId14" imgW="190440" imgH="291960" progId="Equation.DSMT4">
                  <p:embed/>
                  <p:pic>
                    <p:nvPicPr>
                      <p:cNvPr id="5" name="オブジェクト 4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452320" y="411510"/>
                        <a:ext cx="190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オブジェクト 9"/>
          <p:cNvGraphicFramePr>
            <a:graphicFrameLocks noChangeAspect="1"/>
          </p:cNvGraphicFramePr>
          <p:nvPr/>
        </p:nvGraphicFramePr>
        <p:xfrm>
          <a:off x="8388424" y="483518"/>
          <a:ext cx="190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0440" imgH="215640" progId="Equation.DSMT4">
                  <p:embed/>
                </p:oleObj>
              </mc:Choice>
              <mc:Fallback>
                <p:oleObj name="Equation" r:id="rId16" imgW="190440" imgH="215640" progId="Equation.DSMT4">
                  <p:embed/>
                  <p:pic>
                    <p:nvPicPr>
                      <p:cNvPr id="10" name="オブジェクト 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388424" y="483518"/>
                        <a:ext cx="190500" cy="21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オブジェクト 16"/>
          <p:cNvGraphicFramePr>
            <a:graphicFrameLocks noChangeAspect="1"/>
          </p:cNvGraphicFramePr>
          <p:nvPr/>
        </p:nvGraphicFramePr>
        <p:xfrm>
          <a:off x="1043608" y="1131590"/>
          <a:ext cx="800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50680" imgH="380880" progId="Equation.DSMT4">
                  <p:embed/>
                </p:oleObj>
              </mc:Choice>
              <mc:Fallback>
                <p:oleObj name="Equation" r:id="rId18" imgW="850680" imgH="380880" progId="Equation.DSMT4">
                  <p:embed/>
                  <p:pic>
                    <p:nvPicPr>
                      <p:cNvPr id="17" name="オブジェクト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1131590"/>
                        <a:ext cx="8001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グループ化 51"/>
          <p:cNvGrpSpPr/>
          <p:nvPr/>
        </p:nvGrpSpPr>
        <p:grpSpPr>
          <a:xfrm>
            <a:off x="2832100" y="1131888"/>
            <a:ext cx="800100" cy="647700"/>
            <a:chOff x="2832100" y="1131888"/>
            <a:chExt cx="800100" cy="647700"/>
          </a:xfrm>
        </p:grpSpPr>
        <p:graphicFrame>
          <p:nvGraphicFramePr>
            <p:cNvPr id="39" name="オブジェクト 38"/>
            <p:cNvGraphicFramePr>
              <a:graphicFrameLocks noChangeAspect="1"/>
            </p:cNvGraphicFramePr>
            <p:nvPr/>
          </p:nvGraphicFramePr>
          <p:xfrm>
            <a:off x="2832100" y="1131888"/>
            <a:ext cx="800100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0" imgW="850680" imgH="380880" progId="Equation.DSMT4">
                    <p:embed/>
                  </p:oleObj>
                </mc:Choice>
                <mc:Fallback>
                  <p:oleObj name="Equation" r:id="rId20" imgW="850680" imgH="380880" progId="Equation.DSMT4">
                    <p:embed/>
                    <p:pic>
                      <p:nvPicPr>
                        <p:cNvPr id="39" name="オブジェクト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32100" y="1131888"/>
                          <a:ext cx="800100" cy="3667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2" name="オブジェクト 41"/>
            <p:cNvGraphicFramePr>
              <a:graphicFrameLocks noChangeAspect="1"/>
            </p:cNvGraphicFramePr>
            <p:nvPr/>
          </p:nvGraphicFramePr>
          <p:xfrm>
            <a:off x="3046413" y="1492250"/>
            <a:ext cx="254000" cy="287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2" imgW="253800" imgH="291960" progId="Equation.DSMT4">
                    <p:embed/>
                  </p:oleObj>
                </mc:Choice>
                <mc:Fallback>
                  <p:oleObj name="Equation" r:id="rId22" imgW="253800" imgH="291960" progId="Equation.DSMT4">
                    <p:embed/>
                    <p:pic>
                      <p:nvPicPr>
                        <p:cNvPr id="42" name="オブジェクト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6413" y="1492250"/>
                          <a:ext cx="254000" cy="2873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0" name="グループ化 49"/>
          <p:cNvGrpSpPr/>
          <p:nvPr/>
        </p:nvGrpSpPr>
        <p:grpSpPr>
          <a:xfrm>
            <a:off x="4572000" y="1131590"/>
            <a:ext cx="776287" cy="647700"/>
            <a:chOff x="4572000" y="1131590"/>
            <a:chExt cx="776287" cy="647700"/>
          </a:xfrm>
        </p:grpSpPr>
        <p:graphicFrame>
          <p:nvGraphicFramePr>
            <p:cNvPr id="44" name="オブジェクト 43"/>
            <p:cNvGraphicFramePr>
              <a:graphicFrameLocks noChangeAspect="1"/>
            </p:cNvGraphicFramePr>
            <p:nvPr/>
          </p:nvGraphicFramePr>
          <p:xfrm>
            <a:off x="4572000" y="1131590"/>
            <a:ext cx="776287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4" imgW="825480" imgH="380880" progId="Equation.DSMT4">
                    <p:embed/>
                  </p:oleObj>
                </mc:Choice>
                <mc:Fallback>
                  <p:oleObj name="Equation" r:id="rId24" imgW="825480" imgH="380880" progId="Equation.DSMT4">
                    <p:embed/>
                    <p:pic>
                      <p:nvPicPr>
                        <p:cNvPr id="44" name="オブジェクト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72000" y="1131590"/>
                          <a:ext cx="776287" cy="3667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" name="オブジェクト 44"/>
            <p:cNvGraphicFramePr>
              <a:graphicFrameLocks noChangeAspect="1"/>
            </p:cNvGraphicFramePr>
            <p:nvPr/>
          </p:nvGraphicFramePr>
          <p:xfrm>
            <a:off x="4787900" y="1491952"/>
            <a:ext cx="228600" cy="287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6" imgW="228600" imgH="291960" progId="Equation.DSMT4">
                    <p:embed/>
                  </p:oleObj>
                </mc:Choice>
                <mc:Fallback>
                  <p:oleObj name="Equation" r:id="rId26" imgW="228600" imgH="291960" progId="Equation.DSMT4">
                    <p:embed/>
                    <p:pic>
                      <p:nvPicPr>
                        <p:cNvPr id="45" name="オブジェクト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87900" y="1491952"/>
                          <a:ext cx="228600" cy="2873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53" name="グループ化 52"/>
          <p:cNvGrpSpPr/>
          <p:nvPr/>
        </p:nvGrpSpPr>
        <p:grpSpPr>
          <a:xfrm>
            <a:off x="1979712" y="1131590"/>
            <a:ext cx="776287" cy="647700"/>
            <a:chOff x="1979712" y="1131590"/>
            <a:chExt cx="776287" cy="647700"/>
          </a:xfrm>
        </p:grpSpPr>
        <p:graphicFrame>
          <p:nvGraphicFramePr>
            <p:cNvPr id="46" name="オブジェクト 45"/>
            <p:cNvGraphicFramePr>
              <a:graphicFrameLocks noChangeAspect="1"/>
            </p:cNvGraphicFramePr>
            <p:nvPr/>
          </p:nvGraphicFramePr>
          <p:xfrm>
            <a:off x="1979712" y="1131590"/>
            <a:ext cx="776287" cy="3667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8" imgW="825480" imgH="380880" progId="Equation.DSMT4">
                    <p:embed/>
                  </p:oleObj>
                </mc:Choice>
                <mc:Fallback>
                  <p:oleObj name="Equation" r:id="rId28" imgW="825480" imgH="380880" progId="Equation.DSMT4">
                    <p:embed/>
                    <p:pic>
                      <p:nvPicPr>
                        <p:cNvPr id="46" name="オブジェクト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79712" y="1131590"/>
                          <a:ext cx="776287" cy="3667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7" name="オブジェクト 46"/>
            <p:cNvGraphicFramePr>
              <a:graphicFrameLocks noChangeAspect="1"/>
            </p:cNvGraphicFramePr>
            <p:nvPr/>
          </p:nvGraphicFramePr>
          <p:xfrm>
            <a:off x="2195612" y="1491952"/>
            <a:ext cx="228600" cy="287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0" imgW="228600" imgH="291960" progId="Equation.DSMT4">
                    <p:embed/>
                  </p:oleObj>
                </mc:Choice>
                <mc:Fallback>
                  <p:oleObj name="Equation" r:id="rId30" imgW="228600" imgH="291960" progId="Equation.DSMT4">
                    <p:embed/>
                    <p:pic>
                      <p:nvPicPr>
                        <p:cNvPr id="47" name="オブジェクト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95612" y="1491952"/>
                          <a:ext cx="228600" cy="2873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57" name="オブジェクト 56"/>
          <p:cNvGraphicFramePr>
            <a:graphicFrameLocks noChangeAspect="1"/>
          </p:cNvGraphicFramePr>
          <p:nvPr/>
        </p:nvGraphicFramePr>
        <p:xfrm>
          <a:off x="2411760" y="1923678"/>
          <a:ext cx="80010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850680" imgH="380880" progId="Equation.DSMT4">
                  <p:embed/>
                </p:oleObj>
              </mc:Choice>
              <mc:Fallback>
                <p:oleObj name="Equation" r:id="rId32" imgW="850680" imgH="380880" progId="Equation.DSMT4">
                  <p:embed/>
                  <p:pic>
                    <p:nvPicPr>
                      <p:cNvPr id="57" name="オブジェクト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760" y="1923678"/>
                        <a:ext cx="800100" cy="366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オブジェクト 57"/>
          <p:cNvGraphicFramePr>
            <a:graphicFrameLocks noChangeAspect="1"/>
          </p:cNvGraphicFramePr>
          <p:nvPr/>
        </p:nvGraphicFramePr>
        <p:xfrm>
          <a:off x="5940152" y="1923678"/>
          <a:ext cx="800100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850531" imgH="380835" progId="Equation.DSMT4">
                  <p:embed/>
                </p:oleObj>
              </mc:Choice>
              <mc:Fallback>
                <p:oleObj name="Equation" r:id="rId34" imgW="850531" imgH="380835" progId="Equation.DSMT4">
                  <p:embed/>
                  <p:pic>
                    <p:nvPicPr>
                      <p:cNvPr id="58" name="オブジェクト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1923678"/>
                        <a:ext cx="800100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オブジェクト 58"/>
          <p:cNvGraphicFramePr>
            <a:graphicFrameLocks noChangeAspect="1"/>
          </p:cNvGraphicFramePr>
          <p:nvPr/>
        </p:nvGraphicFramePr>
        <p:xfrm>
          <a:off x="4788024" y="1995686"/>
          <a:ext cx="584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83920" imgH="342720" progId="Equation.DSMT4">
                  <p:embed/>
                </p:oleObj>
              </mc:Choice>
              <mc:Fallback>
                <p:oleObj name="Equation" r:id="rId35" imgW="583920" imgH="342720" progId="Equation.DSMT4">
                  <p:embed/>
                  <p:pic>
                    <p:nvPicPr>
                      <p:cNvPr id="59" name="オブジェクト 58"/>
                      <p:cNvPicPr/>
                      <p:nvPr/>
                    </p:nvPicPr>
                    <p:blipFill>
                      <a:blip r:embed="rId36"/>
                      <a:stretch>
                        <a:fillRect/>
                      </a:stretch>
                    </p:blipFill>
                    <p:spPr>
                      <a:xfrm>
                        <a:off x="4788024" y="1995686"/>
                        <a:ext cx="5842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オブジェクト 59"/>
          <p:cNvGraphicFramePr>
            <a:graphicFrameLocks noChangeAspect="1"/>
          </p:cNvGraphicFramePr>
          <p:nvPr/>
        </p:nvGraphicFramePr>
        <p:xfrm>
          <a:off x="3187700" y="2312988"/>
          <a:ext cx="1874838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993680" imgH="469800" progId="Equation.DSMT4">
                  <p:embed/>
                </p:oleObj>
              </mc:Choice>
              <mc:Fallback>
                <p:oleObj name="Equation" r:id="rId37" imgW="1993680" imgH="469800" progId="Equation.DSMT4">
                  <p:embed/>
                  <p:pic>
                    <p:nvPicPr>
                      <p:cNvPr id="60" name="オブジェクト 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2312988"/>
                        <a:ext cx="1874838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2859782"/>
            <a:ext cx="8208912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b="1" dirty="0">
                <a:solidFill>
                  <a:srgbClr val="00B05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このような、見方に慣れることは今後の学習に多いに役立つものである。</a:t>
            </a:r>
            <a:endParaRPr kumimoji="1" lang="ja-JP" altLang="en-US" sz="1800" b="1" dirty="0">
              <a:solidFill>
                <a:srgbClr val="00B05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3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467544" y="3579862"/>
            <a:ext cx="8208912" cy="648072"/>
          </a:xfrm>
          <a:ln w="19050">
            <a:solidFill>
              <a:srgbClr val="0070C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</a:p>
        </p:txBody>
      </p:sp>
      <p:sp>
        <p:nvSpPr>
          <p:cNvPr id="64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467544" y="3723878"/>
            <a:ext cx="8064896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確率変数　の分散について、　　　　　　　　　　である。　　　　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65" name="オブジェクト 64"/>
          <p:cNvGraphicFramePr>
            <a:graphicFrameLocks noChangeAspect="1"/>
          </p:cNvGraphicFramePr>
          <p:nvPr/>
        </p:nvGraphicFramePr>
        <p:xfrm>
          <a:off x="1691680" y="379588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241200" imgH="215640" progId="Equation.DSMT4">
                  <p:embed/>
                </p:oleObj>
              </mc:Choice>
              <mc:Fallback>
                <p:oleObj name="Equation" r:id="rId39" imgW="241200" imgH="215640" progId="Equation.DSMT4">
                  <p:embed/>
                  <p:pic>
                    <p:nvPicPr>
                      <p:cNvPr id="65" name="オブジェクト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379588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467544" y="3219822"/>
            <a:ext cx="936104" cy="360040"/>
          </a:xfrm>
          <a:ln w="1905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ja-JP" altLang="en-US" sz="1800" dirty="0"/>
              <a:t>２．３</a:t>
            </a:r>
          </a:p>
        </p:txBody>
      </p:sp>
      <p:graphicFrame>
        <p:nvGraphicFramePr>
          <p:cNvPr id="67" name="オブジェクト 66"/>
          <p:cNvGraphicFramePr>
            <a:graphicFrameLocks noChangeAspect="1"/>
          </p:cNvGraphicFramePr>
          <p:nvPr/>
        </p:nvGraphicFramePr>
        <p:xfrm>
          <a:off x="3779912" y="3723878"/>
          <a:ext cx="21605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2298600" imgH="406080" progId="Equation.DSMT4">
                  <p:embed/>
                </p:oleObj>
              </mc:Choice>
              <mc:Fallback>
                <p:oleObj name="Equation" r:id="rId41" imgW="2298600" imgH="406080" progId="Equation.DSMT4">
                  <p:embed/>
                  <p:pic>
                    <p:nvPicPr>
                      <p:cNvPr id="67" name="オブジェクト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3723878"/>
                        <a:ext cx="2160587" cy="392113"/>
                      </a:xfrm>
                      <a:prstGeom prst="rect">
                        <a:avLst/>
                      </a:prstGeom>
                      <a:noFill/>
                      <a:ln w="31750">
                        <a:solidFill>
                          <a:srgbClr val="FFC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" name="コンテンツ プレースホルダー 11"/>
          <p:cNvSpPr>
            <a:spLocks noGrp="1"/>
          </p:cNvSpPr>
          <p:nvPr>
            <p:ph sz="quarter" idx="3"/>
          </p:nvPr>
        </p:nvSpPr>
        <p:spPr>
          <a:xfrm>
            <a:off x="1475656" y="3219822"/>
            <a:ext cx="7200800" cy="3600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b="1" dirty="0">
                <a:solidFill>
                  <a:srgbClr val="00B05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次の等式も、計算をするうえでとても便利な性質である。</a:t>
            </a:r>
            <a:endParaRPr kumimoji="1" lang="ja-JP" altLang="en-US" sz="1800" b="1" dirty="0">
              <a:solidFill>
                <a:srgbClr val="00B05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72" name="右矢印 71"/>
          <p:cNvSpPr/>
          <p:nvPr/>
        </p:nvSpPr>
        <p:spPr>
          <a:xfrm rot="10800000">
            <a:off x="5120572" y="2436759"/>
            <a:ext cx="432048" cy="246512"/>
          </a:xfrm>
          <a:prstGeom prst="rightArrow">
            <a:avLst>
              <a:gd name="adj1" fmla="val 50000"/>
              <a:gd name="adj2" fmla="val 54176"/>
            </a:avLst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913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build="p"/>
      <p:bldP spid="62" grpId="0" build="p"/>
      <p:bldP spid="63" grpId="0" build="p" animBg="1"/>
      <p:bldP spid="64" grpId="0" build="p"/>
      <p:bldP spid="66" grpId="0" uiExpand="1" build="p" animBg="1"/>
      <p:bldP spid="68" grpId="0" build="p"/>
      <p:bldP spid="7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コンテンツ プレースホルダー 11"/>
          <p:cNvSpPr txBox="1">
            <a:spLocks/>
          </p:cNvSpPr>
          <p:nvPr/>
        </p:nvSpPr>
        <p:spPr>
          <a:xfrm>
            <a:off x="492322" y="2508296"/>
            <a:ext cx="8054749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ところで、　　　　　　　　　　　　　　　　　　　　　　　であるから、</a:t>
            </a:r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>
                <a:solidFill>
                  <a:prstClr val="black">
                    <a:tint val="75000"/>
                  </a:prstClr>
                </a:solidFill>
              </a:rPr>
              <a:t>確率・統計　第９回</a:t>
            </a:r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392715-653D-4157-B519-FC5BCAAAF132}" type="slidenum">
              <a:rPr lang="en-US" altLang="ja-JP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en-US" altLang="ja-JP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コンテンツ プレースホルダー 3"/>
          <p:cNvSpPr txBox="1">
            <a:spLocks/>
          </p:cNvSpPr>
          <p:nvPr/>
        </p:nvSpPr>
        <p:spPr>
          <a:xfrm>
            <a:off x="323528" y="267494"/>
            <a:ext cx="8208912" cy="492485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endParaRPr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0" name="コンテンツ プレースホルダー 11"/>
          <p:cNvSpPr txBox="1">
            <a:spLocks/>
          </p:cNvSpPr>
          <p:nvPr/>
        </p:nvSpPr>
        <p:spPr>
          <a:xfrm>
            <a:off x="1331640" y="333716"/>
            <a:ext cx="6984776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確率変数　の分散について、　　　　　　　　　　である。　　　　</a:t>
            </a:r>
          </a:p>
        </p:txBody>
      </p:sp>
      <p:graphicFrame>
        <p:nvGraphicFramePr>
          <p:cNvPr id="11" name="オブジェクト 10"/>
          <p:cNvGraphicFramePr>
            <a:graphicFrameLocks noChangeAspect="1"/>
          </p:cNvGraphicFramePr>
          <p:nvPr/>
        </p:nvGraphicFramePr>
        <p:xfrm>
          <a:off x="2359636" y="405786"/>
          <a:ext cx="241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1200" imgH="215640" progId="Equation.DSMT4">
                  <p:embed/>
                </p:oleObj>
              </mc:Choice>
              <mc:Fallback>
                <p:oleObj name="Equation" r:id="rId2" imgW="241200" imgH="215640" progId="Equation.DSMT4">
                  <p:embed/>
                  <p:pic>
                    <p:nvPicPr>
                      <p:cNvPr id="11" name="オブジェクト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636" y="405786"/>
                        <a:ext cx="241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コンテンツ プレースホルダー 2"/>
          <p:cNvSpPr txBox="1">
            <a:spLocks/>
          </p:cNvSpPr>
          <p:nvPr/>
        </p:nvSpPr>
        <p:spPr>
          <a:xfrm>
            <a:off x="323528" y="267494"/>
            <a:ext cx="936104" cy="492485"/>
          </a:xfrm>
          <a:prstGeom prst="rect">
            <a:avLst/>
          </a:prstGeom>
          <a:ln w="19050"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1800"/>
              <a:t>２．３</a:t>
            </a:r>
            <a:endParaRPr lang="ja-JP" altLang="en-US" sz="1800" dirty="0"/>
          </a:p>
        </p:txBody>
      </p:sp>
      <p:graphicFrame>
        <p:nvGraphicFramePr>
          <p:cNvPr id="13" name="オブジェクト 12"/>
          <p:cNvGraphicFramePr>
            <a:graphicFrameLocks noChangeAspect="1"/>
          </p:cNvGraphicFramePr>
          <p:nvPr/>
        </p:nvGraphicFramePr>
        <p:xfrm>
          <a:off x="4424300" y="333716"/>
          <a:ext cx="2160587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06080" progId="Equation.DSMT4">
                  <p:embed/>
                </p:oleObj>
              </mc:Choice>
              <mc:Fallback>
                <p:oleObj name="Equation" r:id="rId4" imgW="2298600" imgH="406080" progId="Equation.DSMT4">
                  <p:embed/>
                  <p:pic>
                    <p:nvPicPr>
                      <p:cNvPr id="13" name="オブジェクト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4300" y="333716"/>
                        <a:ext cx="2160587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コンテンツ プレースホルダー 11"/>
          <p:cNvSpPr txBox="1">
            <a:spLocks/>
          </p:cNvSpPr>
          <p:nvPr/>
        </p:nvSpPr>
        <p:spPr>
          <a:xfrm>
            <a:off x="225868" y="759979"/>
            <a:ext cx="1131423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［証明］ 　</a:t>
            </a:r>
          </a:p>
        </p:txBody>
      </p:sp>
      <p:graphicFrame>
        <p:nvGraphicFramePr>
          <p:cNvPr id="15" name="オブジェクト 14"/>
          <p:cNvGraphicFramePr>
            <a:graphicFrameLocks noChangeAspect="1"/>
          </p:cNvGraphicFramePr>
          <p:nvPr/>
        </p:nvGraphicFramePr>
        <p:xfrm>
          <a:off x="1927315" y="843558"/>
          <a:ext cx="3759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59120" imgH="622080" progId="Equation.DSMT4">
                  <p:embed/>
                </p:oleObj>
              </mc:Choice>
              <mc:Fallback>
                <p:oleObj name="Equation" r:id="rId6" imgW="3759120" imgH="622080" progId="Equation.DSMT4">
                  <p:embed/>
                  <p:pic>
                    <p:nvPicPr>
                      <p:cNvPr id="15" name="オブジェクト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315" y="843558"/>
                        <a:ext cx="3759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/>
        </p:nvGraphicFramePr>
        <p:xfrm>
          <a:off x="1259632" y="987574"/>
          <a:ext cx="584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83920" imgH="342720" progId="Equation.DSMT4">
                  <p:embed/>
                </p:oleObj>
              </mc:Choice>
              <mc:Fallback>
                <p:oleObj name="Equation" r:id="rId8" imgW="583920" imgH="342720" progId="Equation.DSMT4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259632" y="987574"/>
                        <a:ext cx="584200" cy="342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オブジェクト 18"/>
          <p:cNvGraphicFramePr>
            <a:graphicFrameLocks noChangeAspect="1"/>
          </p:cNvGraphicFramePr>
          <p:nvPr/>
        </p:nvGraphicFramePr>
        <p:xfrm>
          <a:off x="1916511" y="1491630"/>
          <a:ext cx="5499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5499000" imgH="622080" progId="Equation.DSMT4">
                  <p:embed/>
                </p:oleObj>
              </mc:Choice>
              <mc:Fallback>
                <p:oleObj name="Equation" r:id="rId10" imgW="5499000" imgH="622080" progId="Equation.DSMT4">
                  <p:embed/>
                  <p:pic>
                    <p:nvPicPr>
                      <p:cNvPr id="19" name="オブジェクト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511" y="1491630"/>
                        <a:ext cx="5499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オブジェクト 19"/>
          <p:cNvGraphicFramePr>
            <a:graphicFrameLocks noChangeAspect="1"/>
          </p:cNvGraphicFramePr>
          <p:nvPr/>
        </p:nvGraphicFramePr>
        <p:xfrm>
          <a:off x="5591733" y="2352884"/>
          <a:ext cx="109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91880" imgH="622080" progId="Equation.DSMT4">
                  <p:embed/>
                </p:oleObj>
              </mc:Choice>
              <mc:Fallback>
                <p:oleObj name="Equation" r:id="rId12" imgW="1091880" imgH="622080" progId="Equation.DSMT4">
                  <p:embed/>
                  <p:pic>
                    <p:nvPicPr>
                      <p:cNvPr id="20" name="オブジェクト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733" y="2352884"/>
                        <a:ext cx="109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オブジェクト 21"/>
          <p:cNvGraphicFramePr>
            <a:graphicFrameLocks noChangeAspect="1"/>
          </p:cNvGraphicFramePr>
          <p:nvPr/>
        </p:nvGraphicFramePr>
        <p:xfrm>
          <a:off x="1703354" y="2377166"/>
          <a:ext cx="1625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25400" imgH="622080" progId="Equation.DSMT4">
                  <p:embed/>
                </p:oleObj>
              </mc:Choice>
              <mc:Fallback>
                <p:oleObj name="Equation" r:id="rId14" imgW="1625400" imgH="622080" progId="Equation.DSMT4">
                  <p:embed/>
                  <p:pic>
                    <p:nvPicPr>
                      <p:cNvPr id="22" name="オブジェクト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354" y="2377166"/>
                        <a:ext cx="1625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オブジェクト 22"/>
          <p:cNvGraphicFramePr>
            <a:graphicFrameLocks noChangeAspect="1"/>
          </p:cNvGraphicFramePr>
          <p:nvPr/>
        </p:nvGraphicFramePr>
        <p:xfrm>
          <a:off x="3328920" y="2389021"/>
          <a:ext cx="2070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70000" imgH="622080" progId="Equation.DSMT4">
                  <p:embed/>
                </p:oleObj>
              </mc:Choice>
              <mc:Fallback>
                <p:oleObj name="Equation" r:id="rId16" imgW="2070000" imgH="622080" progId="Equation.DSMT4">
                  <p:embed/>
                  <p:pic>
                    <p:nvPicPr>
                      <p:cNvPr id="23" name="オブジェクト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20" y="2389021"/>
                        <a:ext cx="2070100" cy="622300"/>
                      </a:xfrm>
                      <a:prstGeom prst="rect">
                        <a:avLst/>
                      </a:prstGeom>
                      <a:noFill/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オブジェクト 23"/>
          <p:cNvGraphicFramePr>
            <a:graphicFrameLocks noChangeAspect="1"/>
          </p:cNvGraphicFramePr>
          <p:nvPr/>
        </p:nvGraphicFramePr>
        <p:xfrm>
          <a:off x="1331640" y="3491836"/>
          <a:ext cx="584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83920" imgH="342720" progId="Equation.DSMT4">
                  <p:embed/>
                </p:oleObj>
              </mc:Choice>
              <mc:Fallback>
                <p:oleObj name="Equation" r:id="rId18" imgW="583920" imgH="342720" progId="Equation.DSMT4">
                  <p:embed/>
                  <p:pic>
                    <p:nvPicPr>
                      <p:cNvPr id="24" name="オブジェクト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3491836"/>
                        <a:ext cx="584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オブジェクト 24"/>
          <p:cNvGraphicFramePr>
            <a:graphicFrameLocks noChangeAspect="1"/>
          </p:cNvGraphicFramePr>
          <p:nvPr/>
        </p:nvGraphicFramePr>
        <p:xfrm>
          <a:off x="1928813" y="3498850"/>
          <a:ext cx="2362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361960" imgH="393480" progId="Equation.DSMT4">
                  <p:embed/>
                </p:oleObj>
              </mc:Choice>
              <mc:Fallback>
                <p:oleObj name="Equation" r:id="rId20" imgW="2361960" imgH="393480" progId="Equation.DSMT4">
                  <p:embed/>
                  <p:pic>
                    <p:nvPicPr>
                      <p:cNvPr id="25" name="オブジェクト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3498850"/>
                        <a:ext cx="2362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直線コネクタ 27"/>
          <p:cNvCxnSpPr/>
          <p:nvPr/>
        </p:nvCxnSpPr>
        <p:spPr>
          <a:xfrm>
            <a:off x="4716016" y="2139702"/>
            <a:ext cx="62423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直線コネクタ 29"/>
          <p:cNvCxnSpPr/>
          <p:nvPr/>
        </p:nvCxnSpPr>
        <p:spPr>
          <a:xfrm>
            <a:off x="1763688" y="3021962"/>
            <a:ext cx="62736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5882838" y="2134227"/>
            <a:ext cx="648072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>
            <a:off x="3558097" y="3021962"/>
            <a:ext cx="648072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角丸四角形 47"/>
          <p:cNvSpPr/>
          <p:nvPr/>
        </p:nvSpPr>
        <p:spPr>
          <a:xfrm>
            <a:off x="2572837" y="2461824"/>
            <a:ext cx="756083" cy="442061"/>
          </a:xfrm>
          <a:prstGeom prst="round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角丸四角形 48"/>
          <p:cNvSpPr/>
          <p:nvPr/>
        </p:nvSpPr>
        <p:spPr>
          <a:xfrm>
            <a:off x="2091038" y="3491836"/>
            <a:ext cx="756083" cy="418695"/>
          </a:xfrm>
          <a:prstGeom prst="round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角丸四角形 49"/>
          <p:cNvSpPr/>
          <p:nvPr/>
        </p:nvSpPr>
        <p:spPr>
          <a:xfrm>
            <a:off x="5196199" y="2490650"/>
            <a:ext cx="237360" cy="395331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角丸四角形 50"/>
          <p:cNvSpPr/>
          <p:nvPr/>
        </p:nvSpPr>
        <p:spPr>
          <a:xfrm>
            <a:off x="3366017" y="3503516"/>
            <a:ext cx="192080" cy="395331"/>
          </a:xfrm>
          <a:prstGeom prst="roundRect">
            <a:avLst/>
          </a:prstGeom>
          <a:noFill/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角丸四角形 55"/>
          <p:cNvSpPr/>
          <p:nvPr/>
        </p:nvSpPr>
        <p:spPr>
          <a:xfrm>
            <a:off x="6495453" y="2466307"/>
            <a:ext cx="216025" cy="395331"/>
          </a:xfrm>
          <a:prstGeom prst="roundRect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角丸四角形 56"/>
          <p:cNvSpPr/>
          <p:nvPr/>
        </p:nvSpPr>
        <p:spPr>
          <a:xfrm>
            <a:off x="4139952" y="3503517"/>
            <a:ext cx="192756" cy="395331"/>
          </a:xfrm>
          <a:prstGeom prst="roundRect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8" name="直線コネクタ 57"/>
          <p:cNvCxnSpPr/>
          <p:nvPr/>
        </p:nvCxnSpPr>
        <p:spPr>
          <a:xfrm>
            <a:off x="5882838" y="3021962"/>
            <a:ext cx="417354" cy="0"/>
          </a:xfrm>
          <a:prstGeom prst="line">
            <a:avLst/>
          </a:prstGeom>
          <a:ln w="254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コネクタ 60"/>
          <p:cNvCxnSpPr/>
          <p:nvPr/>
        </p:nvCxnSpPr>
        <p:spPr>
          <a:xfrm flipV="1">
            <a:off x="6948264" y="2134227"/>
            <a:ext cx="432048" cy="5475"/>
          </a:xfrm>
          <a:prstGeom prst="line">
            <a:avLst/>
          </a:prstGeom>
          <a:ln w="254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7956376" y="4270803"/>
            <a:ext cx="720080" cy="37680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0" indent="0" algn="ctr">
              <a:buNone/>
            </a:pPr>
            <a:endParaRPr kumimoji="1" lang="ja-JP" altLang="en-US" sz="18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63" name="オブジェクト 62"/>
          <p:cNvGraphicFramePr>
            <a:graphicFrameLocks noChangeAspect="1"/>
          </p:cNvGraphicFramePr>
          <p:nvPr/>
        </p:nvGraphicFramePr>
        <p:xfrm>
          <a:off x="4427984" y="3516831"/>
          <a:ext cx="1879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879560" imgH="393480" progId="Equation.DSMT4">
                  <p:embed/>
                </p:oleObj>
              </mc:Choice>
              <mc:Fallback>
                <p:oleObj name="Equation" r:id="rId22" imgW="1879560" imgH="393480" progId="Equation.DSMT4">
                  <p:embed/>
                  <p:pic>
                    <p:nvPicPr>
                      <p:cNvPr id="63" name="オブジェクト 62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427984" y="3516831"/>
                        <a:ext cx="18796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オブジェクト 63"/>
          <p:cNvGraphicFramePr>
            <a:graphicFrameLocks noChangeAspect="1"/>
          </p:cNvGraphicFramePr>
          <p:nvPr/>
        </p:nvGraphicFramePr>
        <p:xfrm>
          <a:off x="1995047" y="4011910"/>
          <a:ext cx="1308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307880" imgH="393480" progId="Equation.DSMT4">
                  <p:embed/>
                </p:oleObj>
              </mc:Choice>
              <mc:Fallback>
                <p:oleObj name="Equation" r:id="rId24" imgW="1307880" imgH="393480" progId="Equation.DSMT4">
                  <p:embed/>
                  <p:pic>
                    <p:nvPicPr>
                      <p:cNvPr id="64" name="オブジェクト 63"/>
                      <p:cNvPicPr/>
                      <p:nvPr/>
                    </p:nvPicPr>
                    <p:blipFill>
                      <a:blip r:embed="rId25"/>
                      <a:stretch>
                        <a:fillRect/>
                      </a:stretch>
                    </p:blipFill>
                    <p:spPr>
                      <a:xfrm>
                        <a:off x="1995047" y="4011910"/>
                        <a:ext cx="1308100" cy="393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コンテンツ プレースホルダー 11"/>
          <p:cNvSpPr txBox="1">
            <a:spLocks/>
          </p:cNvSpPr>
          <p:nvPr/>
        </p:nvSpPr>
        <p:spPr>
          <a:xfrm>
            <a:off x="7524328" y="4011910"/>
            <a:ext cx="1131423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［証終］ 　</a:t>
            </a:r>
          </a:p>
        </p:txBody>
      </p:sp>
      <p:graphicFrame>
        <p:nvGraphicFramePr>
          <p:cNvPr id="66" name="オブジェクト 65"/>
          <p:cNvGraphicFramePr>
            <a:graphicFrameLocks noChangeAspect="1"/>
          </p:cNvGraphicFramePr>
          <p:nvPr/>
        </p:nvGraphicFramePr>
        <p:xfrm>
          <a:off x="3340292" y="4011910"/>
          <a:ext cx="170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701720" imgH="406080" progId="Equation.DSMT4">
                  <p:embed/>
                </p:oleObj>
              </mc:Choice>
              <mc:Fallback>
                <p:oleObj name="Equation" r:id="rId26" imgW="1701720" imgH="406080" progId="Equation.DSMT4">
                  <p:embed/>
                  <p:pic>
                    <p:nvPicPr>
                      <p:cNvPr id="66" name="オブジェクト 65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3340292" y="4011910"/>
                        <a:ext cx="17018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コンテンツ プレースホルダー 11"/>
          <p:cNvSpPr txBox="1">
            <a:spLocks/>
          </p:cNvSpPr>
          <p:nvPr/>
        </p:nvSpPr>
        <p:spPr>
          <a:xfrm>
            <a:off x="395537" y="1974946"/>
            <a:ext cx="864095" cy="38078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sz="1800" b="1" dirty="0">
                <a:solidFill>
                  <a:srgbClr val="FF0000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この変形を確認しよう</a:t>
            </a:r>
            <a:r>
              <a:rPr lang="ja-JP" altLang="en-US" sz="18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310702" y="1949561"/>
            <a:ext cx="1033764" cy="369332"/>
          </a:xfrm>
          <a:prstGeom prst="rect">
            <a:avLst/>
          </a:prstGeom>
          <a:solidFill>
            <a:schemeClr val="bg1"/>
          </a:solidFill>
          <a:ln w="0"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381003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48" grpId="0" animBg="1"/>
      <p:bldP spid="49" grpId="0" animBg="1"/>
      <p:bldP spid="50" grpId="0" animBg="1"/>
      <p:bldP spid="51" grpId="0" animBg="1"/>
      <p:bldP spid="56" grpId="0" animBg="1"/>
      <p:bldP spid="57" grpId="0" animBg="1"/>
      <p:bldP spid="62" grpId="0" build="p"/>
      <p:bldP spid="65" grpId="0"/>
      <p:bldP spid="75" grpId="0"/>
      <p:bldP spid="76" grpId="0" animBg="1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3942</TotalTime>
  <Words>1037</Words>
  <Application>Microsoft Office PowerPoint</Application>
  <PresentationFormat>画面に合わせる (16:9)</PresentationFormat>
  <Paragraphs>179</Paragraphs>
  <Slides>13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AR P丸ゴシック体M</vt:lpstr>
      <vt:lpstr>ＭＳ 明朝</vt:lpstr>
      <vt:lpstr>Arial</vt:lpstr>
      <vt:lpstr>Calibri</vt:lpstr>
      <vt:lpstr>Office ​​テーマ</vt:lpstr>
      <vt:lpstr>Equation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US0082</dc:creator>
  <cp:lastModifiedBy>和経 堀部</cp:lastModifiedBy>
  <cp:revision>677</cp:revision>
  <cp:lastPrinted>2021-02-14T16:41:36Z</cp:lastPrinted>
  <dcterms:created xsi:type="dcterms:W3CDTF">2016-12-10T00:52:18Z</dcterms:created>
  <dcterms:modified xsi:type="dcterms:W3CDTF">2021-02-24T03:43:46Z</dcterms:modified>
</cp:coreProperties>
</file>