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8"/>
  </p:notesMasterIdLst>
  <p:handoutMasterIdLst>
    <p:handoutMasterId r:id="rId9"/>
  </p:handoutMasterIdLst>
  <p:sldIdLst>
    <p:sldId id="541" r:id="rId2"/>
    <p:sldId id="567" r:id="rId3"/>
    <p:sldId id="592" r:id="rId4"/>
    <p:sldId id="591" r:id="rId5"/>
    <p:sldId id="593" r:id="rId6"/>
    <p:sldId id="594" r:id="rId7"/>
  </p:sldIdLst>
  <p:sldSz cx="9144000" cy="5143500" type="screen16x9"/>
  <p:notesSz cx="6858000" cy="98742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9891871-269D-444E-828C-D661F16819A7}">
          <p14:sldIdLst>
            <p14:sldId id="541"/>
            <p14:sldId id="567"/>
            <p14:sldId id="592"/>
            <p14:sldId id="591"/>
            <p14:sldId id="593"/>
            <p14:sldId id="594"/>
          </p14:sldIdLst>
        </p14:section>
        <p14:section name="タイトルなしのセクション" id="{AB0092D1-7684-46DD-98DC-64D6BD1CDDB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935" autoAdjust="0"/>
    <p:restoredTop sz="94699" autoAdjust="0"/>
  </p:normalViewPr>
  <p:slideViewPr>
    <p:cSldViewPr>
      <p:cViewPr varScale="1">
        <p:scale>
          <a:sx n="124" d="100"/>
          <a:sy n="124" d="100"/>
        </p:scale>
        <p:origin x="188" y="8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990"/>
    </p:cViewPr>
  </p:sorterViewPr>
  <p:notesViewPr>
    <p:cSldViewPr>
      <p:cViewPr varScale="1">
        <p:scale>
          <a:sx n="77" d="100"/>
          <a:sy n="77" d="100"/>
        </p:scale>
        <p:origin x="-4050" y="-96"/>
      </p:cViewPr>
      <p:guideLst>
        <p:guide orient="horz" pos="311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2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l">
              <a:defRPr sz="1200"/>
            </a:lvl1pPr>
          </a:lstStyle>
          <a:p>
            <a:r>
              <a:rPr kumimoji="1" lang="ja-JP" altLang="en-US"/>
              <a:t>確率・通計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9378824"/>
            <a:ext cx="2971800" cy="493712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r">
              <a:defRPr sz="1200"/>
            </a:lvl1pPr>
          </a:lstStyle>
          <a:p>
            <a:fld id="{F7116B8F-6B5D-4996-9298-28BFA66006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481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2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3712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r">
              <a:defRPr sz="1200"/>
            </a:lvl1pPr>
          </a:lstStyle>
          <a:p>
            <a:fld id="{5187BEE3-ED45-495A-A601-56212D4EC208}" type="datetimeFigureOut">
              <a:rPr kumimoji="1" lang="ja-JP" altLang="en-US" smtClean="0"/>
              <a:t>2021/2/24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41363"/>
            <a:ext cx="658177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0" tIns="45710" rIns="91420" bIns="4571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690269"/>
            <a:ext cx="5486400" cy="4443413"/>
          </a:xfrm>
          <a:prstGeom prst="rect">
            <a:avLst/>
          </a:prstGeom>
        </p:spPr>
        <p:txBody>
          <a:bodyPr vert="horz" lIns="91420" tIns="45710" rIns="91420" bIns="4571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71800" cy="493712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378824"/>
            <a:ext cx="2971800" cy="493712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r">
              <a:defRPr sz="1200"/>
            </a:lvl1pPr>
          </a:lstStyle>
          <a:p>
            <a:fld id="{2B8D1BD3-C2D8-41BA-8011-E6D4C83176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297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D1BD3-C2D8-41BA-8011-E6D4C83176E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62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第８回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FF1A9-5727-4939-82D6-67FECA0453C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967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第８回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216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第８回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703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48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57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8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第８回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92715-653D-4157-B519-FC5BCAAAF132}" type="slidenum">
              <a:rPr lang="en-US" altLang="ja-JP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494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第８回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B6094-8F1C-4DA0-A6F0-64313E7EA85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85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第８回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9BF98B-1107-4902-BCCC-E17DBE58C53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16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第８回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88027-B159-48A1-A983-0AD29B9B00D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56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第８回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A1E558-2F32-4163-BEE5-5D608EDF4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755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第８回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3DE33-7274-4DCE-9B2F-BD96CBD5E0F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36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第８回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0CF79E-8AE0-4B4B-A51F-763592EBB70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50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第８回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2152CC-AD1C-462C-9B5B-11FCE687313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50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第８回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28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第８回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1D7D34-70A4-4AA3-95DA-DBFA8D2A2F3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722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第８回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535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4020" r:id="rId12"/>
    <p:sldLayoutId id="2147483996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10" Type="http://schemas.openxmlformats.org/officeDocument/2006/relationships/image" Target="../media/image6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microsoft.com/office/2007/relationships/hdphoto" Target="../media/hdphoto1.wdp"/><Relationship Id="rId7" Type="http://schemas.openxmlformats.org/officeDocument/2006/relationships/image" Target="../media/image9.wmf"/><Relationship Id="rId12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11.wmf"/><Relationship Id="rId5" Type="http://schemas.microsoft.com/office/2007/relationships/hdphoto" Target="../media/hdphoto2.wdp"/><Relationship Id="rId10" Type="http://schemas.openxmlformats.org/officeDocument/2006/relationships/oleObject" Target="../embeddings/oleObject6.bin"/><Relationship Id="rId4" Type="http://schemas.openxmlformats.org/officeDocument/2006/relationships/image" Target="../media/image8.jpeg"/><Relationship Id="rId9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2.bin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1.bin"/><Relationship Id="rId26" Type="http://schemas.openxmlformats.org/officeDocument/2006/relationships/oleObject" Target="../embeddings/oleObject26.bin"/><Relationship Id="rId39" Type="http://schemas.openxmlformats.org/officeDocument/2006/relationships/image" Target="../media/image36.wmf"/><Relationship Id="rId3" Type="http://schemas.openxmlformats.org/officeDocument/2006/relationships/image" Target="../media/image19.wmf"/><Relationship Id="rId21" Type="http://schemas.openxmlformats.org/officeDocument/2006/relationships/image" Target="../media/image28.wmf"/><Relationship Id="rId34" Type="http://schemas.openxmlformats.org/officeDocument/2006/relationships/oleObject" Target="../embeddings/oleObject30.bin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6.wmf"/><Relationship Id="rId25" Type="http://schemas.openxmlformats.org/officeDocument/2006/relationships/oleObject" Target="../embeddings/oleObject25.bin"/><Relationship Id="rId33" Type="http://schemas.openxmlformats.org/officeDocument/2006/relationships/image" Target="../media/image33.wmf"/><Relationship Id="rId38" Type="http://schemas.openxmlformats.org/officeDocument/2006/relationships/oleObject" Target="../embeddings/oleObject32.bin"/><Relationship Id="rId2" Type="http://schemas.openxmlformats.org/officeDocument/2006/relationships/oleObject" Target="../embeddings/oleObject13.bin"/><Relationship Id="rId16" Type="http://schemas.openxmlformats.org/officeDocument/2006/relationships/oleObject" Target="../embeddings/oleObject20.bin"/><Relationship Id="rId20" Type="http://schemas.openxmlformats.org/officeDocument/2006/relationships/oleObject" Target="../embeddings/oleObject22.bin"/><Relationship Id="rId29" Type="http://schemas.openxmlformats.org/officeDocument/2006/relationships/image" Target="../media/image31.wmf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3.wmf"/><Relationship Id="rId24" Type="http://schemas.openxmlformats.org/officeDocument/2006/relationships/oleObject" Target="../embeddings/oleObject24.bin"/><Relationship Id="rId32" Type="http://schemas.openxmlformats.org/officeDocument/2006/relationships/oleObject" Target="../embeddings/oleObject29.bin"/><Relationship Id="rId37" Type="http://schemas.openxmlformats.org/officeDocument/2006/relationships/image" Target="../media/image35.wmf"/><Relationship Id="rId5" Type="http://schemas.openxmlformats.org/officeDocument/2006/relationships/image" Target="../media/image20.wmf"/><Relationship Id="rId15" Type="http://schemas.openxmlformats.org/officeDocument/2006/relationships/image" Target="../media/image25.wmf"/><Relationship Id="rId23" Type="http://schemas.openxmlformats.org/officeDocument/2006/relationships/image" Target="../media/image29.wmf"/><Relationship Id="rId28" Type="http://schemas.openxmlformats.org/officeDocument/2006/relationships/oleObject" Target="../embeddings/oleObject27.bin"/><Relationship Id="rId36" Type="http://schemas.openxmlformats.org/officeDocument/2006/relationships/oleObject" Target="../embeddings/oleObject31.bin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7.wmf"/><Relationship Id="rId31" Type="http://schemas.openxmlformats.org/officeDocument/2006/relationships/image" Target="../media/image32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19.bin"/><Relationship Id="rId22" Type="http://schemas.openxmlformats.org/officeDocument/2006/relationships/oleObject" Target="../embeddings/oleObject23.bin"/><Relationship Id="rId27" Type="http://schemas.openxmlformats.org/officeDocument/2006/relationships/image" Target="../media/image30.wmf"/><Relationship Id="rId30" Type="http://schemas.openxmlformats.org/officeDocument/2006/relationships/oleObject" Target="../embeddings/oleObject28.bin"/><Relationship Id="rId35" Type="http://schemas.openxmlformats.org/officeDocument/2006/relationships/image" Target="../media/image34.wmf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第８回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" name="コンテンツ プレースホルダー 1"/>
          <p:cNvSpPr>
            <a:spLocks noGrp="1"/>
          </p:cNvSpPr>
          <p:nvPr>
            <p:ph sz="quarter" idx="1"/>
          </p:nvPr>
        </p:nvSpPr>
        <p:spPr>
          <a:xfrm>
            <a:off x="1704843" y="480046"/>
            <a:ext cx="2664297" cy="610915"/>
          </a:xfrm>
          <a:ln w="127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40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確率・統計</a:t>
            </a:r>
            <a:endParaRPr kumimoji="1" lang="ja-JP" altLang="en-US" sz="40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7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50806" y="437734"/>
            <a:ext cx="2051248" cy="273844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kumimoji="1"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URL  https://horibe.jp/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0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47685" y="673043"/>
            <a:ext cx="2196723" cy="4179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担当：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堀部和経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2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4644008" y="554361"/>
            <a:ext cx="1041038" cy="5737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§</a:t>
            </a: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２</a:t>
            </a:r>
            <a:endParaRPr lang="en-US" altLang="ja-JP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" name="コンテンツ プレースホルダー 3">
            <a:extLst>
              <a:ext uri="{FF2B5EF4-FFF2-40B4-BE49-F238E27FC236}">
                <a16:creationId xmlns:a16="http://schemas.microsoft.com/office/drawing/2014/main" id="{519D47AA-7C73-4836-BCC4-750120DE1E47}"/>
              </a:ext>
            </a:extLst>
          </p:cNvPr>
          <p:cNvSpPr txBox="1">
            <a:spLocks/>
          </p:cNvSpPr>
          <p:nvPr/>
        </p:nvSpPr>
        <p:spPr>
          <a:xfrm>
            <a:off x="768739" y="1551803"/>
            <a:ext cx="4536504" cy="470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第８回　講義　　</a:t>
            </a:r>
            <a:r>
              <a:rPr lang="en-US" altLang="ja-JP" sz="2400" dirty="0">
                <a:solidFill>
                  <a:srgbClr val="FF0000"/>
                </a:solidFill>
              </a:rPr>
              <a:t>p.25</a:t>
            </a:r>
            <a:r>
              <a:rPr lang="ja-JP" altLang="en-US" sz="2400" dirty="0">
                <a:solidFill>
                  <a:srgbClr val="FF0000"/>
                </a:solidFill>
              </a:rPr>
              <a:t>　～　</a:t>
            </a:r>
            <a:r>
              <a:rPr lang="en-US" altLang="ja-JP" sz="2400" dirty="0">
                <a:solidFill>
                  <a:srgbClr val="FF0000"/>
                </a:solidFill>
              </a:rPr>
              <a:t>p.27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14" name="コンテンツ プレースホルダー 5">
            <a:extLst>
              <a:ext uri="{FF2B5EF4-FFF2-40B4-BE49-F238E27FC236}">
                <a16:creationId xmlns:a16="http://schemas.microsoft.com/office/drawing/2014/main" id="{50596241-E794-4AB2-9CB1-F59C80256FA8}"/>
              </a:ext>
            </a:extLst>
          </p:cNvPr>
          <p:cNvSpPr txBox="1">
            <a:spLocks/>
          </p:cNvSpPr>
          <p:nvPr/>
        </p:nvSpPr>
        <p:spPr>
          <a:xfrm>
            <a:off x="2568940" y="2406972"/>
            <a:ext cx="36004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確率変数と確率分布</a:t>
            </a:r>
            <a:endParaRPr lang="en-US" altLang="ja-JP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8133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1779662"/>
            <a:ext cx="8208912" cy="2520280"/>
          </a:xfrm>
          <a:ln w="19050">
            <a:solidFill>
              <a:srgbClr val="FFC000"/>
            </a:solidFill>
          </a:ln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6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843558"/>
            <a:ext cx="8208912" cy="5760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試行や現象を考察し、また比較対照する場合、確率の分布を全体的にとらえ解析する必要がある。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4680520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altLang="ja-JP" sz="1800" dirty="0"/>
              <a:t>§</a:t>
            </a:r>
            <a:r>
              <a:rPr lang="ja-JP" altLang="en-US" sz="1800" dirty="0"/>
              <a:t>２　確率分布　　２．１　確率変数と確率分布</a:t>
            </a:r>
          </a:p>
          <a:p>
            <a:pPr marL="0" indent="0" algn="ctr">
              <a:buNone/>
            </a:pPr>
            <a:endParaRPr kumimoji="1" lang="ja-JP" altLang="en-US" sz="1800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第８回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1419622"/>
            <a:ext cx="1296144" cy="360040"/>
          </a:xfrm>
          <a:ln w="19050">
            <a:solidFill>
              <a:srgbClr val="FFC000"/>
            </a:solidFill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kumimoji="1" lang="ja-JP" altLang="en-US" sz="1800" dirty="0"/>
              <a:t>例</a:t>
            </a:r>
            <a:r>
              <a:rPr kumimoji="1" lang="ja-JP" altLang="en-US" sz="1800"/>
              <a:t>　２．１</a:t>
            </a:r>
            <a:endParaRPr kumimoji="1" lang="ja-JP" altLang="en-US" sz="18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39552" y="185167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(1)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個のさいころを繰り返し投げる試行で、出る目の数を　とする。　は</a:t>
            </a:r>
            <a:endParaRPr kumimoji="1" lang="ja-JP" altLang="en-US" dirty="0"/>
          </a:p>
        </p:txBody>
      </p:sp>
      <p:graphicFrame>
        <p:nvGraphicFramePr>
          <p:cNvPr id="19" name="オブジェクト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919610"/>
              </p:ext>
            </p:extLst>
          </p:nvPr>
        </p:nvGraphicFramePr>
        <p:xfrm>
          <a:off x="6876256" y="1928386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1200" imgH="215640" progId="Equation.DSMT4">
                  <p:embed/>
                </p:oleObj>
              </mc:Choice>
              <mc:Fallback>
                <p:oleObj name="Equation" r:id="rId2" imgW="2412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876256" y="1928386"/>
                        <a:ext cx="241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オブジェクト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5920931"/>
              </p:ext>
            </p:extLst>
          </p:nvPr>
        </p:nvGraphicFramePr>
        <p:xfrm>
          <a:off x="7956376" y="1928386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1200" imgH="215640" progId="Equation.DSMT4">
                  <p:embed/>
                </p:oleObj>
              </mc:Choice>
              <mc:Fallback>
                <p:oleObj name="Equation" r:id="rId4" imgW="241200" imgH="215640" progId="Equation.DSMT4">
                  <p:embed/>
                  <p:pic>
                    <p:nvPicPr>
                      <p:cNvPr id="0" name="オブジェクト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6376" y="1928386"/>
                        <a:ext cx="241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テキスト ボックス 58"/>
          <p:cNvSpPr txBox="1"/>
          <p:nvPr/>
        </p:nvSpPr>
        <p:spPr>
          <a:xfrm>
            <a:off x="467544" y="2221002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から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r>
              <a:rPr lang="ja-JP" altLang="en-US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までの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どれかの値であり、それぞれの値をとる確率は　 である。それ</a:t>
            </a:r>
          </a:p>
        </p:txBody>
      </p:sp>
      <p:graphicFrame>
        <p:nvGraphicFramePr>
          <p:cNvPr id="22" name="オブジェクト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1495262"/>
              </p:ext>
            </p:extLst>
          </p:nvPr>
        </p:nvGraphicFramePr>
        <p:xfrm>
          <a:off x="6804248" y="2158592"/>
          <a:ext cx="266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6400" imgH="622080" progId="Equation.DSMT4">
                  <p:embed/>
                </p:oleObj>
              </mc:Choice>
              <mc:Fallback>
                <p:oleObj name="Equation" r:id="rId6" imgW="26640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804248" y="2158592"/>
                        <a:ext cx="2667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テキスト ボックス 59"/>
          <p:cNvSpPr txBox="1"/>
          <p:nvPr/>
        </p:nvSpPr>
        <p:spPr>
          <a:xfrm>
            <a:off x="467544" y="2586661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をまとめれば、表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2.1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になり、グラフは図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2.1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になる。</a:t>
            </a:r>
          </a:p>
        </p:txBody>
      </p:sp>
      <p:pic>
        <p:nvPicPr>
          <p:cNvPr id="23" name="図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041454"/>
            <a:ext cx="3862461" cy="1170733"/>
          </a:xfrm>
          <a:prstGeom prst="rect">
            <a:avLst/>
          </a:prstGeom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840" y="3066789"/>
            <a:ext cx="2808312" cy="1092915"/>
          </a:xfrm>
          <a:prstGeom prst="rect">
            <a:avLst/>
          </a:prstGeom>
        </p:spPr>
      </p:pic>
      <p:pic>
        <p:nvPicPr>
          <p:cNvPr id="61" name="図 6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667" y="2737784"/>
            <a:ext cx="788765" cy="786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731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139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1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15" tmFilter="0, 0; 0.125,0.2665; 0.25,0.4; 0.375,0.465; 0.5,0.5;  0.625,0.535; 0.75,0.6; 0.875,0.7335; 1,1">
                                          <p:stCondLst>
                                            <p:cond delay="415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7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3" tmFilter="0, 0; 0.125,0.2665; 0.25,0.4; 0.375,0.465; 0.5,0.5;  0.625,0.535; 0.75,0.6; 0.875,0.7335; 1,1">
                                          <p:stCondLst>
                                            <p:cond delay="1035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6">
                                          <p:stCondLst>
                                            <p:cond delay="40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04" decel="50000">
                                          <p:stCondLst>
                                            <p:cond delay="423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6">
                                          <p:stCondLst>
                                            <p:cond delay="82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04" decel="50000">
                                          <p:stCondLst>
                                            <p:cond delay="83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6">
                                          <p:stCondLst>
                                            <p:cond delay="102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04" decel="50000">
                                          <p:stCondLst>
                                            <p:cond delay="104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6">
                                          <p:stCondLst>
                                            <p:cond delay="113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04" decel="50000">
                                          <p:stCondLst>
                                            <p:cond delay="114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テキスト ボックス 23"/>
          <p:cNvSpPr txBox="1"/>
          <p:nvPr/>
        </p:nvSpPr>
        <p:spPr>
          <a:xfrm>
            <a:off x="507875" y="1926671"/>
            <a:ext cx="5107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1.14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の事象　の起こる確率であり、表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2.2 </a:t>
            </a:r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8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74958" y="699542"/>
            <a:ext cx="8208912" cy="3573278"/>
          </a:xfrm>
          <a:ln w="19050">
            <a:solidFill>
              <a:srgbClr val="FFC000"/>
            </a:solidFill>
          </a:ln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00503" y="1151274"/>
            <a:ext cx="4935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て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出た目の和を　とする。　は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から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12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まで</a:t>
            </a:r>
            <a:endParaRPr kumimoji="1" lang="ja-JP" altLang="en-US" dirty="0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622" y="2931790"/>
            <a:ext cx="7888732" cy="134103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613" y="843558"/>
            <a:ext cx="3302934" cy="2373133"/>
          </a:xfrm>
          <a:prstGeom prst="rect">
            <a:avLst/>
          </a:prstGeom>
        </p:spPr>
      </p:pic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第８回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6772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74958" y="339502"/>
            <a:ext cx="1296144" cy="360040"/>
          </a:xfrm>
          <a:ln w="19050">
            <a:solidFill>
              <a:srgbClr val="FFC000"/>
            </a:solidFill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kumimoji="1" lang="ja-JP" altLang="en-US" sz="1800" dirty="0"/>
              <a:t>例　２．１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72421" y="771550"/>
            <a:ext cx="5106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(2)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例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1.12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のように、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個のさいころ投げ</a:t>
            </a:r>
            <a:endParaRPr kumimoji="1" lang="ja-JP" altLang="en-US" dirty="0"/>
          </a:p>
        </p:txBody>
      </p:sp>
      <p:graphicFrame>
        <p:nvGraphicFramePr>
          <p:cNvPr id="19" name="オブジェクト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798689"/>
              </p:ext>
            </p:extLst>
          </p:nvPr>
        </p:nvGraphicFramePr>
        <p:xfrm>
          <a:off x="2339752" y="1210437"/>
          <a:ext cx="203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040" imgH="215640" progId="Equation.DSMT4">
                  <p:embed/>
                </p:oleObj>
              </mc:Choice>
              <mc:Fallback>
                <p:oleObj name="Equation" r:id="rId6" imgW="2030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39752" y="1210437"/>
                        <a:ext cx="2032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オブジェクト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2198557"/>
              </p:ext>
            </p:extLst>
          </p:nvPr>
        </p:nvGraphicFramePr>
        <p:xfrm>
          <a:off x="3491880" y="1210437"/>
          <a:ext cx="203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040" imgH="215640" progId="Equation.DSMT4">
                  <p:embed/>
                </p:oleObj>
              </mc:Choice>
              <mc:Fallback>
                <p:oleObj name="Equation" r:id="rId8" imgW="2030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1210437"/>
                        <a:ext cx="2032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テキスト ボックス 58"/>
          <p:cNvSpPr txBox="1"/>
          <p:nvPr/>
        </p:nvSpPr>
        <p:spPr>
          <a:xfrm>
            <a:off x="507875" y="1520606"/>
            <a:ext cx="5000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の値をとる。おのおのの値をとる確率は問題</a:t>
            </a: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72421" y="2355726"/>
            <a:ext cx="4819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で与えられ、そのグラフは図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2.2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になる。</a:t>
            </a: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9851141"/>
              </p:ext>
            </p:extLst>
          </p:nvPr>
        </p:nvGraphicFramePr>
        <p:xfrm>
          <a:off x="1835696" y="2003903"/>
          <a:ext cx="22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8600" imgH="291960" progId="Equation.DSMT4">
                  <p:embed/>
                </p:oleObj>
              </mc:Choice>
              <mc:Fallback>
                <p:oleObj name="Equation" r:id="rId10" imgW="22860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835696" y="2003903"/>
                        <a:ext cx="2286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" name="図 2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310" y="849492"/>
            <a:ext cx="584464" cy="582779"/>
          </a:xfrm>
          <a:prstGeom prst="rect">
            <a:avLst/>
          </a:prstGeom>
        </p:spPr>
      </p:pic>
      <p:pic>
        <p:nvPicPr>
          <p:cNvPr id="29" name="図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843558"/>
            <a:ext cx="584464" cy="582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539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771550"/>
            <a:ext cx="8208912" cy="2592288"/>
          </a:xfrm>
          <a:ln w="190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</a:t>
            </a:r>
          </a:p>
        </p:txBody>
      </p:sp>
      <p:sp>
        <p:nvSpPr>
          <p:cNvPr id="56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843558"/>
            <a:ext cx="8208912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ある試行の結果に対して値が定まる変数を考え、それぞれの値をとる確率が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2880320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ja-JP" altLang="en-US" sz="1800" dirty="0"/>
              <a:t>２．１　確率変数と確率分布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第８回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4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1131590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が与えられているとき、その変数を確率変数という。確率変数はふつう大文字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2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1491630"/>
            <a:ext cx="8136904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 などであらわす。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35" name="オブジェクト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2312145"/>
              </p:ext>
            </p:extLst>
          </p:nvPr>
        </p:nvGraphicFramePr>
        <p:xfrm>
          <a:off x="611560" y="1545145"/>
          <a:ext cx="754371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98400" imgH="266400" progId="Equation.DSMT4">
                  <p:embed/>
                </p:oleObj>
              </mc:Choice>
              <mc:Fallback>
                <p:oleObj name="Equation" r:id="rId2" imgW="69840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545145"/>
                        <a:ext cx="754371" cy="2880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2499742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で表す。確率変数は標本空間　のいろいろな値をとるという意味で変数である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3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1851670"/>
            <a:ext cx="8208912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「確率変数　が値　をとる」という事象を　　　 で表し、その確率を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54" name="オブジェクト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6259851"/>
              </p:ext>
            </p:extLst>
          </p:nvPr>
        </p:nvGraphicFramePr>
        <p:xfrm>
          <a:off x="1809750" y="1924050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1200" imgH="215640" progId="Equation.DSMT4">
                  <p:embed/>
                </p:oleObj>
              </mc:Choice>
              <mc:Fallback>
                <p:oleObj name="Equation" r:id="rId4" imgW="2412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0" y="1924050"/>
                        <a:ext cx="241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オブジェクト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763849"/>
              </p:ext>
            </p:extLst>
          </p:nvPr>
        </p:nvGraphicFramePr>
        <p:xfrm>
          <a:off x="2568575" y="1943100"/>
          <a:ext cx="1651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4880" imgH="177480" progId="Equation.DSMT4">
                  <p:embed/>
                </p:oleObj>
              </mc:Choice>
              <mc:Fallback>
                <p:oleObj name="Equation" r:id="rId6" imgW="1648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8575" y="1943100"/>
                        <a:ext cx="1651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3167318"/>
              </p:ext>
            </p:extLst>
          </p:nvPr>
        </p:nvGraphicFramePr>
        <p:xfrm>
          <a:off x="4984750" y="1851025"/>
          <a:ext cx="800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99920" imgH="342720" progId="Equation.DSMT4">
                  <p:embed/>
                </p:oleObj>
              </mc:Choice>
              <mc:Fallback>
                <p:oleObj name="Equation" r:id="rId8" imgW="799920" imgH="342720" progId="Equation.DSMT4">
                  <p:embed/>
                  <p:pic>
                    <p:nvPicPr>
                      <p:cNvPr id="0" name="オブジェクト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750" y="1851025"/>
                        <a:ext cx="800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405645"/>
              </p:ext>
            </p:extLst>
          </p:nvPr>
        </p:nvGraphicFramePr>
        <p:xfrm>
          <a:off x="3481388" y="2211388"/>
          <a:ext cx="927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27000" imgH="342720" progId="Equation.DSMT4">
                  <p:embed/>
                </p:oleObj>
              </mc:Choice>
              <mc:Fallback>
                <p:oleObj name="Equation" r:id="rId10" imgW="927000" imgH="342720" progId="Equation.DSMT4">
                  <p:embed/>
                  <p:pic>
                    <p:nvPicPr>
                      <p:cNvPr id="0" name="オブジェクト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1388" y="2211388"/>
                        <a:ext cx="927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2859782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が、各値をとる確率が定まっているという性質が付け加わっている。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4829200"/>
              </p:ext>
            </p:extLst>
          </p:nvPr>
        </p:nvGraphicFramePr>
        <p:xfrm>
          <a:off x="3563888" y="2571750"/>
          <a:ext cx="2159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5640" imgH="215640" progId="Equation.DSMT4">
                  <p:embed/>
                </p:oleObj>
              </mc:Choice>
              <mc:Fallback>
                <p:oleObj name="Equation" r:id="rId12" imgW="2156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563888" y="2571750"/>
                        <a:ext cx="2159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6662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49" grpId="0" build="p"/>
      <p:bldP spid="53" grpId="0" build="p"/>
      <p:bldP spid="3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411510"/>
            <a:ext cx="8208912" cy="4248472"/>
          </a:xfrm>
          <a:ln w="190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</a:t>
            </a:r>
          </a:p>
        </p:txBody>
      </p:sp>
      <p:sp>
        <p:nvSpPr>
          <p:cNvPr id="56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555526"/>
            <a:ext cx="8208912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確率変数がとることのできる値を　　　　　とし、各事象　　　　の確率が　　　　　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第８回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4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915566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 であるとき、すなわち、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2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1635646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であるとき、この対応関係を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確率分布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という。それをまとめた表を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確率分布表</a:t>
            </a:r>
            <a:endParaRPr kumimoji="1" lang="ja-JP" altLang="en-US" sz="1800" b="1" dirty="0">
              <a:solidFill>
                <a:srgbClr val="0070C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9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3507854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である。図 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2.1, 2.2 </a:t>
            </a:r>
            <a:r>
              <a:rPr lang="ja-JP" altLang="en-US" sz="18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のような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確率分布のグラフを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ヒストグラム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という。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3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3851920" y="1995686"/>
            <a:ext cx="864096" cy="3600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ja-JP" altLang="en-US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表 </a:t>
            </a:r>
            <a:r>
              <a:rPr kumimoji="1" lang="en-US" altLang="ja-JP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2.3</a:t>
            </a:r>
            <a:r>
              <a:rPr kumimoji="1" lang="ja-JP" altLang="en-US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ja-JP" altLang="en-US" sz="16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378171"/>
              </p:ext>
            </p:extLst>
          </p:nvPr>
        </p:nvGraphicFramePr>
        <p:xfrm>
          <a:off x="6707188" y="555625"/>
          <a:ext cx="812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520" imgH="342720" progId="Equation.DSMT4">
                  <p:embed/>
                </p:oleObj>
              </mc:Choice>
              <mc:Fallback>
                <p:oleObj name="Equation" r:id="rId2" imgW="81252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7188" y="555625"/>
                        <a:ext cx="812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246494"/>
              </p:ext>
            </p:extLst>
          </p:nvPr>
        </p:nvGraphicFramePr>
        <p:xfrm>
          <a:off x="2915816" y="1275606"/>
          <a:ext cx="2806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06560" imgH="342720" progId="Equation.DSMT4">
                  <p:embed/>
                </p:oleObj>
              </mc:Choice>
              <mc:Fallback>
                <p:oleObj name="Equation" r:id="rId4" imgW="28065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1275606"/>
                        <a:ext cx="2806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91975" y="3125533"/>
            <a:ext cx="3024336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確率の性質から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0560186"/>
              </p:ext>
            </p:extLst>
          </p:nvPr>
        </p:nvGraphicFramePr>
        <p:xfrm>
          <a:off x="4283968" y="555526"/>
          <a:ext cx="1098550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291960" progId="Equation.DSMT4">
                  <p:embed/>
                </p:oleObj>
              </mc:Choice>
              <mc:Fallback>
                <p:oleObj name="Equation" r:id="rId6" imgW="1015920" imgH="291960" progId="Equation.DSMT4">
                  <p:embed/>
                  <p:pic>
                    <p:nvPicPr>
                      <p:cNvPr id="0" name="オブジェクト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555526"/>
                        <a:ext cx="1098550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2802307"/>
              </p:ext>
            </p:extLst>
          </p:nvPr>
        </p:nvGraphicFramePr>
        <p:xfrm>
          <a:off x="617538" y="949325"/>
          <a:ext cx="22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8600" imgH="291960" progId="Equation.DSMT4">
                  <p:embed/>
                </p:oleObj>
              </mc:Choice>
              <mc:Fallback>
                <p:oleObj name="Equation" r:id="rId8" imgW="228600" imgH="291960" progId="Equation.DSMT4">
                  <p:embed/>
                  <p:pic>
                    <p:nvPicPr>
                      <p:cNvPr id="0" name="オブジェクト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538" y="949325"/>
                        <a:ext cx="22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表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779546"/>
              </p:ext>
            </p:extLst>
          </p:nvPr>
        </p:nvGraphicFramePr>
        <p:xfrm>
          <a:off x="2627784" y="2355726"/>
          <a:ext cx="3168350" cy="609600"/>
        </p:xfrm>
        <a:graphic>
          <a:graphicData uri="http://schemas.openxmlformats.org/drawingml/2006/table">
            <a:tbl>
              <a:tblPr/>
              <a:tblGrid>
                <a:gridCol w="57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6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16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16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16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16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16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221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確率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26" name="グループ化 25"/>
          <p:cNvGrpSpPr/>
          <p:nvPr/>
        </p:nvGrpSpPr>
        <p:grpSpPr>
          <a:xfrm>
            <a:off x="2843808" y="2355726"/>
            <a:ext cx="2454324" cy="292422"/>
            <a:chOff x="2843808" y="2427734"/>
            <a:chExt cx="2454324" cy="292422"/>
          </a:xfrm>
        </p:grpSpPr>
        <p:graphicFrame>
          <p:nvGraphicFramePr>
            <p:cNvPr id="6" name="オブジェクト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86957202"/>
                </p:ext>
              </p:extLst>
            </p:nvPr>
          </p:nvGraphicFramePr>
          <p:xfrm>
            <a:off x="3275856" y="2427734"/>
            <a:ext cx="2032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203040" imgH="291960" progId="Equation.DSMT4">
                    <p:embed/>
                  </p:oleObj>
                </mc:Choice>
                <mc:Fallback>
                  <p:oleObj name="Equation" r:id="rId10" imgW="203040" imgH="291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3275856" y="2427734"/>
                          <a:ext cx="203200" cy="292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オブジェクト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77192999"/>
                </p:ext>
              </p:extLst>
            </p:nvPr>
          </p:nvGraphicFramePr>
          <p:xfrm>
            <a:off x="3635896" y="2427734"/>
            <a:ext cx="2286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28600" imgH="291960" progId="Equation.DSMT4">
                    <p:embed/>
                  </p:oleObj>
                </mc:Choice>
                <mc:Fallback>
                  <p:oleObj name="Equation" r:id="rId12" imgW="228600" imgH="291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3635896" y="2427734"/>
                          <a:ext cx="228600" cy="292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オブジェクト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27960977"/>
                </p:ext>
              </p:extLst>
            </p:nvPr>
          </p:nvGraphicFramePr>
          <p:xfrm>
            <a:off x="4355976" y="2427734"/>
            <a:ext cx="1905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190440" imgH="291960" progId="Equation.DSMT4">
                    <p:embed/>
                  </p:oleObj>
                </mc:Choice>
                <mc:Fallback>
                  <p:oleObj name="Equation" r:id="rId14" imgW="190440" imgH="291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4355976" y="2427734"/>
                          <a:ext cx="190500" cy="292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オブジェクト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50238749"/>
                </p:ext>
              </p:extLst>
            </p:nvPr>
          </p:nvGraphicFramePr>
          <p:xfrm>
            <a:off x="5082232" y="2428056"/>
            <a:ext cx="2159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215640" imgH="291960" progId="Equation.DSMT4">
                    <p:embed/>
                  </p:oleObj>
                </mc:Choice>
                <mc:Fallback>
                  <p:oleObj name="Equation" r:id="rId16" imgW="215640" imgH="291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5082232" y="2428056"/>
                          <a:ext cx="215900" cy="292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オブジェクト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72041615"/>
                </p:ext>
              </p:extLst>
            </p:nvPr>
          </p:nvGraphicFramePr>
          <p:xfrm>
            <a:off x="4002112" y="2572072"/>
            <a:ext cx="241300" cy="127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241200" imgH="126720" progId="Equation.DSMT4">
                    <p:embed/>
                  </p:oleObj>
                </mc:Choice>
                <mc:Fallback>
                  <p:oleObj name="Equation" r:id="rId18" imgW="241200" imgH="1267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4002112" y="2572072"/>
                          <a:ext cx="241300" cy="127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オブジェクト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55745443"/>
                </p:ext>
              </p:extLst>
            </p:nvPr>
          </p:nvGraphicFramePr>
          <p:xfrm>
            <a:off x="4722192" y="2572072"/>
            <a:ext cx="241300" cy="127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0" imgW="241200" imgH="126720" progId="Equation.DSMT4">
                    <p:embed/>
                  </p:oleObj>
                </mc:Choice>
                <mc:Fallback>
                  <p:oleObj name="Equation" r:id="rId20" imgW="241200" imgH="126720" progId="Equation.DSMT4">
                    <p:embed/>
                    <p:pic>
                      <p:nvPicPr>
                        <p:cNvPr id="0" name="オブジェクト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2192" y="2572072"/>
                          <a:ext cx="241300" cy="127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オブジェクト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60574778"/>
                </p:ext>
              </p:extLst>
            </p:nvPr>
          </p:nvGraphicFramePr>
          <p:xfrm>
            <a:off x="2843808" y="2499742"/>
            <a:ext cx="216024" cy="1932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241200" imgH="215640" progId="Equation.DSMT4">
                    <p:embed/>
                  </p:oleObj>
                </mc:Choice>
                <mc:Fallback>
                  <p:oleObj name="Equation" r:id="rId22" imgW="241200" imgH="2156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2843808" y="2499742"/>
                          <a:ext cx="216024" cy="19328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7" name="グループ化 26"/>
          <p:cNvGrpSpPr/>
          <p:nvPr/>
        </p:nvGrpSpPr>
        <p:grpSpPr>
          <a:xfrm>
            <a:off x="3275856" y="2643758"/>
            <a:ext cx="2023219" cy="292547"/>
            <a:chOff x="3275856" y="2715766"/>
            <a:chExt cx="2023219" cy="292547"/>
          </a:xfrm>
        </p:grpSpPr>
        <p:graphicFrame>
          <p:nvGraphicFramePr>
            <p:cNvPr id="17" name="オブジェクト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82332368"/>
                </p:ext>
              </p:extLst>
            </p:nvPr>
          </p:nvGraphicFramePr>
          <p:xfrm>
            <a:off x="3995936" y="2859782"/>
            <a:ext cx="241300" cy="127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241200" imgH="126720" progId="Equation.DSMT4">
                    <p:embed/>
                  </p:oleObj>
                </mc:Choice>
                <mc:Fallback>
                  <p:oleObj name="Equation" r:id="rId24" imgW="241200" imgH="126720" progId="Equation.DSMT4">
                    <p:embed/>
                    <p:pic>
                      <p:nvPicPr>
                        <p:cNvPr id="0" name="オブジェクト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95936" y="2859782"/>
                          <a:ext cx="241300" cy="127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オブジェクト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27494579"/>
                </p:ext>
              </p:extLst>
            </p:nvPr>
          </p:nvGraphicFramePr>
          <p:xfrm>
            <a:off x="4722192" y="2860104"/>
            <a:ext cx="241300" cy="127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5" imgW="241200" imgH="126720" progId="Equation.DSMT4">
                    <p:embed/>
                  </p:oleObj>
                </mc:Choice>
                <mc:Fallback>
                  <p:oleObj name="Equation" r:id="rId25" imgW="241200" imgH="126720" progId="Equation.DSMT4">
                    <p:embed/>
                    <p:pic>
                      <p:nvPicPr>
                        <p:cNvPr id="0" name="オブジェクト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2192" y="2860104"/>
                          <a:ext cx="241300" cy="127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オブジェクト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82254523"/>
                </p:ext>
              </p:extLst>
            </p:nvPr>
          </p:nvGraphicFramePr>
          <p:xfrm>
            <a:off x="3275856" y="2715766"/>
            <a:ext cx="2286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228600" imgH="291960" progId="Equation.DSMT4">
                    <p:embed/>
                  </p:oleObj>
                </mc:Choice>
                <mc:Fallback>
                  <p:oleObj name="Equation" r:id="rId26" imgW="228600" imgH="291960" progId="Equation.DSMT4">
                    <p:embed/>
                    <p:pic>
                      <p:nvPicPr>
                        <p:cNvPr id="0" name="オブジェクト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75856" y="2715766"/>
                          <a:ext cx="2286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オブジェクト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25591726"/>
                </p:ext>
              </p:extLst>
            </p:nvPr>
          </p:nvGraphicFramePr>
          <p:xfrm>
            <a:off x="3622675" y="2716213"/>
            <a:ext cx="2540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8" imgW="253800" imgH="291960" progId="Equation.DSMT4">
                    <p:embed/>
                  </p:oleObj>
                </mc:Choice>
                <mc:Fallback>
                  <p:oleObj name="Equation" r:id="rId28" imgW="253800" imgH="291960" progId="Equation.DSMT4">
                    <p:embed/>
                    <p:pic>
                      <p:nvPicPr>
                        <p:cNvPr id="0" name="オブジェクト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22675" y="2716213"/>
                          <a:ext cx="2540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オブジェクト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80232895"/>
                </p:ext>
              </p:extLst>
            </p:nvPr>
          </p:nvGraphicFramePr>
          <p:xfrm>
            <a:off x="4337050" y="2716213"/>
            <a:ext cx="2286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0" imgW="228600" imgH="291960" progId="Equation.DSMT4">
                    <p:embed/>
                  </p:oleObj>
                </mc:Choice>
                <mc:Fallback>
                  <p:oleObj name="Equation" r:id="rId30" imgW="228600" imgH="291960" progId="Equation.DSMT4">
                    <p:embed/>
                    <p:pic>
                      <p:nvPicPr>
                        <p:cNvPr id="0" name="オブジェクト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37050" y="2716213"/>
                          <a:ext cx="2286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" name="オブジェクト 2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10042871"/>
                </p:ext>
              </p:extLst>
            </p:nvPr>
          </p:nvGraphicFramePr>
          <p:xfrm>
            <a:off x="5045075" y="2716213"/>
            <a:ext cx="2540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2" imgW="253800" imgH="291960" progId="Equation.DSMT4">
                    <p:embed/>
                  </p:oleObj>
                </mc:Choice>
                <mc:Fallback>
                  <p:oleObj name="Equation" r:id="rId32" imgW="253800" imgH="291960" progId="Equation.DSMT4">
                    <p:embed/>
                    <p:pic>
                      <p:nvPicPr>
                        <p:cNvPr id="0" name="オブジェクト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45075" y="2716213"/>
                          <a:ext cx="2540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8" name="オブジェクト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81018"/>
              </p:ext>
            </p:extLst>
          </p:nvPr>
        </p:nvGraphicFramePr>
        <p:xfrm>
          <a:off x="2483768" y="3147814"/>
          <a:ext cx="3924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924000" imgH="342720" progId="Equation.DSMT4">
                  <p:embed/>
                </p:oleObj>
              </mc:Choice>
              <mc:Fallback>
                <p:oleObj name="Equation" r:id="rId34" imgW="3924000" imgH="342720" progId="Equation.DSMT4">
                  <p:embed/>
                  <p:pic>
                    <p:nvPicPr>
                      <p:cNvPr id="0" name="オブジェクト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3147814"/>
                        <a:ext cx="3924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3867894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ヒストグラム全体の面積は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であり、おのおのの　に対する柱状の部分の面積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9" name="オブジェクト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6524601"/>
              </p:ext>
            </p:extLst>
          </p:nvPr>
        </p:nvGraphicFramePr>
        <p:xfrm>
          <a:off x="5508104" y="3939902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90440" imgH="291960" progId="Equation.DSMT4">
                  <p:embed/>
                </p:oleObj>
              </mc:Choice>
              <mc:Fallback>
                <p:oleObj name="Equation" r:id="rId36" imgW="19044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5508104" y="3939902"/>
                        <a:ext cx="1905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2067694"/>
            <a:ext cx="1224136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という。　　　　　　　　　　</a:t>
            </a:r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3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4227934"/>
            <a:ext cx="3672408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が　である。</a:t>
            </a:r>
            <a:r>
              <a:rPr lang="ja-JP" altLang="en-US" sz="11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（次頁参照）</a:t>
            </a:r>
            <a:endParaRPr lang="en-US" altLang="ja-JP" sz="1100" b="1" dirty="0">
              <a:solidFill>
                <a:srgbClr val="0070C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31" name="オブジェクト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4725246"/>
              </p:ext>
            </p:extLst>
          </p:nvPr>
        </p:nvGraphicFramePr>
        <p:xfrm>
          <a:off x="899592" y="4227934"/>
          <a:ext cx="22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28600" imgH="291960" progId="Equation.DSMT4">
                  <p:embed/>
                </p:oleObj>
              </mc:Choice>
              <mc:Fallback>
                <p:oleObj name="Equation" r:id="rId38" imgW="228600" imgH="291960" progId="Equation.DSMT4">
                  <p:embed/>
                  <p:pic>
                    <p:nvPicPr>
                      <p:cNvPr id="0" name="オブジェクト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227934"/>
                        <a:ext cx="22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直線矢印コネクタ 33"/>
          <p:cNvCxnSpPr/>
          <p:nvPr/>
        </p:nvCxnSpPr>
        <p:spPr>
          <a:xfrm flipH="1">
            <a:off x="5940152" y="1995686"/>
            <a:ext cx="1872208" cy="504056"/>
          </a:xfrm>
          <a:prstGeom prst="straightConnector1">
            <a:avLst/>
          </a:prstGeom>
          <a:ln w="25400" cmpd="sng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0460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49" grpId="0" build="p"/>
      <p:bldP spid="37" grpId="0" build="p"/>
      <p:bldP spid="39" grpId="0" build="p"/>
      <p:bldP spid="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ー 8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3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67494"/>
            <a:ext cx="6192688" cy="4449399"/>
          </a:xfrm>
        </p:spPr>
      </p:pic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第８回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649740" y="1638044"/>
            <a:ext cx="432048" cy="2088232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矢印コネクタ 11"/>
          <p:cNvCxnSpPr/>
          <p:nvPr/>
        </p:nvCxnSpPr>
        <p:spPr>
          <a:xfrm flipH="1">
            <a:off x="3707904" y="699542"/>
            <a:ext cx="936104" cy="64807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角丸四角形 17"/>
          <p:cNvSpPr/>
          <p:nvPr/>
        </p:nvSpPr>
        <p:spPr>
          <a:xfrm>
            <a:off x="4644008" y="483518"/>
            <a:ext cx="3312368" cy="432048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rgbClr val="0070C0"/>
                </a:solidFill>
              </a:rPr>
              <a:t>全体の面積</a:t>
            </a:r>
            <a:r>
              <a:rPr lang="en-US" altLang="ja-JP" sz="2000" dirty="0">
                <a:solidFill>
                  <a:srgbClr val="0070C0"/>
                </a:solidFill>
              </a:rPr>
              <a:t>p</a:t>
            </a:r>
            <a:r>
              <a:rPr lang="en-US" altLang="ja-JP" sz="1000" dirty="0">
                <a:solidFill>
                  <a:srgbClr val="0070C0"/>
                </a:solidFill>
              </a:rPr>
              <a:t>2</a:t>
            </a:r>
            <a:r>
              <a:rPr lang="en-US" altLang="ja-JP" dirty="0">
                <a:solidFill>
                  <a:srgbClr val="0070C0"/>
                </a:solidFill>
              </a:rPr>
              <a:t>+</a:t>
            </a:r>
            <a:r>
              <a:rPr lang="en-US" altLang="ja-JP" sz="2000" dirty="0">
                <a:solidFill>
                  <a:srgbClr val="0070C0"/>
                </a:solidFill>
              </a:rPr>
              <a:t>p</a:t>
            </a:r>
            <a:r>
              <a:rPr lang="en-US" altLang="ja-JP" sz="1000" dirty="0">
                <a:solidFill>
                  <a:srgbClr val="0070C0"/>
                </a:solidFill>
              </a:rPr>
              <a:t>2</a:t>
            </a:r>
            <a:r>
              <a:rPr lang="en-US" altLang="ja-JP" dirty="0">
                <a:solidFill>
                  <a:srgbClr val="0070C0"/>
                </a:solidFill>
              </a:rPr>
              <a:t>+</a:t>
            </a:r>
            <a:r>
              <a:rPr lang="ja-JP" altLang="en-US" dirty="0">
                <a:solidFill>
                  <a:srgbClr val="0070C0"/>
                </a:solidFill>
              </a:rPr>
              <a:t>･･･</a:t>
            </a:r>
            <a:r>
              <a:rPr lang="en-US" altLang="ja-JP" dirty="0">
                <a:solidFill>
                  <a:srgbClr val="0070C0"/>
                </a:solidFill>
              </a:rPr>
              <a:t>+</a:t>
            </a:r>
            <a:r>
              <a:rPr lang="en-US" altLang="ja-JP" sz="2000" dirty="0">
                <a:solidFill>
                  <a:srgbClr val="0070C0"/>
                </a:solidFill>
              </a:rPr>
              <a:t>p</a:t>
            </a:r>
            <a:r>
              <a:rPr lang="en-US" altLang="ja-JP" sz="1000" dirty="0">
                <a:solidFill>
                  <a:srgbClr val="0070C0"/>
                </a:solidFill>
              </a:rPr>
              <a:t>12</a:t>
            </a:r>
            <a:r>
              <a:rPr kumimoji="1" lang="ja-JP" altLang="en-US" dirty="0">
                <a:solidFill>
                  <a:srgbClr val="0070C0"/>
                </a:solidFill>
              </a:rPr>
              <a:t>＝</a:t>
            </a:r>
            <a:r>
              <a:rPr kumimoji="1" lang="ja-JP" altLang="en-US" sz="2000" dirty="0">
                <a:solidFill>
                  <a:srgbClr val="0070C0"/>
                </a:solidFill>
              </a:rPr>
              <a:t>１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cxnSp>
        <p:nvCxnSpPr>
          <p:cNvPr id="20" name="直線矢印コネクタ 19"/>
          <p:cNvCxnSpPr>
            <a:stCxn id="21" idx="1"/>
          </p:cNvCxnSpPr>
          <p:nvPr/>
        </p:nvCxnSpPr>
        <p:spPr>
          <a:xfrm flipH="1">
            <a:off x="3851920" y="1772246"/>
            <a:ext cx="900100" cy="79950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角丸四角形 20"/>
          <p:cNvSpPr/>
          <p:nvPr/>
        </p:nvSpPr>
        <p:spPr>
          <a:xfrm>
            <a:off x="4752020" y="1556222"/>
            <a:ext cx="3960440" cy="432048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rgbClr val="0070C0"/>
                </a:solidFill>
              </a:rPr>
              <a:t>P(Z=8)</a:t>
            </a:r>
            <a:r>
              <a:rPr kumimoji="1" lang="ja-JP" altLang="en-US" dirty="0">
                <a:solidFill>
                  <a:srgbClr val="0070C0"/>
                </a:solidFill>
              </a:rPr>
              <a:t>に対する柱状の面積</a:t>
            </a:r>
            <a:r>
              <a:rPr kumimoji="1" lang="en-US" altLang="ja-JP" sz="2000" dirty="0">
                <a:solidFill>
                  <a:srgbClr val="0070C0"/>
                </a:solidFill>
              </a:rPr>
              <a:t>p</a:t>
            </a:r>
            <a:r>
              <a:rPr kumimoji="1" lang="en-US" altLang="ja-JP" sz="1000" dirty="0">
                <a:solidFill>
                  <a:srgbClr val="0070C0"/>
                </a:solidFill>
              </a:rPr>
              <a:t>8</a:t>
            </a:r>
            <a:r>
              <a:rPr kumimoji="1" lang="ja-JP" altLang="en-US" dirty="0">
                <a:solidFill>
                  <a:srgbClr val="0070C0"/>
                </a:solidFill>
              </a:rPr>
              <a:t>＝</a:t>
            </a:r>
            <a:r>
              <a:rPr kumimoji="1" lang="en-US" altLang="ja-JP" dirty="0">
                <a:solidFill>
                  <a:srgbClr val="0070C0"/>
                </a:solidFill>
              </a:rPr>
              <a:t>5/36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383766" y="262048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ヒストグラムの例</a:t>
            </a:r>
          </a:p>
        </p:txBody>
      </p:sp>
      <p:sp>
        <p:nvSpPr>
          <p:cNvPr id="14" name="コンテンツ プレースホルダー 4">
            <a:extLst>
              <a:ext uri="{FF2B5EF4-FFF2-40B4-BE49-F238E27FC236}">
                <a16:creationId xmlns:a16="http://schemas.microsoft.com/office/drawing/2014/main" id="{1DA20F37-0DBC-43C6-8545-CECDB72B0FD4}"/>
              </a:ext>
            </a:extLst>
          </p:cNvPr>
          <p:cNvSpPr txBox="1">
            <a:spLocks/>
          </p:cNvSpPr>
          <p:nvPr/>
        </p:nvSpPr>
        <p:spPr>
          <a:xfrm>
            <a:off x="8244408" y="4270803"/>
            <a:ext cx="360040" cy="317171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終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2364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8" grpId="0" animBg="1"/>
      <p:bldP spid="21" grpId="0" animBg="1"/>
      <p:bldP spid="14" grpId="0" build="p" animBg="1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3939</TotalTime>
  <Words>497</Words>
  <Application>Microsoft Office PowerPoint</Application>
  <PresentationFormat>画面に合わせる (16:9)</PresentationFormat>
  <Paragraphs>65</Paragraphs>
  <Slides>6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AR P丸ゴシック体M</vt:lpstr>
      <vt:lpstr>ＭＳ 明朝</vt:lpstr>
      <vt:lpstr>Arial</vt:lpstr>
      <vt:lpstr>Calibri</vt:lpstr>
      <vt:lpstr>Office ​​テーマ</vt:lpstr>
      <vt:lpstr>Equation</vt:lpstr>
      <vt:lpstr>MathType 6.0 Equation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US0082</dc:creator>
  <cp:lastModifiedBy>和経 堀部</cp:lastModifiedBy>
  <cp:revision>672</cp:revision>
  <cp:lastPrinted>2021-02-14T16:41:03Z</cp:lastPrinted>
  <dcterms:created xsi:type="dcterms:W3CDTF">2016-12-10T00:52:18Z</dcterms:created>
  <dcterms:modified xsi:type="dcterms:W3CDTF">2021-02-23T16:32:43Z</dcterms:modified>
</cp:coreProperties>
</file>