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8"/>
  </p:notesMasterIdLst>
  <p:handoutMasterIdLst>
    <p:handoutMasterId r:id="rId9"/>
  </p:handoutMasterIdLst>
  <p:sldIdLst>
    <p:sldId id="541" r:id="rId2"/>
    <p:sldId id="567" r:id="rId3"/>
    <p:sldId id="586" r:id="rId4"/>
    <p:sldId id="587" r:id="rId5"/>
    <p:sldId id="588" r:id="rId6"/>
    <p:sldId id="589" r:id="rId7"/>
  </p:sldIdLst>
  <p:sldSz cx="9144000" cy="5143500" type="screen16x9"/>
  <p:notesSz cx="6858000" cy="987425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9891871-269D-444E-828C-D661F16819A7}">
          <p14:sldIdLst>
            <p14:sldId id="541"/>
            <p14:sldId id="567"/>
            <p14:sldId id="586"/>
            <p14:sldId id="587"/>
            <p14:sldId id="588"/>
            <p14:sldId id="589"/>
          </p14:sldIdLst>
        </p14:section>
        <p14:section name="タイトルなしのセクション" id="{AB0092D1-7684-46DD-98DC-64D6BD1CDDB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935" autoAdjust="0"/>
    <p:restoredTop sz="94699" autoAdjust="0"/>
  </p:normalViewPr>
  <p:slideViewPr>
    <p:cSldViewPr>
      <p:cViewPr varScale="1">
        <p:scale>
          <a:sx n="92" d="100"/>
          <a:sy n="92" d="100"/>
        </p:scale>
        <p:origin x="60" y="600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990"/>
    </p:cViewPr>
  </p:sorterViewPr>
  <p:notesViewPr>
    <p:cSldViewPr>
      <p:cViewPr varScale="1">
        <p:scale>
          <a:sx n="75" d="100"/>
          <a:sy n="75" d="100"/>
        </p:scale>
        <p:origin x="-4086" y="-90"/>
      </p:cViewPr>
      <p:guideLst>
        <p:guide orient="horz" pos="311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r>
              <a:rPr kumimoji="1" lang="ja-JP" altLang="en-US"/>
              <a:t>確率・通計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9378824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F7116B8F-6B5D-4996-9298-28BFA66006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481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>
              <a:defRPr sz="1200"/>
            </a:lvl1pPr>
          </a:lstStyle>
          <a:p>
            <a:fld id="{5187BEE3-ED45-495A-A601-56212D4EC208}" type="datetimeFigureOut">
              <a:rPr kumimoji="1" lang="ja-JP" altLang="en-US" smtClean="0"/>
              <a:t>2021/2/23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8113" y="741363"/>
            <a:ext cx="658177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3" rIns="91427" bIns="457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690269"/>
            <a:ext cx="5486400" cy="4443413"/>
          </a:xfrm>
          <a:prstGeom prst="rect">
            <a:avLst/>
          </a:prstGeom>
        </p:spPr>
        <p:txBody>
          <a:bodyPr vert="horz" lIns="91427" tIns="45713" rIns="91427" bIns="457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378824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2B8D1BD3-C2D8-41BA-8011-E6D4C83176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297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D1BD3-C2D8-41BA-8011-E6D4C83176E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620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FF1A9-5727-4939-82D6-67FECA0453C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967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216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703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457200" y="205978"/>
            <a:ext cx="8229600" cy="857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648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57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8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92715-653D-4157-B519-FC5BCAAAF132}" type="slidenum">
              <a:rPr lang="en-US" altLang="ja-JP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494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B6094-8F1C-4DA0-A6F0-64313E7EA85E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858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9BF98B-1107-4902-BCCC-E17DBE58C53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16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88027-B159-48A1-A983-0AD29B9B00D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56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A1E558-2F32-4163-BEE5-5D608EDF4EC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755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3DE33-7274-4DCE-9B2F-BD96CBD5E0F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36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0CF79E-8AE0-4B4B-A51F-763592EBB70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50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2152CC-AD1C-462C-9B5B-11FCE687313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50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281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1D7D34-70A4-4AA3-95DA-DBFA8D2A2F3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722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535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  <p:sldLayoutId id="2147484020" r:id="rId12"/>
    <p:sldLayoutId id="2147483996" r:id="rId1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10.bin"/><Relationship Id="rId26" Type="http://schemas.openxmlformats.org/officeDocument/2006/relationships/oleObject" Target="../embeddings/oleObject15.bin"/><Relationship Id="rId3" Type="http://schemas.openxmlformats.org/officeDocument/2006/relationships/image" Target="../media/image1.wmf"/><Relationship Id="rId21" Type="http://schemas.openxmlformats.org/officeDocument/2006/relationships/image" Target="../media/image9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7.wmf"/><Relationship Id="rId25" Type="http://schemas.openxmlformats.org/officeDocument/2006/relationships/oleObject" Target="../embeddings/oleObject14.bin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9.bin"/><Relationship Id="rId20" Type="http://schemas.openxmlformats.org/officeDocument/2006/relationships/oleObject" Target="../embeddings/oleObject11.bin"/><Relationship Id="rId29" Type="http://schemas.openxmlformats.org/officeDocument/2006/relationships/image" Target="../media/image12.wmf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3.bin"/><Relationship Id="rId5" Type="http://schemas.openxmlformats.org/officeDocument/2006/relationships/image" Target="../media/image2.wmf"/><Relationship Id="rId15" Type="http://schemas.openxmlformats.org/officeDocument/2006/relationships/oleObject" Target="../embeddings/oleObject8.bin"/><Relationship Id="rId23" Type="http://schemas.openxmlformats.org/officeDocument/2006/relationships/image" Target="../media/image10.wmf"/><Relationship Id="rId28" Type="http://schemas.openxmlformats.org/officeDocument/2006/relationships/oleObject" Target="../embeddings/oleObject16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8.wmf"/><Relationship Id="rId31" Type="http://schemas.openxmlformats.org/officeDocument/2006/relationships/oleObject" Target="../embeddings/oleObject18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2.bin"/><Relationship Id="rId27" Type="http://schemas.openxmlformats.org/officeDocument/2006/relationships/image" Target="../media/image11.wmf"/><Relationship Id="rId30" Type="http://schemas.openxmlformats.org/officeDocument/2006/relationships/oleObject" Target="../embeddings/oleObject1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21.wmf"/><Relationship Id="rId26" Type="http://schemas.openxmlformats.org/officeDocument/2006/relationships/image" Target="../media/image25.wmf"/><Relationship Id="rId3" Type="http://schemas.openxmlformats.org/officeDocument/2006/relationships/oleObject" Target="../embeddings/oleObject19.bin"/><Relationship Id="rId21" Type="http://schemas.openxmlformats.org/officeDocument/2006/relationships/oleObject" Target="../embeddings/oleObject28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26.bin"/><Relationship Id="rId25" Type="http://schemas.openxmlformats.org/officeDocument/2006/relationships/oleObject" Target="../embeddings/oleObject30.bin"/><Relationship Id="rId2" Type="http://schemas.openxmlformats.org/officeDocument/2006/relationships/image" Target="../media/image13.jpg"/><Relationship Id="rId16" Type="http://schemas.openxmlformats.org/officeDocument/2006/relationships/image" Target="../media/image20.wmf"/><Relationship Id="rId20" Type="http://schemas.openxmlformats.org/officeDocument/2006/relationships/image" Target="../media/image22.wmf"/><Relationship Id="rId29" Type="http://schemas.openxmlformats.org/officeDocument/2006/relationships/oleObject" Target="../embeddings/oleObject32.bin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23.bin"/><Relationship Id="rId24" Type="http://schemas.openxmlformats.org/officeDocument/2006/relationships/image" Target="../media/image24.wmf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23" Type="http://schemas.openxmlformats.org/officeDocument/2006/relationships/oleObject" Target="../embeddings/oleObject29.bin"/><Relationship Id="rId28" Type="http://schemas.openxmlformats.org/officeDocument/2006/relationships/image" Target="../media/image26.wmf"/><Relationship Id="rId10" Type="http://schemas.openxmlformats.org/officeDocument/2006/relationships/image" Target="../media/image17.wmf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14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19.wmf"/><Relationship Id="rId22" Type="http://schemas.openxmlformats.org/officeDocument/2006/relationships/image" Target="../media/image23.wmf"/><Relationship Id="rId27" Type="http://schemas.openxmlformats.org/officeDocument/2006/relationships/oleObject" Target="../embeddings/oleObject31.bin"/><Relationship Id="rId30" Type="http://schemas.openxmlformats.org/officeDocument/2006/relationships/image" Target="../media/image2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33.wmf"/><Relationship Id="rId18" Type="http://schemas.openxmlformats.org/officeDocument/2006/relationships/oleObject" Target="../embeddings/oleObject41.bin"/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38.bin"/><Relationship Id="rId17" Type="http://schemas.openxmlformats.org/officeDocument/2006/relationships/image" Target="../media/image35.wmf"/><Relationship Id="rId2" Type="http://schemas.openxmlformats.org/officeDocument/2006/relationships/oleObject" Target="../embeddings/oleObject33.bin"/><Relationship Id="rId16" Type="http://schemas.openxmlformats.org/officeDocument/2006/relationships/oleObject" Target="../embeddings/oleObject40.bin"/><Relationship Id="rId20" Type="http://schemas.openxmlformats.org/officeDocument/2006/relationships/image" Target="../media/image37.png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5" Type="http://schemas.openxmlformats.org/officeDocument/2006/relationships/image" Target="../media/image34.wmf"/><Relationship Id="rId10" Type="http://schemas.openxmlformats.org/officeDocument/2006/relationships/oleObject" Target="../embeddings/oleObject37.bin"/><Relationship Id="rId19" Type="http://schemas.openxmlformats.org/officeDocument/2006/relationships/image" Target="../media/image36.wmf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3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7.bin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5" Type="http://schemas.openxmlformats.org/officeDocument/2006/relationships/image" Target="../media/image44.wmf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3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50.wmf"/><Relationship Id="rId18" Type="http://schemas.openxmlformats.org/officeDocument/2006/relationships/oleObject" Target="../embeddings/oleObject57.bin"/><Relationship Id="rId3" Type="http://schemas.openxmlformats.org/officeDocument/2006/relationships/image" Target="../media/image45.wmf"/><Relationship Id="rId21" Type="http://schemas.openxmlformats.org/officeDocument/2006/relationships/image" Target="../media/image54.wmf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54.bin"/><Relationship Id="rId17" Type="http://schemas.openxmlformats.org/officeDocument/2006/relationships/image" Target="../media/image52.wmf"/><Relationship Id="rId2" Type="http://schemas.openxmlformats.org/officeDocument/2006/relationships/oleObject" Target="../embeddings/oleObject49.bin"/><Relationship Id="rId16" Type="http://schemas.openxmlformats.org/officeDocument/2006/relationships/oleObject" Target="../embeddings/oleObject56.bin"/><Relationship Id="rId20" Type="http://schemas.openxmlformats.org/officeDocument/2006/relationships/oleObject" Target="../embeddings/oleObject58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5" Type="http://schemas.openxmlformats.org/officeDocument/2006/relationships/image" Target="../media/image51.wmf"/><Relationship Id="rId23" Type="http://schemas.openxmlformats.org/officeDocument/2006/relationships/image" Target="../media/image55.wmf"/><Relationship Id="rId10" Type="http://schemas.openxmlformats.org/officeDocument/2006/relationships/oleObject" Target="../embeddings/oleObject53.bin"/><Relationship Id="rId19" Type="http://schemas.openxmlformats.org/officeDocument/2006/relationships/image" Target="../media/image53.wmf"/><Relationship Id="rId4" Type="http://schemas.openxmlformats.org/officeDocument/2006/relationships/oleObject" Target="../embeddings/oleObject50.bin"/><Relationship Id="rId9" Type="http://schemas.openxmlformats.org/officeDocument/2006/relationships/image" Target="../media/image48.wmf"/><Relationship Id="rId14" Type="http://schemas.openxmlformats.org/officeDocument/2006/relationships/oleObject" Target="../embeddings/oleObject55.bin"/><Relationship Id="rId22" Type="http://schemas.openxmlformats.org/officeDocument/2006/relationships/oleObject" Target="../embeddings/oleObject5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" name="コンテンツ プレースホルダー 1"/>
          <p:cNvSpPr>
            <a:spLocks noGrp="1"/>
          </p:cNvSpPr>
          <p:nvPr>
            <p:ph sz="quarter" idx="1"/>
          </p:nvPr>
        </p:nvSpPr>
        <p:spPr>
          <a:xfrm>
            <a:off x="1704843" y="480046"/>
            <a:ext cx="2664297" cy="610915"/>
          </a:xfrm>
          <a:ln w="1270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sz="40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確率・統計</a:t>
            </a:r>
            <a:endParaRPr kumimoji="1" lang="ja-JP" altLang="en-US" sz="40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7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50806" y="437734"/>
            <a:ext cx="2051248" cy="273844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kumimoji="1"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URL  https://horibe.jp/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0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47685" y="673043"/>
            <a:ext cx="2196723" cy="4179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担当：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堀部和経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1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2987824" y="2139702"/>
            <a:ext cx="3312368" cy="1099338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独立事象</a:t>
            </a:r>
          </a:p>
        </p:txBody>
      </p:sp>
      <p:sp>
        <p:nvSpPr>
          <p:cNvPr id="12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4644008" y="554361"/>
            <a:ext cx="1041038" cy="5737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§</a:t>
            </a: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１</a:t>
            </a:r>
            <a:endParaRPr lang="en-US" altLang="ja-JP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3" name="コンテンツ プレースホルダー 3">
            <a:extLst>
              <a:ext uri="{FF2B5EF4-FFF2-40B4-BE49-F238E27FC236}">
                <a16:creationId xmlns:a16="http://schemas.microsoft.com/office/drawing/2014/main" id="{519D47AA-7C73-4836-BCC4-750120DE1E47}"/>
              </a:ext>
            </a:extLst>
          </p:cNvPr>
          <p:cNvSpPr txBox="1">
            <a:spLocks/>
          </p:cNvSpPr>
          <p:nvPr/>
        </p:nvSpPr>
        <p:spPr>
          <a:xfrm>
            <a:off x="768739" y="1551803"/>
            <a:ext cx="4536504" cy="4703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第６回　講義　　</a:t>
            </a:r>
            <a:r>
              <a:rPr lang="en-US" altLang="ja-JP" sz="2400" dirty="0">
                <a:solidFill>
                  <a:srgbClr val="FF0000"/>
                </a:solidFill>
              </a:rPr>
              <a:t>p.20</a:t>
            </a:r>
            <a:r>
              <a:rPr lang="ja-JP" altLang="en-US" sz="2400" dirty="0">
                <a:solidFill>
                  <a:srgbClr val="FF0000"/>
                </a:solidFill>
              </a:rPr>
              <a:t>　～　</a:t>
            </a:r>
            <a:r>
              <a:rPr lang="en-US" altLang="ja-JP" sz="2400" dirty="0">
                <a:solidFill>
                  <a:srgbClr val="FF0000"/>
                </a:solidFill>
              </a:rPr>
              <a:t>p.23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133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2339752" y="2067694"/>
            <a:ext cx="5976664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が成り立つとき、事象　は事象　に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独立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であるという。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0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7544" y="1995686"/>
            <a:ext cx="8208912" cy="2592288"/>
          </a:xfrm>
          <a:ln w="190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1944217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ja-JP" altLang="en-US" sz="1800" dirty="0"/>
              <a:t>１．５　独立事象</a:t>
            </a:r>
          </a:p>
          <a:p>
            <a:pPr marL="0" indent="0" algn="ctr">
              <a:buNone/>
            </a:pPr>
            <a:endParaRPr kumimoji="1" lang="ja-JP" altLang="en-US" sz="1800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7544" y="915566"/>
            <a:ext cx="8136904" cy="864096"/>
          </a:xfrm>
          <a:ln w="19050">
            <a:solidFill>
              <a:srgbClr val="0070C0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ならば、事象　が起こることは、事象　の起こり方に何ら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かの影響を与えている。このとき事象　は　に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従属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するという。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4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611560" y="2355726"/>
            <a:ext cx="4464496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乗法定理 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1.13 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にこの式を代入すると、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2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539552" y="3435846"/>
            <a:ext cx="8136904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式②で、　　　 ならば、　　　　　　も成り立ち、事象　も　に独立である。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7517230"/>
              </p:ext>
            </p:extLst>
          </p:nvPr>
        </p:nvGraphicFramePr>
        <p:xfrm>
          <a:off x="755576" y="987574"/>
          <a:ext cx="1549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49080" imgH="342720" progId="Equation.DSMT4">
                  <p:embed/>
                </p:oleObj>
              </mc:Choice>
              <mc:Fallback>
                <p:oleObj name="Equation" r:id="rId2" imgW="1549080" imgH="342720" progId="Equation.DSMT4">
                  <p:embed/>
                  <p:pic>
                    <p:nvPicPr>
                      <p:cNvPr id="0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987574"/>
                        <a:ext cx="1549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9870567"/>
              </p:ext>
            </p:extLst>
          </p:nvPr>
        </p:nvGraphicFramePr>
        <p:xfrm>
          <a:off x="3779912" y="1059582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40" imgH="215640" progId="Equation.DSMT4">
                  <p:embed/>
                </p:oleObj>
              </mc:Choice>
              <mc:Fallback>
                <p:oleObj name="Equation" r:id="rId4" imgW="1904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79912" y="1059582"/>
                        <a:ext cx="1905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9515230"/>
              </p:ext>
            </p:extLst>
          </p:nvPr>
        </p:nvGraphicFramePr>
        <p:xfrm>
          <a:off x="4499992" y="1419622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40" imgH="215640" progId="Equation.DSMT4">
                  <p:embed/>
                </p:oleObj>
              </mc:Choice>
              <mc:Fallback>
                <p:oleObj name="Equation" r:id="rId6" imgW="1904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499992" y="1419622"/>
                        <a:ext cx="1905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9590264"/>
              </p:ext>
            </p:extLst>
          </p:nvPr>
        </p:nvGraphicFramePr>
        <p:xfrm>
          <a:off x="6300192" y="1059582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215640" progId="Equation.DSMT4">
                  <p:embed/>
                </p:oleObj>
              </mc:Choice>
              <mc:Fallback>
                <p:oleObj name="Equation" r:id="rId8" imgW="190440" imgH="215640" progId="Equation.DSMT4">
                  <p:embed/>
                  <p:pic>
                    <p:nvPicPr>
                      <p:cNvPr id="0" name="オブジェクト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1059582"/>
                        <a:ext cx="1905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8098553"/>
              </p:ext>
            </p:extLst>
          </p:nvPr>
        </p:nvGraphicFramePr>
        <p:xfrm>
          <a:off x="4932040" y="1419622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40" imgH="215640" progId="Equation.DSMT4">
                  <p:embed/>
                </p:oleObj>
              </mc:Choice>
              <mc:Fallback>
                <p:oleObj name="Equation" r:id="rId10" imgW="190440" imgH="215640" progId="Equation.DSMT4">
                  <p:embed/>
                  <p:pic>
                    <p:nvPicPr>
                      <p:cNvPr id="0" name="オブジェクト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1419622"/>
                        <a:ext cx="1905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オブジェクト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1723642"/>
              </p:ext>
            </p:extLst>
          </p:nvPr>
        </p:nvGraphicFramePr>
        <p:xfrm>
          <a:off x="755576" y="2067694"/>
          <a:ext cx="1549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49080" imgH="342720" progId="Equation.DSMT4">
                  <p:embed/>
                </p:oleObj>
              </mc:Choice>
              <mc:Fallback>
                <p:oleObj name="Equation" r:id="rId12" imgW="1549080" imgH="342720" progId="Equation.DSMT4">
                  <p:embed/>
                  <p:pic>
                    <p:nvPicPr>
                      <p:cNvPr id="0" name="オブジェクト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067694"/>
                        <a:ext cx="1549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オブジェクト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6052173"/>
              </p:ext>
            </p:extLst>
          </p:nvPr>
        </p:nvGraphicFramePr>
        <p:xfrm>
          <a:off x="4716016" y="2139702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0335" imgH="215713" progId="Equation.DSMT4">
                  <p:embed/>
                </p:oleObj>
              </mc:Choice>
              <mc:Fallback>
                <p:oleObj name="Equation" r:id="rId14" imgW="190335" imgH="215713" progId="Equation.DSMT4">
                  <p:embed/>
                  <p:pic>
                    <p:nvPicPr>
                      <p:cNvPr id="0" name="オブジェクト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2139702"/>
                        <a:ext cx="1905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オブジェクト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347922"/>
              </p:ext>
            </p:extLst>
          </p:nvPr>
        </p:nvGraphicFramePr>
        <p:xfrm>
          <a:off x="5652120" y="2139702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90335" imgH="215713" progId="Equation.DSMT4">
                  <p:embed/>
                </p:oleObj>
              </mc:Choice>
              <mc:Fallback>
                <p:oleObj name="Equation" r:id="rId15" imgW="190335" imgH="215713" progId="Equation.DSMT4">
                  <p:embed/>
                  <p:pic>
                    <p:nvPicPr>
                      <p:cNvPr id="0" name="オブジェクト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139702"/>
                        <a:ext cx="1905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オブジェクト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4826758"/>
              </p:ext>
            </p:extLst>
          </p:nvPr>
        </p:nvGraphicFramePr>
        <p:xfrm>
          <a:off x="2627784" y="2715766"/>
          <a:ext cx="2184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84120" imgH="342720" progId="Equation.DSMT4">
                  <p:embed/>
                </p:oleObj>
              </mc:Choice>
              <mc:Fallback>
                <p:oleObj name="Equation" r:id="rId16" imgW="2184120" imgH="342720" progId="Equation.DSMT4">
                  <p:embed/>
                  <p:pic>
                    <p:nvPicPr>
                      <p:cNvPr id="0" name="オブジェクト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715766"/>
                        <a:ext cx="2184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オブジェクト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9327411"/>
              </p:ext>
            </p:extLst>
          </p:nvPr>
        </p:nvGraphicFramePr>
        <p:xfrm>
          <a:off x="2555776" y="3075806"/>
          <a:ext cx="2603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603160" imgH="342720" progId="Equation.DSMT4">
                  <p:embed/>
                </p:oleObj>
              </mc:Choice>
              <mc:Fallback>
                <p:oleObj name="Equation" r:id="rId18" imgW="2603160" imgH="342720" progId="Equation.DSMT4">
                  <p:embed/>
                  <p:pic>
                    <p:nvPicPr>
                      <p:cNvPr id="0" name="オブジェクト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3075806"/>
                        <a:ext cx="2603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5220072" y="3075806"/>
            <a:ext cx="1224136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・・・②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45" name="オブジェクト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6746667"/>
              </p:ext>
            </p:extLst>
          </p:nvPr>
        </p:nvGraphicFramePr>
        <p:xfrm>
          <a:off x="3131840" y="3435846"/>
          <a:ext cx="1549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549080" imgH="342720" progId="Equation.DSMT4">
                  <p:embed/>
                </p:oleObj>
              </mc:Choice>
              <mc:Fallback>
                <p:oleObj name="Equation" r:id="rId20" imgW="1549080" imgH="342720" progId="Equation.DSMT4">
                  <p:embed/>
                  <p:pic>
                    <p:nvPicPr>
                      <p:cNvPr id="0" name="オブジェクト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3435846"/>
                        <a:ext cx="1549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オブジェクト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9458290"/>
              </p:ext>
            </p:extLst>
          </p:nvPr>
        </p:nvGraphicFramePr>
        <p:xfrm>
          <a:off x="1403648" y="3435846"/>
          <a:ext cx="889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88840" imgH="342720" progId="Equation.DSMT4">
                  <p:embed/>
                </p:oleObj>
              </mc:Choice>
              <mc:Fallback>
                <p:oleObj name="Equation" r:id="rId22" imgW="888840" imgH="342720" progId="Equation.DSMT4">
                  <p:embed/>
                  <p:pic>
                    <p:nvPicPr>
                      <p:cNvPr id="0" name="オブジェクト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3435846"/>
                        <a:ext cx="8890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オブジェクト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2111857"/>
              </p:ext>
            </p:extLst>
          </p:nvPr>
        </p:nvGraphicFramePr>
        <p:xfrm>
          <a:off x="6444208" y="3507854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90335" imgH="215713" progId="Equation.DSMT4">
                  <p:embed/>
                </p:oleObj>
              </mc:Choice>
              <mc:Fallback>
                <p:oleObj name="Equation" r:id="rId24" imgW="190335" imgH="215713" progId="Equation.DSMT4">
                  <p:embed/>
                  <p:pic>
                    <p:nvPicPr>
                      <p:cNvPr id="0" name="オブジェクト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3507854"/>
                        <a:ext cx="1905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オブジェクト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0563176"/>
              </p:ext>
            </p:extLst>
          </p:nvPr>
        </p:nvGraphicFramePr>
        <p:xfrm>
          <a:off x="6876256" y="3507854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90335" imgH="215713" progId="Equation.DSMT4">
                  <p:embed/>
                </p:oleObj>
              </mc:Choice>
              <mc:Fallback>
                <p:oleObj name="Equation" r:id="rId25" imgW="190335" imgH="215713" progId="Equation.DSMT4">
                  <p:embed/>
                  <p:pic>
                    <p:nvPicPr>
                      <p:cNvPr id="0" name="オブジェクト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3507854"/>
                        <a:ext cx="1905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5220072" y="2715766"/>
            <a:ext cx="1224136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・・・①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0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827584" y="3795886"/>
            <a:ext cx="6912768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 または　　　　の場合も含めて①が成り立つとき、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51" name="オブジェクト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5947810"/>
              </p:ext>
            </p:extLst>
          </p:nvPr>
        </p:nvGraphicFramePr>
        <p:xfrm>
          <a:off x="827584" y="3795886"/>
          <a:ext cx="876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876240" imgH="342720" progId="Equation.DSMT4">
                  <p:embed/>
                </p:oleObj>
              </mc:Choice>
              <mc:Fallback>
                <p:oleObj name="Equation" r:id="rId26" imgW="876240" imgH="342720" progId="Equation.DSMT4">
                  <p:embed/>
                  <p:pic>
                    <p:nvPicPr>
                      <p:cNvPr id="0" name="オブジェクト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795886"/>
                        <a:ext cx="876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オブジェクト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784966"/>
              </p:ext>
            </p:extLst>
          </p:nvPr>
        </p:nvGraphicFramePr>
        <p:xfrm>
          <a:off x="2411760" y="3795886"/>
          <a:ext cx="876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876240" imgH="342720" progId="Equation.DSMT4">
                  <p:embed/>
                </p:oleObj>
              </mc:Choice>
              <mc:Fallback>
                <p:oleObj name="Equation" r:id="rId28" imgW="876240" imgH="342720" progId="Equation.DSMT4">
                  <p:embed/>
                  <p:pic>
                    <p:nvPicPr>
                      <p:cNvPr id="0" name="オブジェクト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3795886"/>
                        <a:ext cx="876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1979712" y="4155926"/>
            <a:ext cx="4608512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事象　と　は、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互いに独立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であるという。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54" name="オブジェクト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9845430"/>
              </p:ext>
            </p:extLst>
          </p:nvPr>
        </p:nvGraphicFramePr>
        <p:xfrm>
          <a:off x="2555776" y="4227934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90335" imgH="215713" progId="Equation.DSMT4">
                  <p:embed/>
                </p:oleObj>
              </mc:Choice>
              <mc:Fallback>
                <p:oleObj name="Equation" r:id="rId30" imgW="190335" imgH="215713" progId="Equation.DSMT4">
                  <p:embed/>
                  <p:pic>
                    <p:nvPicPr>
                      <p:cNvPr id="0" name="オブジェクト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4227934"/>
                        <a:ext cx="1905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オブジェクト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4223615"/>
              </p:ext>
            </p:extLst>
          </p:nvPr>
        </p:nvGraphicFramePr>
        <p:xfrm>
          <a:off x="2987824" y="4227934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90335" imgH="215713" progId="Equation.DSMT4">
                  <p:embed/>
                </p:oleObj>
              </mc:Choice>
              <mc:Fallback>
                <p:oleObj name="Equation" r:id="rId31" imgW="190335" imgH="215713" progId="Equation.DSMT4">
                  <p:embed/>
                  <p:pic>
                    <p:nvPicPr>
                      <p:cNvPr id="0" name="オブジェクト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4227934"/>
                        <a:ext cx="1905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1731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build="p"/>
      <p:bldP spid="40" grpId="0" uiExpand="1" build="p" animBg="1"/>
      <p:bldP spid="36" grpId="0" build="p"/>
      <p:bldP spid="24" grpId="0" build="p"/>
      <p:bldP spid="32" grpId="0" build="p"/>
      <p:bldP spid="44" grpId="0" build="p"/>
      <p:bldP spid="49" grpId="0" build="p"/>
      <p:bldP spid="50" grpId="0" build="p"/>
      <p:bldP spid="5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7544" y="267495"/>
            <a:ext cx="8064896" cy="4088582"/>
          </a:xfrm>
          <a:ln w="19050">
            <a:solidFill>
              <a:srgbClr val="FFC000"/>
            </a:solidFill>
          </a:ln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トランプのカード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52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枚の中から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枚を引くとき、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「ハートである」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「エース、キング、クイーン、ジャックのいずれかである」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「エースを含めて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7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以下の数である」　　　　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とする。　　 「エース」であり、　と　、　と　を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比較するとき、それぞれの事象の起こる枚数は表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1.4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r>
              <a:rPr lang="ja-JP" altLang="en-US" sz="1800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のように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なる。</a:t>
            </a:r>
          </a:p>
          <a:p>
            <a:pPr marL="0" indent="0">
              <a:buNone/>
            </a:pP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であるから、　と　は独立であるが、　と　は従属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している。　</a:t>
            </a:r>
          </a:p>
        </p:txBody>
      </p:sp>
      <p:pic>
        <p:nvPicPr>
          <p:cNvPr id="42" name="図 4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3664" y="1306134"/>
            <a:ext cx="2286767" cy="3008462"/>
          </a:xfrm>
          <a:prstGeom prst="rect">
            <a:avLst/>
          </a:prstGeom>
        </p:spPr>
      </p:pic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267494"/>
            <a:ext cx="1296144" cy="360040"/>
          </a:xfrm>
          <a:ln w="19050">
            <a:solidFill>
              <a:srgbClr val="FFC000"/>
            </a:solidFill>
          </a:ln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kumimoji="1" lang="ja-JP" altLang="en-US" sz="1800" dirty="0"/>
              <a:t>例　１．１４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4634582"/>
              </p:ext>
            </p:extLst>
          </p:nvPr>
        </p:nvGraphicFramePr>
        <p:xfrm>
          <a:off x="899592" y="699542"/>
          <a:ext cx="368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8280" imgH="215640" progId="Equation.DSMT4">
                  <p:embed/>
                </p:oleObj>
              </mc:Choice>
              <mc:Fallback>
                <p:oleObj name="Equation" r:id="rId3" imgW="36828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99592" y="699542"/>
                        <a:ext cx="368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057066"/>
              </p:ext>
            </p:extLst>
          </p:nvPr>
        </p:nvGraphicFramePr>
        <p:xfrm>
          <a:off x="899592" y="1024411"/>
          <a:ext cx="368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68280" imgH="215640" progId="Equation.DSMT4">
                  <p:embed/>
                </p:oleObj>
              </mc:Choice>
              <mc:Fallback>
                <p:oleObj name="Equation" r:id="rId5" imgW="3682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024411"/>
                        <a:ext cx="368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9732906"/>
              </p:ext>
            </p:extLst>
          </p:nvPr>
        </p:nvGraphicFramePr>
        <p:xfrm>
          <a:off x="899592" y="1347614"/>
          <a:ext cx="381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880" imgH="228600" progId="Equation.DSMT4">
                  <p:embed/>
                </p:oleObj>
              </mc:Choice>
              <mc:Fallback>
                <p:oleObj name="Equation" r:id="rId7" imgW="380880" imgH="228600" progId="Equation.DSMT4">
                  <p:embed/>
                  <p:pic>
                    <p:nvPicPr>
                      <p:cNvPr id="0" name="オブジェクト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347614"/>
                        <a:ext cx="3810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8175876"/>
              </p:ext>
            </p:extLst>
          </p:nvPr>
        </p:nvGraphicFramePr>
        <p:xfrm>
          <a:off x="1403648" y="1635646"/>
          <a:ext cx="762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61760" imgH="253800" progId="Equation.DSMT4">
                  <p:embed/>
                </p:oleObj>
              </mc:Choice>
              <mc:Fallback>
                <p:oleObj name="Equation" r:id="rId9" imgW="761760" imgH="253800" progId="Equation.DSMT4">
                  <p:embed/>
                  <p:pic>
                    <p:nvPicPr>
                      <p:cNvPr id="0" name="オブジェクト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1635646"/>
                        <a:ext cx="7620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559796"/>
              </p:ext>
            </p:extLst>
          </p:nvPr>
        </p:nvGraphicFramePr>
        <p:xfrm>
          <a:off x="4067944" y="1707654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0440" imgH="215640" progId="Equation.DSMT4">
                  <p:embed/>
                </p:oleObj>
              </mc:Choice>
              <mc:Fallback>
                <p:oleObj name="Equation" r:id="rId11" imgW="1904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067944" y="1707654"/>
                        <a:ext cx="1905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023528"/>
              </p:ext>
            </p:extLst>
          </p:nvPr>
        </p:nvGraphicFramePr>
        <p:xfrm>
          <a:off x="4572000" y="1707654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90440" imgH="215640" progId="Equation.DSMT4">
                  <p:embed/>
                </p:oleObj>
              </mc:Choice>
              <mc:Fallback>
                <p:oleObj name="Equation" r:id="rId13" imgW="1904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572000" y="1707654"/>
                        <a:ext cx="1905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2006528"/>
              </p:ext>
            </p:extLst>
          </p:nvPr>
        </p:nvGraphicFramePr>
        <p:xfrm>
          <a:off x="4991286" y="1707654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90440" imgH="215640" progId="Equation.DSMT4">
                  <p:embed/>
                </p:oleObj>
              </mc:Choice>
              <mc:Fallback>
                <p:oleObj name="Equation" r:id="rId15" imgW="1904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991286" y="1707654"/>
                        <a:ext cx="1905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オブジェクト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834629"/>
              </p:ext>
            </p:extLst>
          </p:nvPr>
        </p:nvGraphicFramePr>
        <p:xfrm>
          <a:off x="5495342" y="1707654"/>
          <a:ext cx="2032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3040" imgH="228600" progId="Equation.DSMT4">
                  <p:embed/>
                </p:oleObj>
              </mc:Choice>
              <mc:Fallback>
                <p:oleObj name="Equation" r:id="rId17" imgW="20304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495342" y="1707654"/>
                        <a:ext cx="2032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オブジェクト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818142"/>
              </p:ext>
            </p:extLst>
          </p:nvPr>
        </p:nvGraphicFramePr>
        <p:xfrm>
          <a:off x="1331640" y="2499742"/>
          <a:ext cx="3492501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492360" imgH="571320" progId="Equation.DSMT4">
                  <p:embed/>
                </p:oleObj>
              </mc:Choice>
              <mc:Fallback>
                <p:oleObj name="Equation" r:id="rId19" imgW="3492360" imgH="571320" progId="Equation.DSMT4">
                  <p:embed/>
                  <p:pic>
                    <p:nvPicPr>
                      <p:cNvPr id="0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499742"/>
                        <a:ext cx="3492501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オブジェクト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6913156"/>
              </p:ext>
            </p:extLst>
          </p:nvPr>
        </p:nvGraphicFramePr>
        <p:xfrm>
          <a:off x="1274763" y="3076575"/>
          <a:ext cx="4114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114800" imgH="571320" progId="Equation.DSMT4">
                  <p:embed/>
                </p:oleObj>
              </mc:Choice>
              <mc:Fallback>
                <p:oleObj name="Equation" r:id="rId21" imgW="4114800" imgH="571320" progId="Equation.DSMT4">
                  <p:embed/>
                  <p:pic>
                    <p:nvPicPr>
                      <p:cNvPr id="0" name="オブジェクト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4763" y="3076575"/>
                        <a:ext cx="4114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オブジェクト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6843710"/>
              </p:ext>
            </p:extLst>
          </p:nvPr>
        </p:nvGraphicFramePr>
        <p:xfrm>
          <a:off x="1907704" y="3651870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90440" imgH="215640" progId="Equation.DSMT4">
                  <p:embed/>
                </p:oleObj>
              </mc:Choice>
              <mc:Fallback>
                <p:oleObj name="Equation" r:id="rId23" imgW="190440" imgH="215640" progId="Equation.DSMT4">
                  <p:embed/>
                  <p:pic>
                    <p:nvPicPr>
                      <p:cNvPr id="0" name="オブジェクト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3651870"/>
                        <a:ext cx="1905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オブジェクト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1851010"/>
              </p:ext>
            </p:extLst>
          </p:nvPr>
        </p:nvGraphicFramePr>
        <p:xfrm>
          <a:off x="2412529" y="3651870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90440" imgH="215640" progId="Equation.DSMT4">
                  <p:embed/>
                </p:oleObj>
              </mc:Choice>
              <mc:Fallback>
                <p:oleObj name="Equation" r:id="rId25" imgW="190440" imgH="215640" progId="Equation.DSMT4">
                  <p:embed/>
                  <p:pic>
                    <p:nvPicPr>
                      <p:cNvPr id="0" name="オブジェクト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2529" y="3651870"/>
                        <a:ext cx="1905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オブジェクト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4900966"/>
              </p:ext>
            </p:extLst>
          </p:nvPr>
        </p:nvGraphicFramePr>
        <p:xfrm>
          <a:off x="4427984" y="3651870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90440" imgH="215640" progId="Equation.DSMT4">
                  <p:embed/>
                </p:oleObj>
              </mc:Choice>
              <mc:Fallback>
                <p:oleObj name="Equation" r:id="rId27" imgW="190440" imgH="215640" progId="Equation.DSMT4">
                  <p:embed/>
                  <p:pic>
                    <p:nvPicPr>
                      <p:cNvPr id="0" name="オブジェクト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3651870"/>
                        <a:ext cx="1905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オブジェクト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2194899"/>
              </p:ext>
            </p:extLst>
          </p:nvPr>
        </p:nvGraphicFramePr>
        <p:xfrm>
          <a:off x="4932809" y="3651870"/>
          <a:ext cx="2032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03040" imgH="228600" progId="Equation.DSMT4">
                  <p:embed/>
                </p:oleObj>
              </mc:Choice>
              <mc:Fallback>
                <p:oleObj name="Equation" r:id="rId29" imgW="203040" imgH="228600" progId="Equation.DSMT4">
                  <p:embed/>
                  <p:pic>
                    <p:nvPicPr>
                      <p:cNvPr id="0" name="オブジェクト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809" y="3651870"/>
                        <a:ext cx="2032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378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テキスト ボックス 28"/>
          <p:cNvSpPr txBox="1"/>
          <p:nvPr/>
        </p:nvSpPr>
        <p:spPr>
          <a:xfrm>
            <a:off x="539552" y="1635646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とする。おのおのの</a:t>
            </a: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さいころについて　　　　　　　　　　　である。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1296144" cy="360040"/>
          </a:xfrm>
          <a:ln w="19050">
            <a:solidFill>
              <a:srgbClr val="FFC000"/>
            </a:solidFill>
          </a:ln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kumimoji="1" lang="ja-JP" altLang="en-US" sz="1800" dirty="0"/>
              <a:t>例　１．１５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614449"/>
              </p:ext>
            </p:extLst>
          </p:nvPr>
        </p:nvGraphicFramePr>
        <p:xfrm>
          <a:off x="2040240" y="1208822"/>
          <a:ext cx="41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9040" imgH="291960" progId="Equation.DSMT4">
                  <p:embed/>
                </p:oleObj>
              </mc:Choice>
              <mc:Fallback>
                <p:oleObj name="Equation" r:id="rId2" imgW="41904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40240" y="1208822"/>
                        <a:ext cx="4191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0840047"/>
              </p:ext>
            </p:extLst>
          </p:nvPr>
        </p:nvGraphicFramePr>
        <p:xfrm>
          <a:off x="5508104" y="483517"/>
          <a:ext cx="224408" cy="2431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280" imgH="164880" progId="Equation.DSMT4">
                  <p:embed/>
                </p:oleObj>
              </mc:Choice>
              <mc:Fallback>
                <p:oleObj name="Equation" r:id="rId4" imgW="15228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508104" y="483517"/>
                        <a:ext cx="224408" cy="2431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オブジェクト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953537"/>
              </p:ext>
            </p:extLst>
          </p:nvPr>
        </p:nvGraphicFramePr>
        <p:xfrm>
          <a:off x="4644008" y="1509162"/>
          <a:ext cx="2286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86000" imgH="622080" progId="Equation.DSMT4">
                  <p:embed/>
                </p:oleObj>
              </mc:Choice>
              <mc:Fallback>
                <p:oleObj name="Equation" r:id="rId6" imgW="228600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1509162"/>
                        <a:ext cx="2286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テキスト ボックス 14"/>
          <p:cNvSpPr txBox="1"/>
          <p:nvPr/>
        </p:nvSpPr>
        <p:spPr>
          <a:xfrm>
            <a:off x="539552" y="825546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5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</a:t>
            </a: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のさいころに番号を付けて</a:t>
            </a:r>
          </a:p>
        </p:txBody>
      </p:sp>
      <p:sp>
        <p:nvSpPr>
          <p:cNvPr id="25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1763688" y="411510"/>
            <a:ext cx="6840760" cy="360040"/>
          </a:xfrm>
          <a:ln w="19050">
            <a:solidFill>
              <a:srgbClr val="FFC000"/>
            </a:solidFill>
          </a:ln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5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個のさいころを投げて、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6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の目が　個だけ出る確率を求める</a:t>
            </a:r>
            <a:r>
              <a:rPr lang="ja-JP" altLang="en-US" sz="1800" dirty="0"/>
              <a:t>。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267744" y="1131590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「　番目のさいころの出た目が</a:t>
            </a:r>
            <a:r>
              <a:rPr kumimoji="1"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6</a:t>
            </a: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である」</a:t>
            </a:r>
          </a:p>
        </p:txBody>
      </p:sp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140278"/>
              </p:ext>
            </p:extLst>
          </p:nvPr>
        </p:nvGraphicFramePr>
        <p:xfrm>
          <a:off x="2627784" y="1274197"/>
          <a:ext cx="1016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1520" imgH="215640" progId="Equation.DSMT4">
                  <p:embed/>
                </p:oleObj>
              </mc:Choice>
              <mc:Fallback>
                <p:oleObj name="Equation" r:id="rId8" imgW="10152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627784" y="1274197"/>
                        <a:ext cx="1016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399046"/>
              </p:ext>
            </p:extLst>
          </p:nvPr>
        </p:nvGraphicFramePr>
        <p:xfrm>
          <a:off x="6516216" y="1179025"/>
          <a:ext cx="1320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20480" imgH="342720" progId="Equation.DSMT4">
                  <p:embed/>
                </p:oleObj>
              </mc:Choice>
              <mc:Fallback>
                <p:oleObj name="Equation" r:id="rId10" imgW="132048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516216" y="1179025"/>
                        <a:ext cx="13208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テキスト ボックス 29"/>
          <p:cNvSpPr txBox="1"/>
          <p:nvPr/>
        </p:nvSpPr>
        <p:spPr>
          <a:xfrm>
            <a:off x="550414" y="2067694"/>
            <a:ext cx="79759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個の</a:t>
            </a: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さいころの目の出方は、他のさいころの目の出方に影響を与えない。これらの事象　　　　　　　は互いに独立である。</a:t>
            </a:r>
          </a:p>
        </p:txBody>
      </p:sp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5080134"/>
              </p:ext>
            </p:extLst>
          </p:nvPr>
        </p:nvGraphicFramePr>
        <p:xfrm>
          <a:off x="2123728" y="2390859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34960" imgH="291960" progId="Equation.DSMT4">
                  <p:embed/>
                </p:oleObj>
              </mc:Choice>
              <mc:Fallback>
                <p:oleObj name="Equation" r:id="rId12" imgW="1434960" imgH="291960" progId="Equation.DSMT4">
                  <p:embed/>
                  <p:pic>
                    <p:nvPicPr>
                      <p:cNvPr id="0" name="オブジェクト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2390859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テキスト ボックス 31"/>
          <p:cNvSpPr txBox="1"/>
          <p:nvPr/>
        </p:nvSpPr>
        <p:spPr>
          <a:xfrm>
            <a:off x="539552" y="2767451"/>
            <a:ext cx="79759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5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個の</a:t>
            </a: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さいころのうち、たとえば</a:t>
            </a:r>
            <a:r>
              <a:rPr kumimoji="1"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番目と</a:t>
            </a:r>
            <a:r>
              <a:rPr kumimoji="1"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5</a:t>
            </a: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番目のさいころの目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だけが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6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である事象は　　　　　　　　　と表され、その確率は、</a:t>
            </a:r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9" name="オブジェクト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44108"/>
              </p:ext>
            </p:extLst>
          </p:nvPr>
        </p:nvGraphicFramePr>
        <p:xfrm>
          <a:off x="1547664" y="3089464"/>
          <a:ext cx="2032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1840" imgH="342720" progId="Equation.DSMT4">
                  <p:embed/>
                </p:oleObj>
              </mc:Choice>
              <mc:Fallback>
                <p:oleObj name="Equation" r:id="rId14" imgW="2031840" imgH="342720" progId="Equation.DSMT4">
                  <p:embed/>
                  <p:pic>
                    <p:nvPicPr>
                      <p:cNvPr id="0" name="オブジェクト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3089464"/>
                        <a:ext cx="20320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オブジェクト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7126042"/>
              </p:ext>
            </p:extLst>
          </p:nvPr>
        </p:nvGraphicFramePr>
        <p:xfrm>
          <a:off x="1043608" y="3507854"/>
          <a:ext cx="5588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587920" imgH="419040" progId="Equation.DSMT4">
                  <p:embed/>
                </p:oleObj>
              </mc:Choice>
              <mc:Fallback>
                <p:oleObj name="Equation" r:id="rId16" imgW="5587920" imgH="419040" progId="Equation.DSMT4">
                  <p:embed/>
                  <p:pic>
                    <p:nvPicPr>
                      <p:cNvPr id="0" name="オブジェクト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507854"/>
                        <a:ext cx="5588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オブジェクト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9139171"/>
              </p:ext>
            </p:extLst>
          </p:nvPr>
        </p:nvGraphicFramePr>
        <p:xfrm>
          <a:off x="3491880" y="3939902"/>
          <a:ext cx="2565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565360" imgH="672840" progId="Equation.DSMT4">
                  <p:embed/>
                </p:oleObj>
              </mc:Choice>
              <mc:Fallback>
                <p:oleObj name="Equation" r:id="rId18" imgW="2565360" imgH="672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491880" y="3939902"/>
                        <a:ext cx="2565400" cy="67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図 3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3927420"/>
            <a:ext cx="360040" cy="359002"/>
          </a:xfrm>
          <a:prstGeom prst="rect">
            <a:avLst/>
          </a:prstGeom>
        </p:spPr>
      </p:pic>
      <p:pic>
        <p:nvPicPr>
          <p:cNvPr id="22" name="図 21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5964" y="3723600"/>
            <a:ext cx="360040" cy="359002"/>
          </a:xfrm>
          <a:prstGeom prst="rect">
            <a:avLst/>
          </a:prstGeom>
        </p:spPr>
      </p:pic>
      <p:pic>
        <p:nvPicPr>
          <p:cNvPr id="23" name="図 22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24" y="3538245"/>
            <a:ext cx="360040" cy="359002"/>
          </a:xfrm>
          <a:prstGeom prst="rect">
            <a:avLst/>
          </a:prstGeom>
        </p:spPr>
      </p:pic>
      <p:pic>
        <p:nvPicPr>
          <p:cNvPr id="24" name="図 23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9442" y="3364598"/>
            <a:ext cx="360040" cy="359002"/>
          </a:xfrm>
          <a:prstGeom prst="rect">
            <a:avLst/>
          </a:prstGeom>
        </p:spPr>
      </p:pic>
      <p:pic>
        <p:nvPicPr>
          <p:cNvPr id="27" name="図 26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4176" y="3179029"/>
            <a:ext cx="360040" cy="359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292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7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7" presetClass="entr" presetSubtype="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7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  <p:bldP spid="30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1800200" cy="360040"/>
          </a:xfrm>
          <a:ln w="19050">
            <a:solidFill>
              <a:srgbClr val="FFC000"/>
            </a:solidFill>
          </a:ln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kumimoji="1" lang="ja-JP" altLang="en-US" sz="1800" dirty="0"/>
              <a:t>例　１．１５　続き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95536" y="445465"/>
            <a:ext cx="80479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  ２番目と５番目のさいころが６</a:t>
            </a:r>
          </a:p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ではなく、ある特定の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個の</a:t>
            </a: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さいころの目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が６である</a:t>
            </a:r>
            <a:endParaRPr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確率は、今考察した確率と同じである</a:t>
            </a: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。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56844" y="2124899"/>
            <a:ext cx="79759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のように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5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個のうちから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個を選ぶ組合せの数　　だけある。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個が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6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の目である確率は全部で、</a:t>
            </a:r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56844" y="1387182"/>
            <a:ext cx="4807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5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このうち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個だけが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6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</a:t>
            </a: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目である場合は、</a:t>
            </a:r>
          </a:p>
        </p:txBody>
      </p:sp>
      <p:graphicFrame>
        <p:nvGraphicFramePr>
          <p:cNvPr id="23" name="表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061951"/>
              </p:ext>
            </p:extLst>
          </p:nvPr>
        </p:nvGraphicFramePr>
        <p:xfrm>
          <a:off x="3203848" y="1787213"/>
          <a:ext cx="1677325" cy="304800"/>
        </p:xfrm>
        <a:graphic>
          <a:graphicData uri="http://schemas.openxmlformats.org/drawingml/2006/table">
            <a:tbl>
              <a:tblPr/>
              <a:tblGrid>
                <a:gridCol w="3354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4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4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54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54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6152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６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６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4795031"/>
              </p:ext>
            </p:extLst>
          </p:nvPr>
        </p:nvGraphicFramePr>
        <p:xfrm>
          <a:off x="5292080" y="2163515"/>
          <a:ext cx="342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2720" imgH="291960" progId="Equation.DSMT4">
                  <p:embed/>
                </p:oleObj>
              </mc:Choice>
              <mc:Fallback>
                <p:oleObj name="Equation" r:id="rId2" imgW="34272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292080" y="2163515"/>
                        <a:ext cx="3429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7273934"/>
              </p:ext>
            </p:extLst>
          </p:nvPr>
        </p:nvGraphicFramePr>
        <p:xfrm>
          <a:off x="3224003" y="2571750"/>
          <a:ext cx="1320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20480" imgH="672840" progId="Equation.DSMT4">
                  <p:embed/>
                </p:oleObj>
              </mc:Choice>
              <mc:Fallback>
                <p:oleObj name="Equation" r:id="rId4" imgW="1320480" imgH="672840" progId="Equation.DSMT4">
                  <p:embed/>
                  <p:pic>
                    <p:nvPicPr>
                      <p:cNvPr id="0" name="オブジェクト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4003" y="2571750"/>
                        <a:ext cx="13208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テキスト ボックス 26"/>
          <p:cNvSpPr txBox="1"/>
          <p:nvPr/>
        </p:nvSpPr>
        <p:spPr>
          <a:xfrm>
            <a:off x="611560" y="3291830"/>
            <a:ext cx="7975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である。同様に、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5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個のうち　個だけが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6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</a:t>
            </a: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目である確率を　　で表すと</a:t>
            </a:r>
          </a:p>
        </p:txBody>
      </p:sp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8934997"/>
              </p:ext>
            </p:extLst>
          </p:nvPr>
        </p:nvGraphicFramePr>
        <p:xfrm>
          <a:off x="3563888" y="3359390"/>
          <a:ext cx="216195" cy="23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280" imgH="164880" progId="Equation.DSMT4">
                  <p:embed/>
                </p:oleObj>
              </mc:Choice>
              <mc:Fallback>
                <p:oleObj name="Equation" r:id="rId6" imgW="15228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563888" y="3359390"/>
                        <a:ext cx="216195" cy="234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4796637"/>
              </p:ext>
            </p:extLst>
          </p:nvPr>
        </p:nvGraphicFramePr>
        <p:xfrm>
          <a:off x="6732240" y="3291830"/>
          <a:ext cx="287579" cy="3307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3800" imgH="291960" progId="Equation.DSMT4">
                  <p:embed/>
                </p:oleObj>
              </mc:Choice>
              <mc:Fallback>
                <p:oleObj name="Equation" r:id="rId8" imgW="25380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732240" y="3291830"/>
                        <a:ext cx="287579" cy="3307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456835"/>
              </p:ext>
            </p:extLst>
          </p:nvPr>
        </p:nvGraphicFramePr>
        <p:xfrm>
          <a:off x="3275856" y="3674499"/>
          <a:ext cx="1460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60160" imgH="672840" progId="Equation.DSMT4">
                  <p:embed/>
                </p:oleObj>
              </mc:Choice>
              <mc:Fallback>
                <p:oleObj name="Equation" r:id="rId10" imgW="1460160" imgH="672840" progId="Equation.DSMT4">
                  <p:embed/>
                  <p:pic>
                    <p:nvPicPr>
                      <p:cNvPr id="0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3674499"/>
                        <a:ext cx="1460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テキスト ボックス 30"/>
          <p:cNvSpPr txBox="1"/>
          <p:nvPr/>
        </p:nvSpPr>
        <p:spPr>
          <a:xfrm>
            <a:off x="683568" y="4162933"/>
            <a:ext cx="2079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である。</a:t>
            </a:r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456912"/>
              </p:ext>
            </p:extLst>
          </p:nvPr>
        </p:nvGraphicFramePr>
        <p:xfrm>
          <a:off x="2699792" y="3832733"/>
          <a:ext cx="50165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44240" imgH="291960" progId="Equation.DSMT4">
                  <p:embed/>
                </p:oleObj>
              </mc:Choice>
              <mc:Fallback>
                <p:oleObj name="Equation" r:id="rId12" imgW="444240" imgH="291960" progId="Equation.DSMT4">
                  <p:embed/>
                  <p:pic>
                    <p:nvPicPr>
                      <p:cNvPr id="0" name="オブジェクト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3832733"/>
                        <a:ext cx="50165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オブジェクト 17">
            <a:extLst>
              <a:ext uri="{FF2B5EF4-FFF2-40B4-BE49-F238E27FC236}">
                <a16:creationId xmlns:a16="http://schemas.microsoft.com/office/drawing/2014/main" id="{5D28FBB1-0B72-4FD3-82E2-C8A3A0B8BB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601681"/>
              </p:ext>
            </p:extLst>
          </p:nvPr>
        </p:nvGraphicFramePr>
        <p:xfrm>
          <a:off x="7040139" y="642758"/>
          <a:ext cx="9779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77760" imgH="672840" progId="Equation.DSMT4">
                  <p:embed/>
                </p:oleObj>
              </mc:Choice>
              <mc:Fallback>
                <p:oleObj name="Equation" r:id="rId14" imgW="977760" imgH="672840" progId="Equation.DSMT4">
                  <p:embed/>
                  <p:pic>
                    <p:nvPicPr>
                      <p:cNvPr id="6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0139" y="642758"/>
                        <a:ext cx="977900" cy="6731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直線矢印コネクタ 3">
            <a:extLst>
              <a:ext uri="{FF2B5EF4-FFF2-40B4-BE49-F238E27FC236}">
                <a16:creationId xmlns:a16="http://schemas.microsoft.com/office/drawing/2014/main" id="{F67123C8-85D4-4F6C-90D1-56B1007CB534}"/>
              </a:ext>
            </a:extLst>
          </p:cNvPr>
          <p:cNvCxnSpPr>
            <a:cxnSpLocks/>
          </p:cNvCxnSpPr>
          <p:nvPr/>
        </p:nvCxnSpPr>
        <p:spPr>
          <a:xfrm flipV="1">
            <a:off x="4572000" y="1018797"/>
            <a:ext cx="2304029" cy="196815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354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  <p:bldP spid="32" grpId="0"/>
      <p:bldP spid="22" grpId="0"/>
      <p:bldP spid="27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49734" y="1635646"/>
            <a:ext cx="8136904" cy="2160240"/>
          </a:xfrm>
          <a:ln w="19050">
            <a:solidFill>
              <a:srgbClr val="0070C0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ある試行において、事象　とその余事象　 の確率を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とする。その試行を　回繰り返すとき、事象　が　回起こる確率　　は</a:t>
            </a:r>
          </a:p>
          <a:p>
            <a:pPr marL="0" indent="0">
              <a:buNone/>
            </a:pP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7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49734" y="1275606"/>
            <a:ext cx="2736304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ja-JP" altLang="en-US" sz="1800" dirty="0"/>
              <a:t>１</a:t>
            </a:r>
            <a:r>
              <a:rPr lang="en-US" altLang="ja-JP" sz="1800" dirty="0"/>
              <a:t>.</a:t>
            </a:r>
            <a:r>
              <a:rPr lang="ja-JP" altLang="en-US" sz="1800" dirty="0"/>
              <a:t>１４　独立試行の確率</a:t>
            </a:r>
            <a:endParaRPr kumimoji="1" lang="ja-JP" altLang="en-US" sz="1800" dirty="0"/>
          </a:p>
        </p:txBody>
      </p:sp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052727"/>
              </p:ext>
            </p:extLst>
          </p:nvPr>
        </p:nvGraphicFramePr>
        <p:xfrm>
          <a:off x="5130254" y="2804653"/>
          <a:ext cx="216024" cy="2448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440" imgH="215640" progId="Equation.DSMT4">
                  <p:embed/>
                </p:oleObj>
              </mc:Choice>
              <mc:Fallback>
                <p:oleObj name="Equation" r:id="rId2" imgW="1904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130254" y="2804653"/>
                        <a:ext cx="216024" cy="2448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293898"/>
              </p:ext>
            </p:extLst>
          </p:nvPr>
        </p:nvGraphicFramePr>
        <p:xfrm>
          <a:off x="2609974" y="2787774"/>
          <a:ext cx="216024" cy="2326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4880" imgH="177480" progId="Equation.DSMT4">
                  <p:embed/>
                </p:oleObj>
              </mc:Choice>
              <mc:Fallback>
                <p:oleObj name="Equation" r:id="rId4" imgW="1648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09974" y="2787774"/>
                        <a:ext cx="216024" cy="2326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4557219"/>
              </p:ext>
            </p:extLst>
          </p:nvPr>
        </p:nvGraphicFramePr>
        <p:xfrm>
          <a:off x="2609974" y="2211710"/>
          <a:ext cx="3048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47760" imgH="419040" progId="Equation.DSMT4">
                  <p:embed/>
                </p:oleObj>
              </mc:Choice>
              <mc:Fallback>
                <p:oleObj name="Equation" r:id="rId6" imgW="304776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974" y="2211710"/>
                        <a:ext cx="3048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9250527"/>
              </p:ext>
            </p:extLst>
          </p:nvPr>
        </p:nvGraphicFramePr>
        <p:xfrm>
          <a:off x="3330054" y="1779662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215640" progId="Equation.DSMT4">
                  <p:embed/>
                </p:oleObj>
              </mc:Choice>
              <mc:Fallback>
                <p:oleObj name="Equation" r:id="rId8" imgW="1904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330054" y="1779662"/>
                        <a:ext cx="1905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正方形/長方形 1"/>
          <p:cNvSpPr/>
          <p:nvPr/>
        </p:nvSpPr>
        <p:spPr>
          <a:xfrm>
            <a:off x="5076056" y="2067694"/>
            <a:ext cx="29523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dirty="0"/>
              <a:t>　</a:t>
            </a:r>
          </a:p>
        </p:txBody>
      </p:sp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7201846"/>
              </p:ext>
            </p:extLst>
          </p:nvPr>
        </p:nvGraphicFramePr>
        <p:xfrm>
          <a:off x="4943946" y="1779662"/>
          <a:ext cx="228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8600" imgH="342720" progId="Equation.DSMT4">
                  <p:embed/>
                </p:oleObj>
              </mc:Choice>
              <mc:Fallback>
                <p:oleObj name="Equation" r:id="rId10" imgW="22860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943946" y="1779662"/>
                        <a:ext cx="2286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834714"/>
              </p:ext>
            </p:extLst>
          </p:nvPr>
        </p:nvGraphicFramePr>
        <p:xfrm>
          <a:off x="7290494" y="2732928"/>
          <a:ext cx="287337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3800" imgH="291960" progId="Equation.DSMT4">
                  <p:embed/>
                </p:oleObj>
              </mc:Choice>
              <mc:Fallback>
                <p:oleObj name="Equation" r:id="rId12" imgW="253800" imgH="291960" progId="Equation.DSMT4">
                  <p:embed/>
                  <p:pic>
                    <p:nvPicPr>
                      <p:cNvPr id="0" name="オブジェクト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0494" y="2732928"/>
                        <a:ext cx="287337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9806814"/>
              </p:ext>
            </p:extLst>
          </p:nvPr>
        </p:nvGraphicFramePr>
        <p:xfrm>
          <a:off x="5562302" y="2787774"/>
          <a:ext cx="200594" cy="216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4880" imgH="177480" progId="Equation.DSMT4">
                  <p:embed/>
                </p:oleObj>
              </mc:Choice>
              <mc:Fallback>
                <p:oleObj name="Equation" r:id="rId14" imgW="164880" imgH="177480" progId="Equation.DSMT4">
                  <p:embed/>
                  <p:pic>
                    <p:nvPicPr>
                      <p:cNvPr id="0" name="オブジェクト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302" y="2787774"/>
                        <a:ext cx="200594" cy="2160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4" name="グループ化 33"/>
          <p:cNvGrpSpPr/>
          <p:nvPr/>
        </p:nvGrpSpPr>
        <p:grpSpPr>
          <a:xfrm>
            <a:off x="2970014" y="3219822"/>
            <a:ext cx="2646982" cy="350373"/>
            <a:chOff x="3203650" y="1736422"/>
            <a:chExt cx="2646982" cy="350373"/>
          </a:xfrm>
        </p:grpSpPr>
        <p:graphicFrame>
          <p:nvGraphicFramePr>
            <p:cNvPr id="11" name="オブジェクト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60114633"/>
                </p:ext>
              </p:extLst>
            </p:nvPr>
          </p:nvGraphicFramePr>
          <p:xfrm>
            <a:off x="3203650" y="1736422"/>
            <a:ext cx="501650" cy="330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444240" imgH="291960" progId="Equation.DSMT4">
                    <p:embed/>
                  </p:oleObj>
                </mc:Choice>
                <mc:Fallback>
                  <p:oleObj name="Equation" r:id="rId16" imgW="444240" imgH="291960" progId="Equation.DSMT4">
                    <p:embed/>
                    <p:pic>
                      <p:nvPicPr>
                        <p:cNvPr id="0" name="オブジェクト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03650" y="1736422"/>
                          <a:ext cx="501650" cy="330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オブジェクト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41540292"/>
                </p:ext>
              </p:extLst>
            </p:nvPr>
          </p:nvGraphicFramePr>
          <p:xfrm>
            <a:off x="3707904" y="1737494"/>
            <a:ext cx="927100" cy="330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8" imgW="927000" imgH="330120" progId="Equation.DSMT4">
                    <p:embed/>
                  </p:oleObj>
                </mc:Choice>
                <mc:Fallback>
                  <p:oleObj name="Equation" r:id="rId18" imgW="927000" imgH="330120" progId="Equation.DSMT4">
                    <p:embed/>
                    <p:pic>
                      <p:nvPicPr>
                        <p:cNvPr id="0" name="オブジェクト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07904" y="1737494"/>
                          <a:ext cx="927100" cy="330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" name="オブジェクト 2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66485388"/>
                </p:ext>
              </p:extLst>
            </p:nvPr>
          </p:nvGraphicFramePr>
          <p:xfrm>
            <a:off x="4860032" y="1743895"/>
            <a:ext cx="990600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0" imgW="990360" imgH="342720" progId="Equation.DSMT4">
                    <p:embed/>
                  </p:oleObj>
                </mc:Choice>
                <mc:Fallback>
                  <p:oleObj name="Equation" r:id="rId20" imgW="990360" imgH="34272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4860032" y="1743895"/>
                          <a:ext cx="990600" cy="342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8" name="テキスト ボックス 37"/>
          <p:cNvSpPr txBox="1"/>
          <p:nvPr/>
        </p:nvSpPr>
        <p:spPr>
          <a:xfrm>
            <a:off x="472618" y="503012"/>
            <a:ext cx="8059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例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1.15 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で実際に計算した　　　　　　　　　　　を一般化し次を得る。</a:t>
            </a:r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45" name="オブジェクト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7653822"/>
              </p:ext>
            </p:extLst>
          </p:nvPr>
        </p:nvGraphicFramePr>
        <p:xfrm>
          <a:off x="3419872" y="411510"/>
          <a:ext cx="2336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336760" imgH="622080" progId="Equation.DSMT4">
                  <p:embed/>
                </p:oleObj>
              </mc:Choice>
              <mc:Fallback>
                <p:oleObj name="Equation" r:id="rId22" imgW="2336760" imgH="622080" progId="Equation.DSMT4">
                  <p:embed/>
                  <p:pic>
                    <p:nvPicPr>
                      <p:cNvPr id="0" name="オブジェクト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411510"/>
                        <a:ext cx="2336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コンテンツ プレースホルダー 4">
            <a:extLst>
              <a:ext uri="{FF2B5EF4-FFF2-40B4-BE49-F238E27FC236}">
                <a16:creationId xmlns:a16="http://schemas.microsoft.com/office/drawing/2014/main" id="{C75FD0AE-6FC7-4B90-9BDA-ABEB91FAF0B1}"/>
              </a:ext>
            </a:extLst>
          </p:cNvPr>
          <p:cNvSpPr>
            <a:spLocks noGrp="1"/>
          </p:cNvSpPr>
          <p:nvPr/>
        </p:nvSpPr>
        <p:spPr>
          <a:xfrm>
            <a:off x="8186172" y="4290889"/>
            <a:ext cx="346268" cy="273844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kumimoji="1" lang="ja-JP" altLang="en-US" sz="1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終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451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3664</TotalTime>
  <Words>598</Words>
  <Application>Microsoft Office PowerPoint</Application>
  <PresentationFormat>画面に合わせる (16:9)</PresentationFormat>
  <Paragraphs>74</Paragraphs>
  <Slides>6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2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AR P丸ゴシック体M</vt:lpstr>
      <vt:lpstr>ＭＳ 明朝</vt:lpstr>
      <vt:lpstr>Arial</vt:lpstr>
      <vt:lpstr>Calibri</vt:lpstr>
      <vt:lpstr>Office ​​テーマ</vt:lpstr>
      <vt:lpstr>Equation</vt:lpstr>
      <vt:lpstr>MathType 6.0 Equation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US0082</dc:creator>
  <cp:lastModifiedBy>和経 堀部</cp:lastModifiedBy>
  <cp:revision>626</cp:revision>
  <cp:lastPrinted>2021-02-11T15:23:41Z</cp:lastPrinted>
  <dcterms:created xsi:type="dcterms:W3CDTF">2016-12-10T00:52:18Z</dcterms:created>
  <dcterms:modified xsi:type="dcterms:W3CDTF">2021-02-23T11:44:00Z</dcterms:modified>
</cp:coreProperties>
</file>