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14"/>
  </p:notesMasterIdLst>
  <p:handoutMasterIdLst>
    <p:handoutMasterId r:id="rId15"/>
  </p:handoutMasterIdLst>
  <p:sldIdLst>
    <p:sldId id="541" r:id="rId2"/>
    <p:sldId id="567" r:id="rId3"/>
    <p:sldId id="575" r:id="rId4"/>
    <p:sldId id="576" r:id="rId5"/>
    <p:sldId id="564" r:id="rId6"/>
    <p:sldId id="577" r:id="rId7"/>
    <p:sldId id="578" r:id="rId8"/>
    <p:sldId id="579" r:id="rId9"/>
    <p:sldId id="581" r:id="rId10"/>
    <p:sldId id="582" r:id="rId11"/>
    <p:sldId id="583" r:id="rId12"/>
    <p:sldId id="584" r:id="rId13"/>
  </p:sldIdLst>
  <p:sldSz cx="9144000" cy="5143500" type="screen16x9"/>
  <p:notesSz cx="6858000" cy="987425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9891871-269D-444E-828C-D661F16819A7}">
          <p14:sldIdLst>
            <p14:sldId id="541"/>
            <p14:sldId id="567"/>
            <p14:sldId id="575"/>
          </p14:sldIdLst>
        </p14:section>
        <p14:section name="タイトルなしのセクション" id="{AB0092D1-7684-46DD-98DC-64D6BD1CDDBA}">
          <p14:sldIdLst>
            <p14:sldId id="576"/>
            <p14:sldId id="564"/>
            <p14:sldId id="577"/>
            <p14:sldId id="578"/>
            <p14:sldId id="579"/>
            <p14:sldId id="581"/>
            <p14:sldId id="582"/>
            <p14:sldId id="583"/>
            <p14:sldId id="5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935" autoAdjust="0"/>
    <p:restoredTop sz="94699" autoAdjust="0"/>
  </p:normalViewPr>
  <p:slideViewPr>
    <p:cSldViewPr>
      <p:cViewPr varScale="1">
        <p:scale>
          <a:sx n="124" d="100"/>
          <a:sy n="124" d="100"/>
        </p:scale>
        <p:origin x="188" y="8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990"/>
    </p:cViewPr>
  </p:sorterViewPr>
  <p:notesViewPr>
    <p:cSldViewPr>
      <p:cViewPr varScale="1">
        <p:scale>
          <a:sx n="75" d="100"/>
          <a:sy n="75" d="100"/>
        </p:scale>
        <p:origin x="-4086" y="-90"/>
      </p:cViewPr>
      <p:guideLst>
        <p:guide orient="horz" pos="311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r>
              <a:rPr kumimoji="1" lang="ja-JP" altLang="en-US"/>
              <a:t>確率・統計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9378824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F7116B8F-6B5D-4996-9298-28BFA66006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481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>
              <a:defRPr sz="1200"/>
            </a:lvl1pPr>
          </a:lstStyle>
          <a:p>
            <a:fld id="{5187BEE3-ED45-495A-A601-56212D4EC208}" type="datetimeFigureOut">
              <a:rPr kumimoji="1" lang="ja-JP" altLang="en-US" smtClean="0"/>
              <a:t>2021/2/23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8113" y="741363"/>
            <a:ext cx="658177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3" rIns="91427" bIns="457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690269"/>
            <a:ext cx="5486400" cy="4443413"/>
          </a:xfrm>
          <a:prstGeom prst="rect">
            <a:avLst/>
          </a:prstGeom>
        </p:spPr>
        <p:txBody>
          <a:bodyPr vert="horz" lIns="91427" tIns="45713" rIns="91427" bIns="457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378824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2B8D1BD3-C2D8-41BA-8011-E6D4C83176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297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D1BD3-C2D8-41BA-8011-E6D4C83176E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620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FF1A9-5727-4939-82D6-67FECA0453C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967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216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703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457200" y="205978"/>
            <a:ext cx="8229600" cy="857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648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57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8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92715-653D-4157-B519-FC5BCAAAF132}" type="slidenum">
              <a:rPr lang="en-US" altLang="ja-JP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494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B6094-8F1C-4DA0-A6F0-64313E7EA85E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858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9BF98B-1107-4902-BCCC-E17DBE58C53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16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88027-B159-48A1-A983-0AD29B9B00D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56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A1E558-2F32-4163-BEE5-5D608EDF4EC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755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3DE33-7274-4DCE-9B2F-BD96CBD5E0F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36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0CF79E-8AE0-4B4B-A51F-763592EBB70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50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2152CC-AD1C-462C-9B5B-11FCE687313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50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281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1D7D34-70A4-4AA3-95DA-DBFA8D2A2F3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722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535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  <p:sldLayoutId id="2147484020" r:id="rId12"/>
    <p:sldLayoutId id="2147483996" r:id="rId1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9.bin"/><Relationship Id="rId13" Type="http://schemas.openxmlformats.org/officeDocument/2006/relationships/image" Target="../media/image105.wmf"/><Relationship Id="rId3" Type="http://schemas.openxmlformats.org/officeDocument/2006/relationships/image" Target="../media/image100.wmf"/><Relationship Id="rId7" Type="http://schemas.openxmlformats.org/officeDocument/2006/relationships/image" Target="../media/image102.wmf"/><Relationship Id="rId12" Type="http://schemas.openxmlformats.org/officeDocument/2006/relationships/oleObject" Target="../embeddings/oleObject111.bin"/><Relationship Id="rId2" Type="http://schemas.openxmlformats.org/officeDocument/2006/relationships/oleObject" Target="../embeddings/oleObject106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08.bin"/><Relationship Id="rId11" Type="http://schemas.openxmlformats.org/officeDocument/2006/relationships/image" Target="../media/image104.wmf"/><Relationship Id="rId5" Type="http://schemas.openxmlformats.org/officeDocument/2006/relationships/image" Target="../media/image101.wmf"/><Relationship Id="rId15" Type="http://schemas.openxmlformats.org/officeDocument/2006/relationships/image" Target="../media/image106.wmf"/><Relationship Id="rId10" Type="http://schemas.openxmlformats.org/officeDocument/2006/relationships/oleObject" Target="../embeddings/oleObject110.bin"/><Relationship Id="rId4" Type="http://schemas.openxmlformats.org/officeDocument/2006/relationships/oleObject" Target="../embeddings/oleObject107.bin"/><Relationship Id="rId9" Type="http://schemas.openxmlformats.org/officeDocument/2006/relationships/image" Target="../media/image103.wmf"/><Relationship Id="rId14" Type="http://schemas.openxmlformats.org/officeDocument/2006/relationships/oleObject" Target="../embeddings/oleObject11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6.bin"/><Relationship Id="rId13" Type="http://schemas.openxmlformats.org/officeDocument/2006/relationships/image" Target="../media/image112.wmf"/><Relationship Id="rId3" Type="http://schemas.openxmlformats.org/officeDocument/2006/relationships/image" Target="../media/image107.wmf"/><Relationship Id="rId7" Type="http://schemas.openxmlformats.org/officeDocument/2006/relationships/image" Target="../media/image109.wmf"/><Relationship Id="rId12" Type="http://schemas.openxmlformats.org/officeDocument/2006/relationships/oleObject" Target="../embeddings/oleObject118.bin"/><Relationship Id="rId2" Type="http://schemas.openxmlformats.org/officeDocument/2006/relationships/oleObject" Target="../embeddings/oleObject113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15.bin"/><Relationship Id="rId11" Type="http://schemas.openxmlformats.org/officeDocument/2006/relationships/image" Target="../media/image111.wmf"/><Relationship Id="rId5" Type="http://schemas.openxmlformats.org/officeDocument/2006/relationships/image" Target="../media/image108.wmf"/><Relationship Id="rId10" Type="http://schemas.openxmlformats.org/officeDocument/2006/relationships/oleObject" Target="../embeddings/oleObject117.bin"/><Relationship Id="rId4" Type="http://schemas.openxmlformats.org/officeDocument/2006/relationships/oleObject" Target="../embeddings/oleObject114.bin"/><Relationship Id="rId9" Type="http://schemas.openxmlformats.org/officeDocument/2006/relationships/image" Target="../media/image11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2.bin"/><Relationship Id="rId3" Type="http://schemas.openxmlformats.org/officeDocument/2006/relationships/image" Target="../media/image113.wmf"/><Relationship Id="rId7" Type="http://schemas.openxmlformats.org/officeDocument/2006/relationships/image" Target="../media/image115.wmf"/><Relationship Id="rId2" Type="http://schemas.openxmlformats.org/officeDocument/2006/relationships/oleObject" Target="../embeddings/oleObject119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21.bin"/><Relationship Id="rId5" Type="http://schemas.openxmlformats.org/officeDocument/2006/relationships/image" Target="../media/image114.wmf"/><Relationship Id="rId4" Type="http://schemas.openxmlformats.org/officeDocument/2006/relationships/oleObject" Target="../embeddings/oleObject120.bin"/><Relationship Id="rId9" Type="http://schemas.openxmlformats.org/officeDocument/2006/relationships/image" Target="../media/image116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8.wmf"/><Relationship Id="rId26" Type="http://schemas.openxmlformats.org/officeDocument/2006/relationships/image" Target="../media/image12.wmf"/><Relationship Id="rId3" Type="http://schemas.openxmlformats.org/officeDocument/2006/relationships/image" Target="../media/image1.wmf"/><Relationship Id="rId21" Type="http://schemas.openxmlformats.org/officeDocument/2006/relationships/oleObject" Target="../embeddings/oleObject11.bin"/><Relationship Id="rId34" Type="http://schemas.openxmlformats.org/officeDocument/2006/relationships/image" Target="../media/image16.wmf"/><Relationship Id="rId7" Type="http://schemas.openxmlformats.org/officeDocument/2006/relationships/image" Target="../media/image3.wmf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9.bin"/><Relationship Id="rId25" Type="http://schemas.openxmlformats.org/officeDocument/2006/relationships/oleObject" Target="../embeddings/oleObject13.bin"/><Relationship Id="rId33" Type="http://schemas.openxmlformats.org/officeDocument/2006/relationships/oleObject" Target="../embeddings/oleObject17.bin"/><Relationship Id="rId2" Type="http://schemas.openxmlformats.org/officeDocument/2006/relationships/oleObject" Target="../embeddings/oleObject1.bin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29" Type="http://schemas.openxmlformats.org/officeDocument/2006/relationships/oleObject" Target="../embeddings/oleObject15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6.bin"/><Relationship Id="rId24" Type="http://schemas.openxmlformats.org/officeDocument/2006/relationships/image" Target="../media/image11.wmf"/><Relationship Id="rId32" Type="http://schemas.openxmlformats.org/officeDocument/2006/relationships/image" Target="../media/image15.wmf"/><Relationship Id="rId5" Type="http://schemas.openxmlformats.org/officeDocument/2006/relationships/image" Target="../media/image2.wmf"/><Relationship Id="rId15" Type="http://schemas.openxmlformats.org/officeDocument/2006/relationships/oleObject" Target="../embeddings/oleObject8.bin"/><Relationship Id="rId23" Type="http://schemas.openxmlformats.org/officeDocument/2006/relationships/oleObject" Target="../embeddings/oleObject12.bin"/><Relationship Id="rId28" Type="http://schemas.openxmlformats.org/officeDocument/2006/relationships/image" Target="../media/image13.wmf"/><Relationship Id="rId10" Type="http://schemas.openxmlformats.org/officeDocument/2006/relationships/oleObject" Target="../embeddings/oleObject5.bin"/><Relationship Id="rId19" Type="http://schemas.openxmlformats.org/officeDocument/2006/relationships/oleObject" Target="../embeddings/oleObject10.bin"/><Relationship Id="rId31" Type="http://schemas.openxmlformats.org/officeDocument/2006/relationships/oleObject" Target="../embeddings/oleObject16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image" Target="../media/image6.wmf"/><Relationship Id="rId22" Type="http://schemas.openxmlformats.org/officeDocument/2006/relationships/image" Target="../media/image10.wmf"/><Relationship Id="rId27" Type="http://schemas.openxmlformats.org/officeDocument/2006/relationships/oleObject" Target="../embeddings/oleObject14.bin"/><Relationship Id="rId30" Type="http://schemas.openxmlformats.org/officeDocument/2006/relationships/image" Target="../media/image1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19.wmf"/><Relationship Id="rId18" Type="http://schemas.openxmlformats.org/officeDocument/2006/relationships/oleObject" Target="../embeddings/oleObject26.bin"/><Relationship Id="rId26" Type="http://schemas.openxmlformats.org/officeDocument/2006/relationships/oleObject" Target="../embeddings/oleObject30.bin"/><Relationship Id="rId3" Type="http://schemas.openxmlformats.org/officeDocument/2006/relationships/image" Target="../media/image8.wmf"/><Relationship Id="rId21" Type="http://schemas.openxmlformats.org/officeDocument/2006/relationships/image" Target="../media/image15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23.bin"/><Relationship Id="rId17" Type="http://schemas.openxmlformats.org/officeDocument/2006/relationships/image" Target="../media/image21.wmf"/><Relationship Id="rId25" Type="http://schemas.openxmlformats.org/officeDocument/2006/relationships/image" Target="../media/image23.wmf"/><Relationship Id="rId2" Type="http://schemas.openxmlformats.org/officeDocument/2006/relationships/oleObject" Target="../embeddings/oleObject18.bin"/><Relationship Id="rId16" Type="http://schemas.openxmlformats.org/officeDocument/2006/relationships/oleObject" Target="../embeddings/oleObject25.bin"/><Relationship Id="rId20" Type="http://schemas.openxmlformats.org/officeDocument/2006/relationships/oleObject" Target="../embeddings/oleObject27.bin"/><Relationship Id="rId29" Type="http://schemas.openxmlformats.org/officeDocument/2006/relationships/image" Target="../media/image25.wmf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18.wmf"/><Relationship Id="rId24" Type="http://schemas.openxmlformats.org/officeDocument/2006/relationships/oleObject" Target="../embeddings/oleObject29.bin"/><Relationship Id="rId5" Type="http://schemas.openxmlformats.org/officeDocument/2006/relationships/image" Target="../media/image17.wmf"/><Relationship Id="rId15" Type="http://schemas.openxmlformats.org/officeDocument/2006/relationships/image" Target="../media/image20.wmf"/><Relationship Id="rId23" Type="http://schemas.openxmlformats.org/officeDocument/2006/relationships/image" Target="../media/image22.wmf"/><Relationship Id="rId28" Type="http://schemas.openxmlformats.org/officeDocument/2006/relationships/oleObject" Target="../embeddings/oleObject31.bin"/><Relationship Id="rId10" Type="http://schemas.openxmlformats.org/officeDocument/2006/relationships/oleObject" Target="../embeddings/oleObject22.bin"/><Relationship Id="rId19" Type="http://schemas.openxmlformats.org/officeDocument/2006/relationships/image" Target="../media/image14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24.bin"/><Relationship Id="rId22" Type="http://schemas.openxmlformats.org/officeDocument/2006/relationships/oleObject" Target="../embeddings/oleObject28.bin"/><Relationship Id="rId27" Type="http://schemas.openxmlformats.org/officeDocument/2006/relationships/image" Target="../media/image2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1.wmf"/><Relationship Id="rId18" Type="http://schemas.openxmlformats.org/officeDocument/2006/relationships/oleObject" Target="../embeddings/oleObject40.bin"/><Relationship Id="rId26" Type="http://schemas.openxmlformats.org/officeDocument/2006/relationships/oleObject" Target="../embeddings/oleObject44.bin"/><Relationship Id="rId3" Type="http://schemas.openxmlformats.org/officeDocument/2006/relationships/image" Target="../media/image26.wmf"/><Relationship Id="rId21" Type="http://schemas.openxmlformats.org/officeDocument/2006/relationships/image" Target="../media/image35.wmf"/><Relationship Id="rId34" Type="http://schemas.openxmlformats.org/officeDocument/2006/relationships/oleObject" Target="../embeddings/oleObject48.bin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33.wmf"/><Relationship Id="rId25" Type="http://schemas.openxmlformats.org/officeDocument/2006/relationships/image" Target="../media/image37.wmf"/><Relationship Id="rId33" Type="http://schemas.openxmlformats.org/officeDocument/2006/relationships/image" Target="../media/image41.wmf"/><Relationship Id="rId2" Type="http://schemas.openxmlformats.org/officeDocument/2006/relationships/oleObject" Target="../embeddings/oleObject32.bin"/><Relationship Id="rId16" Type="http://schemas.openxmlformats.org/officeDocument/2006/relationships/oleObject" Target="../embeddings/oleObject39.bin"/><Relationship Id="rId20" Type="http://schemas.openxmlformats.org/officeDocument/2006/relationships/oleObject" Target="../embeddings/oleObject41.bin"/><Relationship Id="rId29" Type="http://schemas.openxmlformats.org/officeDocument/2006/relationships/image" Target="../media/image39.wmf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0.wmf"/><Relationship Id="rId24" Type="http://schemas.openxmlformats.org/officeDocument/2006/relationships/oleObject" Target="../embeddings/oleObject43.bin"/><Relationship Id="rId32" Type="http://schemas.openxmlformats.org/officeDocument/2006/relationships/oleObject" Target="../embeddings/oleObject47.bin"/><Relationship Id="rId5" Type="http://schemas.openxmlformats.org/officeDocument/2006/relationships/image" Target="../media/image27.wmf"/><Relationship Id="rId15" Type="http://schemas.openxmlformats.org/officeDocument/2006/relationships/image" Target="../media/image32.wmf"/><Relationship Id="rId23" Type="http://schemas.openxmlformats.org/officeDocument/2006/relationships/image" Target="../media/image36.wmf"/><Relationship Id="rId28" Type="http://schemas.openxmlformats.org/officeDocument/2006/relationships/oleObject" Target="../embeddings/oleObject45.bin"/><Relationship Id="rId10" Type="http://schemas.openxmlformats.org/officeDocument/2006/relationships/oleObject" Target="../embeddings/oleObject36.bin"/><Relationship Id="rId19" Type="http://schemas.openxmlformats.org/officeDocument/2006/relationships/image" Target="../media/image34.wmf"/><Relationship Id="rId31" Type="http://schemas.openxmlformats.org/officeDocument/2006/relationships/image" Target="../media/image40.wmf"/><Relationship Id="rId4" Type="http://schemas.openxmlformats.org/officeDocument/2006/relationships/oleObject" Target="../embeddings/oleObject33.bin"/><Relationship Id="rId9" Type="http://schemas.openxmlformats.org/officeDocument/2006/relationships/image" Target="../media/image29.wmf"/><Relationship Id="rId14" Type="http://schemas.openxmlformats.org/officeDocument/2006/relationships/oleObject" Target="../embeddings/oleObject38.bin"/><Relationship Id="rId22" Type="http://schemas.openxmlformats.org/officeDocument/2006/relationships/oleObject" Target="../embeddings/oleObject42.bin"/><Relationship Id="rId27" Type="http://schemas.openxmlformats.org/officeDocument/2006/relationships/image" Target="../media/image38.wmf"/><Relationship Id="rId30" Type="http://schemas.openxmlformats.org/officeDocument/2006/relationships/oleObject" Target="../embeddings/oleObject46.bin"/><Relationship Id="rId35" Type="http://schemas.openxmlformats.org/officeDocument/2006/relationships/image" Target="../media/image4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54.bin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47.wmf"/><Relationship Id="rId5" Type="http://schemas.openxmlformats.org/officeDocument/2006/relationships/image" Target="../media/image44.wmf"/><Relationship Id="rId15" Type="http://schemas.openxmlformats.org/officeDocument/2006/relationships/image" Target="../media/image49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5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61.bin"/><Relationship Id="rId17" Type="http://schemas.openxmlformats.org/officeDocument/2006/relationships/image" Target="../media/image57.wmf"/><Relationship Id="rId2" Type="http://schemas.openxmlformats.org/officeDocument/2006/relationships/oleObject" Target="../embeddings/oleObject56.bin"/><Relationship Id="rId16" Type="http://schemas.openxmlformats.org/officeDocument/2006/relationships/oleObject" Target="../embeddings/oleObject63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6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13" Type="http://schemas.openxmlformats.org/officeDocument/2006/relationships/image" Target="../media/image63.wmf"/><Relationship Id="rId3" Type="http://schemas.openxmlformats.org/officeDocument/2006/relationships/image" Target="../media/image58.wmf"/><Relationship Id="rId7" Type="http://schemas.openxmlformats.org/officeDocument/2006/relationships/image" Target="../media/image60.wmf"/><Relationship Id="rId12" Type="http://schemas.openxmlformats.org/officeDocument/2006/relationships/oleObject" Target="../embeddings/oleObject69.bin"/><Relationship Id="rId2" Type="http://schemas.openxmlformats.org/officeDocument/2006/relationships/oleObject" Target="../embeddings/oleObject64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66.bin"/><Relationship Id="rId11" Type="http://schemas.openxmlformats.org/officeDocument/2006/relationships/image" Target="../media/image62.wmf"/><Relationship Id="rId5" Type="http://schemas.openxmlformats.org/officeDocument/2006/relationships/image" Target="../media/image59.wmf"/><Relationship Id="rId15" Type="http://schemas.openxmlformats.org/officeDocument/2006/relationships/image" Target="../media/image64.wmf"/><Relationship Id="rId10" Type="http://schemas.openxmlformats.org/officeDocument/2006/relationships/oleObject" Target="../embeddings/oleObject68.bin"/><Relationship Id="rId4" Type="http://schemas.openxmlformats.org/officeDocument/2006/relationships/oleObject" Target="../embeddings/oleObject65.bin"/><Relationship Id="rId9" Type="http://schemas.openxmlformats.org/officeDocument/2006/relationships/image" Target="../media/image61.wmf"/><Relationship Id="rId14" Type="http://schemas.openxmlformats.org/officeDocument/2006/relationships/oleObject" Target="../embeddings/oleObject70.bin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0.wmf"/><Relationship Id="rId18" Type="http://schemas.openxmlformats.org/officeDocument/2006/relationships/oleObject" Target="../embeddings/oleObject79.bin"/><Relationship Id="rId26" Type="http://schemas.openxmlformats.org/officeDocument/2006/relationships/oleObject" Target="../embeddings/oleObject83.bin"/><Relationship Id="rId39" Type="http://schemas.openxmlformats.org/officeDocument/2006/relationships/image" Target="../media/image83.wmf"/><Relationship Id="rId21" Type="http://schemas.openxmlformats.org/officeDocument/2006/relationships/image" Target="../media/image74.wmf"/><Relationship Id="rId34" Type="http://schemas.openxmlformats.org/officeDocument/2006/relationships/oleObject" Target="../embeddings/oleObject87.bin"/><Relationship Id="rId42" Type="http://schemas.openxmlformats.org/officeDocument/2006/relationships/oleObject" Target="../embeddings/oleObject91.bin"/><Relationship Id="rId47" Type="http://schemas.openxmlformats.org/officeDocument/2006/relationships/image" Target="../media/image87.wmf"/><Relationship Id="rId50" Type="http://schemas.openxmlformats.org/officeDocument/2006/relationships/oleObject" Target="../embeddings/oleObject95.bin"/><Relationship Id="rId55" Type="http://schemas.openxmlformats.org/officeDocument/2006/relationships/image" Target="../media/image91.wmf"/><Relationship Id="rId7" Type="http://schemas.openxmlformats.org/officeDocument/2006/relationships/image" Target="../media/image67.wmf"/><Relationship Id="rId12" Type="http://schemas.openxmlformats.org/officeDocument/2006/relationships/oleObject" Target="../embeddings/oleObject76.bin"/><Relationship Id="rId17" Type="http://schemas.openxmlformats.org/officeDocument/2006/relationships/image" Target="../media/image72.wmf"/><Relationship Id="rId25" Type="http://schemas.openxmlformats.org/officeDocument/2006/relationships/image" Target="../media/image76.wmf"/><Relationship Id="rId33" Type="http://schemas.openxmlformats.org/officeDocument/2006/relationships/image" Target="../media/image80.wmf"/><Relationship Id="rId38" Type="http://schemas.openxmlformats.org/officeDocument/2006/relationships/oleObject" Target="../embeddings/oleObject89.bin"/><Relationship Id="rId46" Type="http://schemas.openxmlformats.org/officeDocument/2006/relationships/oleObject" Target="../embeddings/oleObject93.bin"/><Relationship Id="rId2" Type="http://schemas.openxmlformats.org/officeDocument/2006/relationships/oleObject" Target="../embeddings/oleObject71.bin"/><Relationship Id="rId16" Type="http://schemas.openxmlformats.org/officeDocument/2006/relationships/oleObject" Target="../embeddings/oleObject78.bin"/><Relationship Id="rId20" Type="http://schemas.openxmlformats.org/officeDocument/2006/relationships/oleObject" Target="../embeddings/oleObject80.bin"/><Relationship Id="rId29" Type="http://schemas.openxmlformats.org/officeDocument/2006/relationships/image" Target="../media/image78.wmf"/><Relationship Id="rId41" Type="http://schemas.openxmlformats.org/officeDocument/2006/relationships/image" Target="../media/image84.wmf"/><Relationship Id="rId54" Type="http://schemas.openxmlformats.org/officeDocument/2006/relationships/oleObject" Target="../embeddings/oleObject97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73.bin"/><Relationship Id="rId11" Type="http://schemas.openxmlformats.org/officeDocument/2006/relationships/image" Target="../media/image69.wmf"/><Relationship Id="rId24" Type="http://schemas.openxmlformats.org/officeDocument/2006/relationships/oleObject" Target="../embeddings/oleObject82.bin"/><Relationship Id="rId32" Type="http://schemas.openxmlformats.org/officeDocument/2006/relationships/oleObject" Target="../embeddings/oleObject86.bin"/><Relationship Id="rId37" Type="http://schemas.openxmlformats.org/officeDocument/2006/relationships/image" Target="../media/image82.wmf"/><Relationship Id="rId40" Type="http://schemas.openxmlformats.org/officeDocument/2006/relationships/oleObject" Target="../embeddings/oleObject90.bin"/><Relationship Id="rId45" Type="http://schemas.openxmlformats.org/officeDocument/2006/relationships/image" Target="../media/image86.wmf"/><Relationship Id="rId53" Type="http://schemas.openxmlformats.org/officeDocument/2006/relationships/image" Target="../media/image90.wmf"/><Relationship Id="rId5" Type="http://schemas.openxmlformats.org/officeDocument/2006/relationships/image" Target="../media/image66.wmf"/><Relationship Id="rId15" Type="http://schemas.openxmlformats.org/officeDocument/2006/relationships/image" Target="../media/image71.wmf"/><Relationship Id="rId23" Type="http://schemas.openxmlformats.org/officeDocument/2006/relationships/image" Target="../media/image75.wmf"/><Relationship Id="rId28" Type="http://schemas.openxmlformats.org/officeDocument/2006/relationships/oleObject" Target="../embeddings/oleObject84.bin"/><Relationship Id="rId36" Type="http://schemas.openxmlformats.org/officeDocument/2006/relationships/oleObject" Target="../embeddings/oleObject88.bin"/><Relationship Id="rId49" Type="http://schemas.openxmlformats.org/officeDocument/2006/relationships/image" Target="../media/image88.wmf"/><Relationship Id="rId57" Type="http://schemas.openxmlformats.org/officeDocument/2006/relationships/image" Target="../media/image92.wmf"/><Relationship Id="rId10" Type="http://schemas.openxmlformats.org/officeDocument/2006/relationships/oleObject" Target="../embeddings/oleObject75.bin"/><Relationship Id="rId19" Type="http://schemas.openxmlformats.org/officeDocument/2006/relationships/image" Target="../media/image73.wmf"/><Relationship Id="rId31" Type="http://schemas.openxmlformats.org/officeDocument/2006/relationships/image" Target="../media/image79.wmf"/><Relationship Id="rId44" Type="http://schemas.openxmlformats.org/officeDocument/2006/relationships/oleObject" Target="../embeddings/oleObject92.bin"/><Relationship Id="rId52" Type="http://schemas.openxmlformats.org/officeDocument/2006/relationships/oleObject" Target="../embeddings/oleObject96.bin"/><Relationship Id="rId4" Type="http://schemas.openxmlformats.org/officeDocument/2006/relationships/oleObject" Target="../embeddings/oleObject72.bin"/><Relationship Id="rId9" Type="http://schemas.openxmlformats.org/officeDocument/2006/relationships/image" Target="../media/image68.wmf"/><Relationship Id="rId14" Type="http://schemas.openxmlformats.org/officeDocument/2006/relationships/oleObject" Target="../embeddings/oleObject77.bin"/><Relationship Id="rId22" Type="http://schemas.openxmlformats.org/officeDocument/2006/relationships/oleObject" Target="../embeddings/oleObject81.bin"/><Relationship Id="rId27" Type="http://schemas.openxmlformats.org/officeDocument/2006/relationships/image" Target="../media/image77.wmf"/><Relationship Id="rId30" Type="http://schemas.openxmlformats.org/officeDocument/2006/relationships/oleObject" Target="../embeddings/oleObject85.bin"/><Relationship Id="rId35" Type="http://schemas.openxmlformats.org/officeDocument/2006/relationships/image" Target="../media/image81.wmf"/><Relationship Id="rId43" Type="http://schemas.openxmlformats.org/officeDocument/2006/relationships/image" Target="../media/image85.wmf"/><Relationship Id="rId48" Type="http://schemas.openxmlformats.org/officeDocument/2006/relationships/oleObject" Target="../embeddings/oleObject94.bin"/><Relationship Id="rId56" Type="http://schemas.openxmlformats.org/officeDocument/2006/relationships/oleObject" Target="../embeddings/oleObject98.bin"/><Relationship Id="rId8" Type="http://schemas.openxmlformats.org/officeDocument/2006/relationships/oleObject" Target="../embeddings/oleObject74.bin"/><Relationship Id="rId51" Type="http://schemas.openxmlformats.org/officeDocument/2006/relationships/image" Target="../media/image89.wmf"/><Relationship Id="rId3" Type="http://schemas.openxmlformats.org/officeDocument/2006/relationships/image" Target="../media/image6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13" Type="http://schemas.openxmlformats.org/officeDocument/2006/relationships/image" Target="../media/image98.wmf"/><Relationship Id="rId3" Type="http://schemas.openxmlformats.org/officeDocument/2006/relationships/image" Target="../media/image93.wmf"/><Relationship Id="rId7" Type="http://schemas.openxmlformats.org/officeDocument/2006/relationships/image" Target="../media/image95.wmf"/><Relationship Id="rId12" Type="http://schemas.openxmlformats.org/officeDocument/2006/relationships/oleObject" Target="../embeddings/oleObject104.bin"/><Relationship Id="rId2" Type="http://schemas.openxmlformats.org/officeDocument/2006/relationships/oleObject" Target="../embeddings/oleObject99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01.bin"/><Relationship Id="rId11" Type="http://schemas.openxmlformats.org/officeDocument/2006/relationships/image" Target="../media/image97.wmf"/><Relationship Id="rId5" Type="http://schemas.openxmlformats.org/officeDocument/2006/relationships/image" Target="../media/image94.wmf"/><Relationship Id="rId15" Type="http://schemas.openxmlformats.org/officeDocument/2006/relationships/image" Target="../media/image99.wmf"/><Relationship Id="rId10" Type="http://schemas.openxmlformats.org/officeDocument/2006/relationships/oleObject" Target="../embeddings/oleObject103.bin"/><Relationship Id="rId4" Type="http://schemas.openxmlformats.org/officeDocument/2006/relationships/oleObject" Target="../embeddings/oleObject100.bin"/><Relationship Id="rId9" Type="http://schemas.openxmlformats.org/officeDocument/2006/relationships/image" Target="../media/image96.wmf"/><Relationship Id="rId14" Type="http://schemas.openxmlformats.org/officeDocument/2006/relationships/oleObject" Target="../embeddings/oleObject10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確率・統計　第５回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" name="コンテンツ プレースホルダー 1"/>
          <p:cNvSpPr>
            <a:spLocks noGrp="1"/>
          </p:cNvSpPr>
          <p:nvPr>
            <p:ph sz="quarter" idx="1"/>
          </p:nvPr>
        </p:nvSpPr>
        <p:spPr>
          <a:xfrm>
            <a:off x="1704843" y="480046"/>
            <a:ext cx="2664297" cy="610915"/>
          </a:xfrm>
          <a:ln w="1270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sz="40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確率・統計</a:t>
            </a:r>
            <a:endParaRPr kumimoji="1" lang="ja-JP" altLang="en-US" sz="40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7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50806" y="437734"/>
            <a:ext cx="2051248" cy="273844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kumimoji="1"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URL  https://horibe.jp/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0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47685" y="673043"/>
            <a:ext cx="2196723" cy="4179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担当：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堀部和経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1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2987824" y="2139702"/>
            <a:ext cx="3312368" cy="1099338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確率の計算</a:t>
            </a:r>
          </a:p>
          <a:p>
            <a:pPr marL="0" indent="0">
              <a:buNone/>
            </a:pP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条件付き確率</a:t>
            </a:r>
          </a:p>
        </p:txBody>
      </p:sp>
      <p:sp>
        <p:nvSpPr>
          <p:cNvPr id="12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4644008" y="554361"/>
            <a:ext cx="1041038" cy="5737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§</a:t>
            </a: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１</a:t>
            </a:r>
            <a:endParaRPr lang="en-US" altLang="ja-JP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3" name="コンテンツ プレースホルダー 3">
            <a:extLst>
              <a:ext uri="{FF2B5EF4-FFF2-40B4-BE49-F238E27FC236}">
                <a16:creationId xmlns:a16="http://schemas.microsoft.com/office/drawing/2014/main" id="{519D47AA-7C73-4836-BCC4-750120DE1E47}"/>
              </a:ext>
            </a:extLst>
          </p:cNvPr>
          <p:cNvSpPr txBox="1">
            <a:spLocks/>
          </p:cNvSpPr>
          <p:nvPr/>
        </p:nvSpPr>
        <p:spPr>
          <a:xfrm>
            <a:off x="768739" y="1551803"/>
            <a:ext cx="4536504" cy="4703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第５回　講義　　</a:t>
            </a:r>
            <a:r>
              <a:rPr lang="en-US" altLang="ja-JP" sz="2400" dirty="0">
                <a:solidFill>
                  <a:srgbClr val="FF0000"/>
                </a:solidFill>
              </a:rPr>
              <a:t>p.15</a:t>
            </a:r>
            <a:r>
              <a:rPr lang="ja-JP" altLang="en-US" sz="2400" dirty="0">
                <a:solidFill>
                  <a:srgbClr val="FF0000"/>
                </a:solidFill>
              </a:rPr>
              <a:t>　～　</a:t>
            </a:r>
            <a:r>
              <a:rPr lang="en-US" altLang="ja-JP" sz="2400" dirty="0">
                <a:solidFill>
                  <a:srgbClr val="FF0000"/>
                </a:solidFill>
              </a:rPr>
              <a:t>p.20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133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正方形/長方形 31"/>
          <p:cNvSpPr/>
          <p:nvPr/>
        </p:nvSpPr>
        <p:spPr>
          <a:xfrm>
            <a:off x="613388" y="2931790"/>
            <a:ext cx="77750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次に、　「Ｂが当たる」とすると事象　は、次の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つの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事象に分けられる。</a:t>
            </a:r>
            <a:endParaRPr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7544" y="627534"/>
            <a:ext cx="8136904" cy="1365337"/>
          </a:xfrm>
          <a:ln w="19050"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10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本のくじの中に当たりくじが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本入っている。ＡとＢが順に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本ずつくじを引くとき、次の確率を答えよ。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(1)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ＡとＢがそれぞれ当たる確率　　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(2)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人ともはずれる確率　　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267494"/>
            <a:ext cx="1296144" cy="360040"/>
          </a:xfrm>
          <a:ln w="19050"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/>
              <a:t>例</a:t>
            </a:r>
            <a:r>
              <a:rPr kumimoji="1" lang="ja-JP" altLang="en-US" sz="1800" dirty="0"/>
              <a:t>題　１．６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確率・統計　第５回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323528" y="2067694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（解答）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(1)  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「Ａが当たる」とする。このとき、</a:t>
            </a:r>
            <a:endParaRPr lang="ja-JP" altLang="en-US" dirty="0"/>
          </a:p>
        </p:txBody>
      </p:sp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2512596"/>
              </p:ext>
            </p:extLst>
          </p:nvPr>
        </p:nvGraphicFramePr>
        <p:xfrm>
          <a:off x="2051720" y="2144410"/>
          <a:ext cx="368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8280" imgH="215640" progId="Equation.DSMT4">
                  <p:embed/>
                </p:oleObj>
              </mc:Choice>
              <mc:Fallback>
                <p:oleObj name="Equation" r:id="rId2" imgW="368280" imgH="215640" progId="Equation.DSMT4">
                  <p:embed/>
                  <p:pic>
                    <p:nvPicPr>
                      <p:cNvPr id="0" name="オブジェクト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144410"/>
                        <a:ext cx="368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581059"/>
              </p:ext>
            </p:extLst>
          </p:nvPr>
        </p:nvGraphicFramePr>
        <p:xfrm>
          <a:off x="1331640" y="3008506"/>
          <a:ext cx="368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8280" imgH="215640" progId="Equation.DSMT4">
                  <p:embed/>
                </p:oleObj>
              </mc:Choice>
              <mc:Fallback>
                <p:oleObj name="Equation" r:id="rId4" imgW="368280" imgH="215640" progId="Equation.DSMT4">
                  <p:embed/>
                  <p:pic>
                    <p:nvPicPr>
                      <p:cNvPr id="0" name="オブジェクト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3008506"/>
                        <a:ext cx="368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グループ化 6"/>
          <p:cNvGrpSpPr/>
          <p:nvPr/>
        </p:nvGrpSpPr>
        <p:grpSpPr>
          <a:xfrm>
            <a:off x="5140263" y="1068035"/>
            <a:ext cx="2031826" cy="775182"/>
            <a:chOff x="5204470" y="1131590"/>
            <a:chExt cx="2031826" cy="775182"/>
          </a:xfrm>
        </p:grpSpPr>
        <p:cxnSp>
          <p:nvCxnSpPr>
            <p:cNvPr id="5" name="直線コネクタ 4"/>
            <p:cNvCxnSpPr/>
            <p:nvPr/>
          </p:nvCxnSpPr>
          <p:spPr>
            <a:xfrm>
              <a:off x="5292080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/>
            <p:cNvCxnSpPr/>
            <p:nvPr/>
          </p:nvCxnSpPr>
          <p:spPr>
            <a:xfrm>
              <a:off x="5508104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5724128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>
              <a:off x="5940152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6156176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>
              <a:off x="6372200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>
              <a:off x="6588224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>
              <a:off x="6804248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>
              <a:off x="7020272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/>
            <p:cNvCxnSpPr/>
            <p:nvPr/>
          </p:nvCxnSpPr>
          <p:spPr>
            <a:xfrm>
              <a:off x="7236296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円/楕円 26"/>
            <p:cNvSpPr/>
            <p:nvPr/>
          </p:nvSpPr>
          <p:spPr>
            <a:xfrm>
              <a:off x="5641461" y="1762756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円/楕円 27"/>
            <p:cNvSpPr/>
            <p:nvPr/>
          </p:nvSpPr>
          <p:spPr>
            <a:xfrm>
              <a:off x="5425437" y="1762756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/>
          </p:nvSpPr>
          <p:spPr>
            <a:xfrm>
              <a:off x="5204470" y="1762756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3048623"/>
              </p:ext>
            </p:extLst>
          </p:nvPr>
        </p:nvGraphicFramePr>
        <p:xfrm>
          <a:off x="2411760" y="2355726"/>
          <a:ext cx="2349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49360" imgH="622080" progId="Equation.DSMT4">
                  <p:embed/>
                </p:oleObj>
              </mc:Choice>
              <mc:Fallback>
                <p:oleObj name="Equation" r:id="rId6" imgW="234936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411760" y="2355726"/>
                        <a:ext cx="23495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オブジェクト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5186346"/>
              </p:ext>
            </p:extLst>
          </p:nvPr>
        </p:nvGraphicFramePr>
        <p:xfrm>
          <a:off x="4572000" y="3008506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215640" progId="Equation.DSMT4">
                  <p:embed/>
                </p:oleObj>
              </mc:Choice>
              <mc:Fallback>
                <p:oleObj name="Equation" r:id="rId8" imgW="1904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572000" y="3008506"/>
                        <a:ext cx="1905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オブジェクト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1334367"/>
              </p:ext>
            </p:extLst>
          </p:nvPr>
        </p:nvGraphicFramePr>
        <p:xfrm>
          <a:off x="1331640" y="3290086"/>
          <a:ext cx="749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49160" imgH="253800" progId="Equation.DSMT4">
                  <p:embed/>
                </p:oleObj>
              </mc:Choice>
              <mc:Fallback>
                <p:oleObj name="Equation" r:id="rId10" imgW="7491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331640" y="3290086"/>
                        <a:ext cx="7493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オブジェクト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7115313"/>
              </p:ext>
            </p:extLst>
          </p:nvPr>
        </p:nvGraphicFramePr>
        <p:xfrm>
          <a:off x="1331640" y="3601752"/>
          <a:ext cx="787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87320" imgH="342720" progId="Equation.DSMT4">
                  <p:embed/>
                </p:oleObj>
              </mc:Choice>
              <mc:Fallback>
                <p:oleObj name="Equation" r:id="rId12" imgW="787320" imgH="342720" progId="Equation.DSMT4">
                  <p:embed/>
                  <p:pic>
                    <p:nvPicPr>
                      <p:cNvPr id="0" name="オブジェクト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3601752"/>
                        <a:ext cx="787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正方形/長方形 36"/>
          <p:cNvSpPr/>
          <p:nvPr/>
        </p:nvSpPr>
        <p:spPr>
          <a:xfrm>
            <a:off x="1920913" y="3232420"/>
            <a:ext cx="45954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「Ａが当たってＢも当たる」</a:t>
            </a:r>
            <a:endParaRPr lang="ja-JP" altLang="en-US" dirty="0"/>
          </a:p>
        </p:txBody>
      </p:sp>
      <p:sp>
        <p:nvSpPr>
          <p:cNvPr id="38" name="正方形/長方形 37"/>
          <p:cNvSpPr/>
          <p:nvPr/>
        </p:nvSpPr>
        <p:spPr>
          <a:xfrm>
            <a:off x="1904604" y="3569486"/>
            <a:ext cx="45954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「ＡがはずれてＢが当たる」</a:t>
            </a:r>
            <a:endParaRPr lang="ja-JP" altLang="en-US" dirty="0"/>
          </a:p>
        </p:txBody>
      </p:sp>
      <p:graphicFrame>
        <p:nvGraphicFramePr>
          <p:cNvPr id="35" name="オブジェクト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844201"/>
              </p:ext>
            </p:extLst>
          </p:nvPr>
        </p:nvGraphicFramePr>
        <p:xfrm>
          <a:off x="2267744" y="3938818"/>
          <a:ext cx="2743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743200" imgH="622080" progId="Equation.DSMT4">
                  <p:embed/>
                </p:oleObj>
              </mc:Choice>
              <mc:Fallback>
                <p:oleObj name="Equation" r:id="rId14" imgW="274320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267744" y="3938818"/>
                        <a:ext cx="27432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9727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6" grpId="0" build="p"/>
      <p:bldP spid="45" grpId="0"/>
      <p:bldP spid="37" grpId="0"/>
      <p:bldP spid="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/>
          <p:cNvSpPr/>
          <p:nvPr/>
        </p:nvSpPr>
        <p:spPr>
          <a:xfrm>
            <a:off x="2637217" y="2324368"/>
            <a:ext cx="55240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であり、事象　　　　　　は互いに排反であるから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267494"/>
            <a:ext cx="2592288" cy="360040"/>
          </a:xfrm>
          <a:ln w="19050"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/>
              <a:t>例</a:t>
            </a:r>
            <a:r>
              <a:rPr kumimoji="1" lang="ja-JP" altLang="en-US" sz="1800" dirty="0"/>
              <a:t>題　１．６　（解答続き）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確率・統計　第５回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446652" y="735931"/>
            <a:ext cx="29523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乗法定理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1.13 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により</a:t>
            </a:r>
            <a:endParaRPr lang="ja-JP" altLang="en-US" dirty="0"/>
          </a:p>
        </p:txBody>
      </p:sp>
      <p:grpSp>
        <p:nvGrpSpPr>
          <p:cNvPr id="7" name="グループ化 6"/>
          <p:cNvGrpSpPr/>
          <p:nvPr/>
        </p:nvGrpSpPr>
        <p:grpSpPr>
          <a:xfrm>
            <a:off x="5952896" y="735931"/>
            <a:ext cx="2031826" cy="775182"/>
            <a:chOff x="5204470" y="1131590"/>
            <a:chExt cx="2031826" cy="775182"/>
          </a:xfrm>
        </p:grpSpPr>
        <p:cxnSp>
          <p:nvCxnSpPr>
            <p:cNvPr id="5" name="直線コネクタ 4"/>
            <p:cNvCxnSpPr/>
            <p:nvPr/>
          </p:nvCxnSpPr>
          <p:spPr>
            <a:xfrm>
              <a:off x="5292080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/>
            <p:cNvCxnSpPr/>
            <p:nvPr/>
          </p:nvCxnSpPr>
          <p:spPr>
            <a:xfrm>
              <a:off x="5508104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5724128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>
              <a:off x="5940152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6156176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>
              <a:off x="6372200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>
              <a:off x="6588224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>
              <a:off x="6804248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>
              <a:off x="7020272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/>
            <p:cNvCxnSpPr/>
            <p:nvPr/>
          </p:nvCxnSpPr>
          <p:spPr>
            <a:xfrm>
              <a:off x="7236296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円/楕円 26"/>
            <p:cNvSpPr/>
            <p:nvPr/>
          </p:nvSpPr>
          <p:spPr>
            <a:xfrm>
              <a:off x="5641461" y="1762756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円/楕円 27"/>
            <p:cNvSpPr/>
            <p:nvPr/>
          </p:nvSpPr>
          <p:spPr>
            <a:xfrm>
              <a:off x="5425437" y="1762756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/>
          </p:nvSpPr>
          <p:spPr>
            <a:xfrm>
              <a:off x="5204470" y="1762756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1006490"/>
              </p:ext>
            </p:extLst>
          </p:nvPr>
        </p:nvGraphicFramePr>
        <p:xfrm>
          <a:off x="1453272" y="1026041"/>
          <a:ext cx="3886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86200" imgH="622080" progId="Equation.DSMT4">
                  <p:embed/>
                </p:oleObj>
              </mc:Choice>
              <mc:Fallback>
                <p:oleObj name="Equation" r:id="rId2" imgW="388620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53272" y="1026041"/>
                        <a:ext cx="38862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オブジェクト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3702958"/>
              </p:ext>
            </p:extLst>
          </p:nvPr>
        </p:nvGraphicFramePr>
        <p:xfrm>
          <a:off x="4103852" y="2324368"/>
          <a:ext cx="1295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95280" imgH="342720" progId="Equation.DSMT4">
                  <p:embed/>
                </p:oleObj>
              </mc:Choice>
              <mc:Fallback>
                <p:oleObj name="Equation" r:id="rId4" imgW="129528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03852" y="2324368"/>
                        <a:ext cx="12954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6062745"/>
              </p:ext>
            </p:extLst>
          </p:nvPr>
        </p:nvGraphicFramePr>
        <p:xfrm>
          <a:off x="1428781" y="1635646"/>
          <a:ext cx="400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000320" imgH="622080" progId="Equation.DSMT4">
                  <p:embed/>
                </p:oleObj>
              </mc:Choice>
              <mc:Fallback>
                <p:oleObj name="Equation" r:id="rId6" imgW="4000320" imgH="622080" progId="Equation.DSMT4">
                  <p:embed/>
                  <p:pic>
                    <p:nvPicPr>
                      <p:cNvPr id="0" name="オブジェクト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81" y="1635646"/>
                        <a:ext cx="4000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8444239"/>
              </p:ext>
            </p:extLst>
          </p:nvPr>
        </p:nvGraphicFramePr>
        <p:xfrm>
          <a:off x="541717" y="2324368"/>
          <a:ext cx="2095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95200" imgH="419040" progId="Equation.DSMT4">
                  <p:embed/>
                </p:oleObj>
              </mc:Choice>
              <mc:Fallback>
                <p:oleObj name="Equation" r:id="rId8" imgW="2095200" imgH="419040" progId="Equation.DSMT4">
                  <p:embed/>
                  <p:pic>
                    <p:nvPicPr>
                      <p:cNvPr id="0" name="オブジェクト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17" y="2324368"/>
                        <a:ext cx="2095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オブジェクト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384075"/>
              </p:ext>
            </p:extLst>
          </p:nvPr>
        </p:nvGraphicFramePr>
        <p:xfrm>
          <a:off x="1607010" y="2714104"/>
          <a:ext cx="4991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991040" imgH="622080" progId="Equation.DSMT4">
                  <p:embed/>
                </p:oleObj>
              </mc:Choice>
              <mc:Fallback>
                <p:oleObj name="Equation" r:id="rId10" imgW="4991040" imgH="622080" progId="Equation.DSMT4">
                  <p:embed/>
                  <p:pic>
                    <p:nvPicPr>
                      <p:cNvPr id="0" name="オブジェクト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7010" y="2714104"/>
                        <a:ext cx="4991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オブジェクト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269490"/>
              </p:ext>
            </p:extLst>
          </p:nvPr>
        </p:nvGraphicFramePr>
        <p:xfrm>
          <a:off x="755576" y="3237354"/>
          <a:ext cx="1092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91880" imgH="622080" progId="Equation.DSMT4">
                  <p:embed/>
                </p:oleObj>
              </mc:Choice>
              <mc:Fallback>
                <p:oleObj name="Equation" r:id="rId12" imgW="1091880" imgH="622080" progId="Equation.DSMT4">
                  <p:embed/>
                  <p:pic>
                    <p:nvPicPr>
                      <p:cNvPr id="0" name="オブジェクト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3237354"/>
                        <a:ext cx="1092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正方形/長方形 38"/>
          <p:cNvSpPr/>
          <p:nvPr/>
        </p:nvSpPr>
        <p:spPr>
          <a:xfrm>
            <a:off x="1763688" y="3363838"/>
            <a:ext cx="55240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であったので、ＡとＢが当たる確率は等しい。</a:t>
            </a:r>
            <a:endParaRPr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539552" y="3939902"/>
            <a:ext cx="6941114" cy="369332"/>
          </a:xfrm>
          <a:prstGeom prst="rect">
            <a:avLst/>
          </a:prstGeom>
          <a:ln w="12700">
            <a:noFill/>
            <a:prstDash val="dash"/>
          </a:ln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00B05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ja-JP" altLang="en-US" b="1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メモ）一般に、くじ引きは、くじを引く順序に影響されない</a:t>
            </a:r>
          </a:p>
        </p:txBody>
      </p:sp>
    </p:spTree>
    <p:extLst>
      <p:ext uri="{BB962C8B-B14F-4D97-AF65-F5344CB8AC3E}">
        <p14:creationId xmlns:p14="http://schemas.microsoft.com/office/powerpoint/2010/main" val="510323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6" grpId="0" build="p"/>
      <p:bldP spid="45" grpId="0"/>
      <p:bldP spid="39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267494"/>
            <a:ext cx="2592288" cy="360040"/>
          </a:xfrm>
          <a:ln w="19050"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/>
              <a:t>例</a:t>
            </a:r>
            <a:r>
              <a:rPr kumimoji="1" lang="ja-JP" altLang="en-US" sz="1800" dirty="0"/>
              <a:t>題　１．６　（解答続き）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第５回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8100392" y="4289751"/>
            <a:ext cx="346268" cy="273844"/>
          </a:xfrm>
          <a:ln w="1905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kumimoji="1" lang="ja-JP" altLang="en-US" sz="1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終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446652" y="735931"/>
            <a:ext cx="42693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(2)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人ともはずれる確率を求める。</a:t>
            </a:r>
            <a:endParaRPr lang="ja-JP" altLang="en-US" dirty="0"/>
          </a:p>
        </p:txBody>
      </p:sp>
      <p:grpSp>
        <p:nvGrpSpPr>
          <p:cNvPr id="7" name="グループ化 6"/>
          <p:cNvGrpSpPr/>
          <p:nvPr/>
        </p:nvGrpSpPr>
        <p:grpSpPr>
          <a:xfrm>
            <a:off x="5952896" y="735931"/>
            <a:ext cx="2031826" cy="775182"/>
            <a:chOff x="5204470" y="1131590"/>
            <a:chExt cx="2031826" cy="775182"/>
          </a:xfrm>
        </p:grpSpPr>
        <p:cxnSp>
          <p:nvCxnSpPr>
            <p:cNvPr id="5" name="直線コネクタ 4"/>
            <p:cNvCxnSpPr/>
            <p:nvPr/>
          </p:nvCxnSpPr>
          <p:spPr>
            <a:xfrm>
              <a:off x="5292080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/>
            <p:cNvCxnSpPr/>
            <p:nvPr/>
          </p:nvCxnSpPr>
          <p:spPr>
            <a:xfrm>
              <a:off x="5508104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5724128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>
              <a:off x="5940152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6156176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>
              <a:off x="6372200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>
              <a:off x="6588224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>
              <a:off x="6804248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>
              <a:off x="7020272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/>
            <p:cNvCxnSpPr/>
            <p:nvPr/>
          </p:nvCxnSpPr>
          <p:spPr>
            <a:xfrm>
              <a:off x="7236296" y="1131590"/>
              <a:ext cx="0" cy="64807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円/楕円 26"/>
            <p:cNvSpPr/>
            <p:nvPr/>
          </p:nvSpPr>
          <p:spPr>
            <a:xfrm>
              <a:off x="5641461" y="1762756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円/楕円 27"/>
            <p:cNvSpPr/>
            <p:nvPr/>
          </p:nvSpPr>
          <p:spPr>
            <a:xfrm>
              <a:off x="5425437" y="1762756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/>
          </p:nvSpPr>
          <p:spPr>
            <a:xfrm>
              <a:off x="5204470" y="1762756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6429278"/>
              </p:ext>
            </p:extLst>
          </p:nvPr>
        </p:nvGraphicFramePr>
        <p:xfrm>
          <a:off x="2325887" y="1851670"/>
          <a:ext cx="4064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3680" imgH="622080" progId="Equation.DSMT4">
                  <p:embed/>
                </p:oleObj>
              </mc:Choice>
              <mc:Fallback>
                <p:oleObj name="Equation" r:id="rId2" imgW="406368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5887" y="1851670"/>
                        <a:ext cx="4064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正方形/長方形 20"/>
          <p:cNvSpPr/>
          <p:nvPr/>
        </p:nvSpPr>
        <p:spPr>
          <a:xfrm>
            <a:off x="309756" y="2715766"/>
            <a:ext cx="8136904" cy="369332"/>
          </a:xfrm>
          <a:prstGeom prst="rect">
            <a:avLst/>
          </a:prstGeom>
          <a:ln w="12700">
            <a:noFill/>
            <a:prstDash val="dash"/>
          </a:ln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00B05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ja-JP" altLang="en-US" b="1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別解）</a:t>
            </a:r>
            <a:r>
              <a:rPr lang="en-US" altLang="ja-JP" b="1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</a:t>
            </a:r>
            <a:r>
              <a:rPr lang="ja-JP" altLang="en-US" b="1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本のくじの中から</a:t>
            </a:r>
            <a:r>
              <a:rPr lang="en-US" altLang="ja-JP" b="1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en-US" b="1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本のくじを引くとき、</a:t>
            </a:r>
            <a:r>
              <a:rPr lang="en-US" altLang="ja-JP" b="1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en-US" b="1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本ともはずれる確率</a:t>
            </a: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406377"/>
              </p:ext>
            </p:extLst>
          </p:nvPr>
        </p:nvGraphicFramePr>
        <p:xfrm>
          <a:off x="2339752" y="1059967"/>
          <a:ext cx="1346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622080" progId="Equation.DSMT4">
                  <p:embed/>
                </p:oleObj>
              </mc:Choice>
              <mc:Fallback>
                <p:oleObj name="Equation" r:id="rId4" imgW="1346040" imgH="622080" progId="Equation.DSMT4">
                  <p:embed/>
                  <p:pic>
                    <p:nvPicPr>
                      <p:cNvPr id="0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1059967"/>
                        <a:ext cx="1346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正方形/長方形 31"/>
          <p:cNvSpPr/>
          <p:nvPr/>
        </p:nvSpPr>
        <p:spPr>
          <a:xfrm>
            <a:off x="470234" y="1563638"/>
            <a:ext cx="21005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であったので、</a:t>
            </a:r>
            <a:endParaRPr lang="ja-JP" altLang="en-US" dirty="0"/>
          </a:p>
        </p:txBody>
      </p:sp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737791"/>
              </p:ext>
            </p:extLst>
          </p:nvPr>
        </p:nvGraphicFramePr>
        <p:xfrm>
          <a:off x="8005639" y="2792482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40" imgH="215640" progId="Equation.DSMT4">
                  <p:embed/>
                </p:oleObj>
              </mc:Choice>
              <mc:Fallback>
                <p:oleObj name="Equation" r:id="rId6" imgW="1904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005639" y="2792482"/>
                        <a:ext cx="1905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5473046"/>
              </p:ext>
            </p:extLst>
          </p:nvPr>
        </p:nvGraphicFramePr>
        <p:xfrm>
          <a:off x="2411760" y="3147814"/>
          <a:ext cx="2832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31760" imgH="622080" progId="Equation.DSMT4">
                  <p:embed/>
                </p:oleObj>
              </mc:Choice>
              <mc:Fallback>
                <p:oleObj name="Equation" r:id="rId8" imgW="2831760" imgH="622080" progId="Equation.DSMT4">
                  <p:embed/>
                  <p:pic>
                    <p:nvPicPr>
                      <p:cNvPr id="0" name="オブジェクト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3147814"/>
                        <a:ext cx="2832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正方形/長方形 34"/>
          <p:cNvSpPr/>
          <p:nvPr/>
        </p:nvSpPr>
        <p:spPr>
          <a:xfrm>
            <a:off x="1259632" y="3867894"/>
            <a:ext cx="1656184" cy="369332"/>
          </a:xfrm>
          <a:prstGeom prst="rect">
            <a:avLst/>
          </a:prstGeom>
          <a:ln w="12700">
            <a:noFill/>
            <a:prstDash val="dash"/>
          </a:ln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に等しい。</a:t>
            </a:r>
          </a:p>
        </p:txBody>
      </p:sp>
    </p:spTree>
    <p:extLst>
      <p:ext uri="{BB962C8B-B14F-4D97-AF65-F5344CB8AC3E}">
        <p14:creationId xmlns:p14="http://schemas.microsoft.com/office/powerpoint/2010/main" val="3607719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uiExpand="1" build="p" animBg="1"/>
      <p:bldP spid="45" grpId="0"/>
      <p:bldP spid="21" grpId="0"/>
      <p:bldP spid="32" grpId="0"/>
      <p:bldP spid="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3" y="267494"/>
            <a:ext cx="1944217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ja-JP" altLang="en-US" sz="1800" dirty="0"/>
              <a:t>１．</a:t>
            </a:r>
            <a:r>
              <a:rPr lang="en-US" altLang="ja-JP" sz="1800" dirty="0"/>
              <a:t>4</a:t>
            </a:r>
            <a:r>
              <a:rPr lang="ja-JP" altLang="en-US" sz="1800" dirty="0"/>
              <a:t>　確率の計算</a:t>
            </a:r>
          </a:p>
          <a:p>
            <a:pPr marL="0" indent="0" algn="ctr">
              <a:buNone/>
            </a:pPr>
            <a:endParaRPr kumimoji="1" lang="ja-JP" altLang="en-US" sz="1800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7544" y="627534"/>
            <a:ext cx="8136904" cy="2376264"/>
          </a:xfrm>
          <a:ln w="190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標本空間　の根元事象はすべて等しい確率をもつ場合を考える。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根元事象の個数は、空事象　については　　　　であり、標本空間　　については　　　　　とする。任意の事象　に対して</a:t>
            </a:r>
          </a:p>
          <a:p>
            <a:pPr marL="0" indent="0">
              <a:buNone/>
            </a:pP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である。したがってこの不等式の各辺を　で割れば　　　　　　であるから、</a:t>
            </a:r>
          </a:p>
          <a:p>
            <a:pPr marL="0" indent="0">
              <a:buNone/>
            </a:pP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が成り立つ。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確率・統計　第５回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4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3075806"/>
            <a:ext cx="8136904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事象　と　が互いに排反であれば、　　　　　　　　　　であるから、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6" name="オブジェクト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2866052"/>
              </p:ext>
            </p:extLst>
          </p:nvPr>
        </p:nvGraphicFramePr>
        <p:xfrm>
          <a:off x="1691680" y="699542"/>
          <a:ext cx="241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1300" imgH="228600" progId="Equation.DSMT4">
                  <p:embed/>
                </p:oleObj>
              </mc:Choice>
              <mc:Fallback>
                <p:oleObj name="Equation" r:id="rId2" imgW="241300" imgH="228600" progId="Equation.DSMT4">
                  <p:embed/>
                  <p:pic>
                    <p:nvPicPr>
                      <p:cNvPr id="0" name="オブジェクト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699542"/>
                        <a:ext cx="241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オブジェクト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7579606"/>
              </p:ext>
            </p:extLst>
          </p:nvPr>
        </p:nvGraphicFramePr>
        <p:xfrm>
          <a:off x="4716016" y="987574"/>
          <a:ext cx="90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440" imgH="380880" progId="Equation.DSMT4">
                  <p:embed/>
                </p:oleObj>
              </mc:Choice>
              <mc:Fallback>
                <p:oleObj name="Equation" r:id="rId4" imgW="901440" imgH="380880" progId="Equation.DSMT4">
                  <p:embed/>
                  <p:pic>
                    <p:nvPicPr>
                      <p:cNvPr id="0" name="オブジェクト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987574"/>
                        <a:ext cx="90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オブジェクト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4847106"/>
              </p:ext>
            </p:extLst>
          </p:nvPr>
        </p:nvGraphicFramePr>
        <p:xfrm>
          <a:off x="3347864" y="987574"/>
          <a:ext cx="1651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4880" imgH="266400" progId="Equation.DSMT4">
                  <p:embed/>
                </p:oleObj>
              </mc:Choice>
              <mc:Fallback>
                <p:oleObj name="Equation" r:id="rId6" imgW="164880" imgH="266400" progId="Equation.DSMT4">
                  <p:embed/>
                  <p:pic>
                    <p:nvPicPr>
                      <p:cNvPr id="0" name="オブジェクト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987574"/>
                        <a:ext cx="1651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オブジェクト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928654"/>
              </p:ext>
            </p:extLst>
          </p:nvPr>
        </p:nvGraphicFramePr>
        <p:xfrm>
          <a:off x="3131840" y="1563638"/>
          <a:ext cx="1257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57120" imgH="342720" progId="Equation.DSMT4">
                  <p:embed/>
                </p:oleObj>
              </mc:Choice>
              <mc:Fallback>
                <p:oleObj name="Equation" r:id="rId8" imgW="125712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131840" y="1563638"/>
                        <a:ext cx="12573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034362"/>
              </p:ext>
            </p:extLst>
          </p:nvPr>
        </p:nvGraphicFramePr>
        <p:xfrm>
          <a:off x="7524328" y="1059582"/>
          <a:ext cx="241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1300" imgH="228600" progId="Equation.DSMT4">
                  <p:embed/>
                </p:oleObj>
              </mc:Choice>
              <mc:Fallback>
                <p:oleObj name="Equation" r:id="rId10" imgW="241300" imgH="228600" progId="Equation.DSMT4">
                  <p:embed/>
                  <p:pic>
                    <p:nvPicPr>
                      <p:cNvPr id="0" name="オブジェクト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328" y="1059582"/>
                        <a:ext cx="241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8018988"/>
              </p:ext>
            </p:extLst>
          </p:nvPr>
        </p:nvGraphicFramePr>
        <p:xfrm>
          <a:off x="1259632" y="1275606"/>
          <a:ext cx="1054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54080" imgH="380880" progId="Equation.DSMT4">
                  <p:embed/>
                </p:oleObj>
              </mc:Choice>
              <mc:Fallback>
                <p:oleObj name="Equation" r:id="rId11" imgW="1054080" imgH="380880" progId="Equation.DSMT4">
                  <p:embed/>
                  <p:pic>
                    <p:nvPicPr>
                      <p:cNvPr id="0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1275606"/>
                        <a:ext cx="1054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0072728"/>
              </p:ext>
            </p:extLst>
          </p:nvPr>
        </p:nvGraphicFramePr>
        <p:xfrm>
          <a:off x="4427984" y="1347614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90440" imgH="215640" progId="Equation.DSMT4">
                  <p:embed/>
                </p:oleObj>
              </mc:Choice>
              <mc:Fallback>
                <p:oleObj name="Equation" r:id="rId13" imgW="1904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427984" y="1347614"/>
                        <a:ext cx="1905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9534109"/>
              </p:ext>
            </p:extLst>
          </p:nvPr>
        </p:nvGraphicFramePr>
        <p:xfrm>
          <a:off x="5796136" y="1779662"/>
          <a:ext cx="1358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358640" imgH="609480" progId="Equation.DSMT4">
                  <p:embed/>
                </p:oleObj>
              </mc:Choice>
              <mc:Fallback>
                <p:oleObj name="Equation" r:id="rId15" imgW="1358640" imgH="609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796136" y="1779662"/>
                        <a:ext cx="13589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オブジェクト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5633609"/>
              </p:ext>
            </p:extLst>
          </p:nvPr>
        </p:nvGraphicFramePr>
        <p:xfrm>
          <a:off x="3203848" y="2283718"/>
          <a:ext cx="1168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68200" imgH="342720" progId="Equation.DSMT4">
                  <p:embed/>
                </p:oleObj>
              </mc:Choice>
              <mc:Fallback>
                <p:oleObj name="Equation" r:id="rId17" imgW="1168200" imgH="342720" progId="Equation.DSMT4">
                  <p:embed/>
                  <p:pic>
                    <p:nvPicPr>
                      <p:cNvPr id="0" name="オブジェクト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2283718"/>
                        <a:ext cx="1168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7855499"/>
              </p:ext>
            </p:extLst>
          </p:nvPr>
        </p:nvGraphicFramePr>
        <p:xfrm>
          <a:off x="4355976" y="3075806"/>
          <a:ext cx="2260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260440" imgH="342720" progId="Equation.DSMT4">
                  <p:embed/>
                </p:oleObj>
              </mc:Choice>
              <mc:Fallback>
                <p:oleObj name="Equation" r:id="rId19" imgW="2260440" imgH="342720" progId="Equation.DSMT4">
                  <p:embed/>
                  <p:pic>
                    <p:nvPicPr>
                      <p:cNvPr id="0" name="オブジェクト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3075806"/>
                        <a:ext cx="2260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4572307"/>
              </p:ext>
            </p:extLst>
          </p:nvPr>
        </p:nvGraphicFramePr>
        <p:xfrm>
          <a:off x="1259632" y="3147814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90440" imgH="215640" progId="Equation.DSMT4">
                  <p:embed/>
                </p:oleObj>
              </mc:Choice>
              <mc:Fallback>
                <p:oleObj name="Equation" r:id="rId21" imgW="1904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259632" y="3147814"/>
                        <a:ext cx="1905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1650280"/>
              </p:ext>
            </p:extLst>
          </p:nvPr>
        </p:nvGraphicFramePr>
        <p:xfrm>
          <a:off x="1691680" y="3147814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90440" imgH="215640" progId="Equation.DSMT4">
                  <p:embed/>
                </p:oleObj>
              </mc:Choice>
              <mc:Fallback>
                <p:oleObj name="Equation" r:id="rId23" imgW="1904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691680" y="3147814"/>
                        <a:ext cx="1905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オブジェクト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8973977"/>
              </p:ext>
            </p:extLst>
          </p:nvPr>
        </p:nvGraphicFramePr>
        <p:xfrm>
          <a:off x="4644008" y="1995686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28600" imgH="228600" progId="Equation.DSMT4">
                  <p:embed/>
                </p:oleObj>
              </mc:Choice>
              <mc:Fallback>
                <p:oleObj name="Equation" r:id="rId25" imgW="2286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4644008" y="1995686"/>
                        <a:ext cx="2286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オブジェクト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923273"/>
              </p:ext>
            </p:extLst>
          </p:nvPr>
        </p:nvGraphicFramePr>
        <p:xfrm>
          <a:off x="2555776" y="3579862"/>
          <a:ext cx="2374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374560" imgH="342720" progId="Equation.DSMT4">
                  <p:embed/>
                </p:oleObj>
              </mc:Choice>
              <mc:Fallback>
                <p:oleObj name="Equation" r:id="rId27" imgW="237456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2555776" y="3579862"/>
                        <a:ext cx="23749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611560" y="4011910"/>
            <a:ext cx="3672408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が成り立つ。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pSp>
        <p:nvGrpSpPr>
          <p:cNvPr id="39" name="グループ化 38"/>
          <p:cNvGrpSpPr/>
          <p:nvPr/>
        </p:nvGrpSpPr>
        <p:grpSpPr>
          <a:xfrm>
            <a:off x="5654798" y="3457536"/>
            <a:ext cx="2126907" cy="1152004"/>
            <a:chOff x="5613445" y="3435970"/>
            <a:chExt cx="2126907" cy="1152004"/>
          </a:xfrm>
        </p:grpSpPr>
        <p:sp>
          <p:nvSpPr>
            <p:cNvPr id="23" name="円/楕円 22"/>
            <p:cNvSpPr/>
            <p:nvPr/>
          </p:nvSpPr>
          <p:spPr>
            <a:xfrm>
              <a:off x="5854156" y="3820310"/>
              <a:ext cx="864096" cy="648072"/>
            </a:xfrm>
            <a:prstGeom prst="ellipse">
              <a:avLst/>
            </a:prstGeom>
            <a:pattFill prst="diagBrick">
              <a:fgClr>
                <a:srgbClr val="FF0000"/>
              </a:fgClr>
              <a:bgClr>
                <a:schemeClr val="bg1"/>
              </a:bgClr>
            </a:patt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円/楕円 33"/>
            <p:cNvSpPr/>
            <p:nvPr/>
          </p:nvSpPr>
          <p:spPr>
            <a:xfrm>
              <a:off x="6876256" y="3867273"/>
              <a:ext cx="648072" cy="576064"/>
            </a:xfrm>
            <a:prstGeom prst="ellipse">
              <a:avLst/>
            </a:prstGeom>
            <a:pattFill prst="diagBrick">
              <a:fgClr>
                <a:srgbClr val="FF0000"/>
              </a:fgClr>
              <a:bgClr>
                <a:schemeClr val="bg1"/>
              </a:bgClr>
            </a:patt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角丸四角形 28"/>
            <p:cNvSpPr/>
            <p:nvPr/>
          </p:nvSpPr>
          <p:spPr>
            <a:xfrm>
              <a:off x="5613445" y="3651870"/>
              <a:ext cx="2126907" cy="936104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aphicFrame>
          <p:nvGraphicFramePr>
            <p:cNvPr id="31" name="オブジェクト 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66060614"/>
                </p:ext>
              </p:extLst>
            </p:nvPr>
          </p:nvGraphicFramePr>
          <p:xfrm>
            <a:off x="7200292" y="3435970"/>
            <a:ext cx="215900" cy="215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9" imgW="215640" imgH="215640" progId="Equation.DSMT4">
                    <p:embed/>
                  </p:oleObj>
                </mc:Choice>
                <mc:Fallback>
                  <p:oleObj name="Equation" r:id="rId29" imgW="215640" imgH="2156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30"/>
                        <a:stretch>
                          <a:fillRect/>
                        </a:stretch>
                      </p:blipFill>
                      <p:spPr>
                        <a:xfrm>
                          <a:off x="7200292" y="3435970"/>
                          <a:ext cx="215900" cy="215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" name="オブジェクト 3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18166661"/>
                </p:ext>
              </p:extLst>
            </p:nvPr>
          </p:nvGraphicFramePr>
          <p:xfrm>
            <a:off x="6190954" y="4011972"/>
            <a:ext cx="190500" cy="215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1" imgW="190440" imgH="215640" progId="Equation.DSMT4">
                    <p:embed/>
                  </p:oleObj>
                </mc:Choice>
                <mc:Fallback>
                  <p:oleObj name="Equation" r:id="rId31" imgW="190440" imgH="2156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32"/>
                        <a:stretch>
                          <a:fillRect/>
                        </a:stretch>
                      </p:blipFill>
                      <p:spPr>
                        <a:xfrm>
                          <a:off x="6190954" y="4011972"/>
                          <a:ext cx="190500" cy="215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8" name="オブジェクト 3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26491686"/>
                </p:ext>
              </p:extLst>
            </p:nvPr>
          </p:nvGraphicFramePr>
          <p:xfrm>
            <a:off x="7105042" y="4011972"/>
            <a:ext cx="190500" cy="215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3" imgW="190440" imgH="215640" progId="Equation.DSMT4">
                    <p:embed/>
                  </p:oleObj>
                </mc:Choice>
                <mc:Fallback>
                  <p:oleObj name="Equation" r:id="rId33" imgW="190440" imgH="2156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34"/>
                        <a:stretch>
                          <a:fillRect/>
                        </a:stretch>
                      </p:blipFill>
                      <p:spPr>
                        <a:xfrm>
                          <a:off x="7105042" y="4011972"/>
                          <a:ext cx="190500" cy="215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331731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  <p:bldP spid="24" grpId="0" build="p"/>
      <p:bldP spid="3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7544" y="627534"/>
            <a:ext cx="8136904" cy="1368152"/>
          </a:xfrm>
          <a:ln w="190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(1)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任意の事象　に対して　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(2)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(3)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事象　と　が互いに排反ならば　</a:t>
            </a:r>
          </a:p>
          <a:p>
            <a:pPr marL="0" indent="0">
              <a:buNone/>
            </a:pP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確率・統計　第５回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7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267494"/>
            <a:ext cx="2232248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ja-JP" altLang="en-US" sz="1800" dirty="0"/>
              <a:t>確率の基本的性質</a:t>
            </a:r>
            <a:endParaRPr kumimoji="1" lang="ja-JP" altLang="en-US" sz="1800" dirty="0"/>
          </a:p>
        </p:txBody>
      </p:sp>
      <p:graphicFrame>
        <p:nvGraphicFramePr>
          <p:cNvPr id="14" name="オブジェクト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8259691"/>
              </p:ext>
            </p:extLst>
          </p:nvPr>
        </p:nvGraphicFramePr>
        <p:xfrm>
          <a:off x="3707904" y="699542"/>
          <a:ext cx="1168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68200" imgH="342720" progId="Equation.DSMT4">
                  <p:embed/>
                </p:oleObj>
              </mc:Choice>
              <mc:Fallback>
                <p:oleObj name="Equation" r:id="rId2" imgW="116820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699542"/>
                        <a:ext cx="1168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7603210"/>
              </p:ext>
            </p:extLst>
          </p:nvPr>
        </p:nvGraphicFramePr>
        <p:xfrm>
          <a:off x="3506788" y="1635125"/>
          <a:ext cx="2374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74560" imgH="342720" progId="Equation.DSMT4">
                  <p:embed/>
                </p:oleObj>
              </mc:Choice>
              <mc:Fallback>
                <p:oleObj name="Equation" r:id="rId4" imgW="23745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6788" y="1635125"/>
                        <a:ext cx="2374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232908"/>
              </p:ext>
            </p:extLst>
          </p:nvPr>
        </p:nvGraphicFramePr>
        <p:xfrm>
          <a:off x="1835696" y="1347614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40" imgH="215640" progId="Equation.DSMT4">
                  <p:embed/>
                </p:oleObj>
              </mc:Choice>
              <mc:Fallback>
                <p:oleObj name="Equation" r:id="rId6" imgW="1904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35696" y="1347614"/>
                        <a:ext cx="1905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818944"/>
              </p:ext>
            </p:extLst>
          </p:nvPr>
        </p:nvGraphicFramePr>
        <p:xfrm>
          <a:off x="2267744" y="1347614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215640" progId="Equation.DSMT4">
                  <p:embed/>
                </p:oleObj>
              </mc:Choice>
              <mc:Fallback>
                <p:oleObj name="Equation" r:id="rId8" imgW="1904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267744" y="1347614"/>
                        <a:ext cx="1905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オブジェクト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9796048"/>
              </p:ext>
            </p:extLst>
          </p:nvPr>
        </p:nvGraphicFramePr>
        <p:xfrm>
          <a:off x="2051720" y="2715766"/>
          <a:ext cx="3479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79760" imgH="342720" progId="Equation.DSMT4">
                  <p:embed/>
                </p:oleObj>
              </mc:Choice>
              <mc:Fallback>
                <p:oleObj name="Equation" r:id="rId10" imgW="347976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051720" y="2715766"/>
                        <a:ext cx="34798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517527" y="2067694"/>
            <a:ext cx="4536504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上記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(3)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は、確率の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加法定理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といわれる。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408872"/>
              </p:ext>
            </p:extLst>
          </p:nvPr>
        </p:nvGraphicFramePr>
        <p:xfrm>
          <a:off x="3563888" y="987574"/>
          <a:ext cx="1905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4760" imgH="342720" progId="Equation.DSMT4">
                  <p:embed/>
                </p:oleObj>
              </mc:Choice>
              <mc:Fallback>
                <p:oleObj name="Equation" r:id="rId12" imgW="1904760" imgH="342720" progId="Equation.DSMT4">
                  <p:embed/>
                  <p:pic>
                    <p:nvPicPr>
                      <p:cNvPr id="0" name="オブジェクト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987574"/>
                        <a:ext cx="19050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7023533"/>
              </p:ext>
            </p:extLst>
          </p:nvPr>
        </p:nvGraphicFramePr>
        <p:xfrm>
          <a:off x="2483768" y="699542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0440" imgH="215640" progId="Equation.DSMT4">
                  <p:embed/>
                </p:oleObj>
              </mc:Choice>
              <mc:Fallback>
                <p:oleObj name="Equation" r:id="rId14" imgW="1904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483768" y="699542"/>
                        <a:ext cx="1905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539552" y="2355726"/>
            <a:ext cx="7704856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事象　　　が互いに排反ならば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1309794"/>
              </p:ext>
            </p:extLst>
          </p:nvPr>
        </p:nvGraphicFramePr>
        <p:xfrm>
          <a:off x="1115616" y="2432404"/>
          <a:ext cx="6604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60240" imgH="266400" progId="Equation.DSMT4">
                  <p:embed/>
                </p:oleObj>
              </mc:Choice>
              <mc:Fallback>
                <p:oleObj name="Equation" r:id="rId16" imgW="66024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115616" y="2432404"/>
                        <a:ext cx="6604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3" name="グループ化 42"/>
          <p:cNvGrpSpPr/>
          <p:nvPr/>
        </p:nvGrpSpPr>
        <p:grpSpPr>
          <a:xfrm>
            <a:off x="5999224" y="3111810"/>
            <a:ext cx="1669120" cy="1152004"/>
            <a:chOff x="5999224" y="3111810"/>
            <a:chExt cx="1669120" cy="1152004"/>
          </a:xfrm>
        </p:grpSpPr>
        <p:grpSp>
          <p:nvGrpSpPr>
            <p:cNvPr id="39" name="グループ化 38"/>
            <p:cNvGrpSpPr/>
            <p:nvPr/>
          </p:nvGrpSpPr>
          <p:grpSpPr>
            <a:xfrm>
              <a:off x="5999224" y="3111810"/>
              <a:ext cx="1669120" cy="1152004"/>
              <a:chOff x="5914413" y="3435970"/>
              <a:chExt cx="1669120" cy="1152004"/>
            </a:xfrm>
          </p:grpSpPr>
          <p:sp>
            <p:nvSpPr>
              <p:cNvPr id="23" name="円/楕円 22"/>
              <p:cNvSpPr/>
              <p:nvPr/>
            </p:nvSpPr>
            <p:spPr>
              <a:xfrm>
                <a:off x="6058429" y="3796010"/>
                <a:ext cx="864096" cy="720080"/>
              </a:xfrm>
              <a:prstGeom prst="ellipse">
                <a:avLst/>
              </a:prstGeom>
              <a:pattFill prst="diagBrick">
                <a:fgClr>
                  <a:srgbClr val="FF0000"/>
                </a:fgClr>
                <a:bgClr>
                  <a:schemeClr val="bg1"/>
                </a:bgClr>
              </a:patt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角丸四角形 28"/>
              <p:cNvSpPr/>
              <p:nvPr/>
            </p:nvSpPr>
            <p:spPr>
              <a:xfrm>
                <a:off x="5914413" y="3651870"/>
                <a:ext cx="1669120" cy="936104"/>
              </a:xfrm>
              <a:prstGeom prst="round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aphicFrame>
            <p:nvGraphicFramePr>
              <p:cNvPr id="31" name="オブジェクト 3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25589274"/>
                  </p:ext>
                </p:extLst>
              </p:nvPr>
            </p:nvGraphicFramePr>
            <p:xfrm>
              <a:off x="6850517" y="3435970"/>
              <a:ext cx="215900" cy="2159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8" imgW="215640" imgH="215640" progId="Equation.DSMT4">
                      <p:embed/>
                    </p:oleObj>
                  </mc:Choice>
                  <mc:Fallback>
                    <p:oleObj name="Equation" r:id="rId18" imgW="215640" imgH="21564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9"/>
                          <a:stretch>
                            <a:fillRect/>
                          </a:stretch>
                        </p:blipFill>
                        <p:spPr>
                          <a:xfrm>
                            <a:off x="6850517" y="3435970"/>
                            <a:ext cx="215900" cy="2159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7" name="オブジェクト 3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616866628"/>
                  </p:ext>
                </p:extLst>
              </p:nvPr>
            </p:nvGraphicFramePr>
            <p:xfrm>
              <a:off x="6395227" y="4011972"/>
              <a:ext cx="190500" cy="2159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0" imgW="190440" imgH="215640" progId="Equation.DSMT4">
                      <p:embed/>
                    </p:oleObj>
                  </mc:Choice>
                  <mc:Fallback>
                    <p:oleObj name="Equation" r:id="rId20" imgW="190440" imgH="21564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21"/>
                          <a:stretch>
                            <a:fillRect/>
                          </a:stretch>
                        </p:blipFill>
                        <p:spPr>
                          <a:xfrm>
                            <a:off x="6395227" y="4011972"/>
                            <a:ext cx="190500" cy="2159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20" name="オブジェクト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52500882"/>
                </p:ext>
              </p:extLst>
            </p:nvPr>
          </p:nvGraphicFramePr>
          <p:xfrm>
            <a:off x="7236296" y="3624312"/>
            <a:ext cx="228600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2" imgW="228600" imgH="342720" progId="Equation.DSMT4">
                    <p:embed/>
                  </p:oleObj>
                </mc:Choice>
                <mc:Fallback>
                  <p:oleObj name="Equation" r:id="rId22" imgW="228600" imgH="34272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7236296" y="3624312"/>
                          <a:ext cx="228600" cy="342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0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539552" y="3111810"/>
            <a:ext cx="4968552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特に、　　　　　　　　　であるから、　　　　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2" name="オブジェクト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3533112"/>
              </p:ext>
            </p:extLst>
          </p:nvPr>
        </p:nvGraphicFramePr>
        <p:xfrm>
          <a:off x="1475656" y="3128950"/>
          <a:ext cx="2044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044440" imgH="342720" progId="Equation.DSMT4">
                  <p:embed/>
                </p:oleObj>
              </mc:Choice>
              <mc:Fallback>
                <p:oleObj name="Equation" r:id="rId24" imgW="204444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475656" y="3128950"/>
                        <a:ext cx="20447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オブジェクト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8450356"/>
              </p:ext>
            </p:extLst>
          </p:nvPr>
        </p:nvGraphicFramePr>
        <p:xfrm>
          <a:off x="2123728" y="3471850"/>
          <a:ext cx="1600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600200" imgH="419040" progId="Equation.DSMT4">
                  <p:embed/>
                </p:oleObj>
              </mc:Choice>
              <mc:Fallback>
                <p:oleObj name="Equation" r:id="rId26" imgW="1600200" imgH="419040" progId="Equation.DSMT4">
                  <p:embed/>
                  <p:pic>
                    <p:nvPicPr>
                      <p:cNvPr id="0" name="オブジェクト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3471850"/>
                        <a:ext cx="16002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645037" y="3795762"/>
            <a:ext cx="4680520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すなわち、余事象について次が成り立つ。　　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42" name="オブジェクト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3029836"/>
              </p:ext>
            </p:extLst>
          </p:nvPr>
        </p:nvGraphicFramePr>
        <p:xfrm>
          <a:off x="2123728" y="4191930"/>
          <a:ext cx="1587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587240" imgH="419040" progId="Equation.DSMT4">
                  <p:embed/>
                </p:oleObj>
              </mc:Choice>
              <mc:Fallback>
                <p:oleObj name="Equation" r:id="rId28" imgW="1587240" imgH="419040" progId="Equation.DSMT4">
                  <p:embed/>
                  <p:pic>
                    <p:nvPicPr>
                      <p:cNvPr id="0" name="オブジェクト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4191930"/>
                        <a:ext cx="1587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正方形/長方形 1"/>
          <p:cNvSpPr/>
          <p:nvPr/>
        </p:nvSpPr>
        <p:spPr>
          <a:xfrm>
            <a:off x="5076056" y="2067694"/>
            <a:ext cx="29523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dirty="0"/>
              <a:t>　</a:t>
            </a:r>
          </a:p>
        </p:txBody>
      </p:sp>
      <p:sp>
        <p:nvSpPr>
          <p:cNvPr id="30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5056617" y="2076986"/>
            <a:ext cx="3168352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この性質は、一般化され、　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010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  <p:bldP spid="32" grpId="0" build="p"/>
      <p:bldP spid="35" grpId="0" build="p"/>
      <p:bldP spid="40" grpId="0" build="p"/>
      <p:bldP spid="41" grpId="0" build="p"/>
      <p:bldP spid="3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7853397"/>
              </p:ext>
            </p:extLst>
          </p:nvPr>
        </p:nvGraphicFramePr>
        <p:xfrm>
          <a:off x="1288554" y="2787774"/>
          <a:ext cx="4838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838400" imgH="419040" progId="Equation.DSMT4">
                  <p:embed/>
                </p:oleObj>
              </mc:Choice>
              <mc:Fallback>
                <p:oleObj name="Equation" r:id="rId2" imgW="4838400" imgH="419040" progId="Equation.DSMT4">
                  <p:embed/>
                  <p:pic>
                    <p:nvPicPr>
                      <p:cNvPr id="0" name="オブジェクト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8554" y="2787774"/>
                        <a:ext cx="4838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573210" y="3219822"/>
            <a:ext cx="7200800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となる。次に　　　　を計算する　　　　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55" name="オブジェクト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6181618"/>
              </p:ext>
            </p:extLst>
          </p:nvPr>
        </p:nvGraphicFramePr>
        <p:xfrm>
          <a:off x="1259632" y="3579862"/>
          <a:ext cx="5727701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727600" imgH="419040" progId="Equation.DSMT4">
                  <p:embed/>
                </p:oleObj>
              </mc:Choice>
              <mc:Fallback>
                <p:oleObj name="Equation" r:id="rId4" imgW="5727600" imgH="419040" progId="Equation.DSMT4">
                  <p:embed/>
                  <p:pic>
                    <p:nvPicPr>
                      <p:cNvPr id="0" name="オブジェクト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3579862"/>
                        <a:ext cx="5727701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7544" y="627534"/>
            <a:ext cx="5832648" cy="720080"/>
          </a:xfrm>
          <a:ln w="190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任意の事象　　に対して　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</a:p>
          <a:p>
            <a:pPr marL="0" indent="0">
              <a:buNone/>
            </a:pP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確率・統計　第５回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7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267494"/>
            <a:ext cx="2664296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ja-JP" altLang="en-US" sz="1800" dirty="0"/>
              <a:t>１．１　一般の加法定理</a:t>
            </a:r>
            <a:endParaRPr kumimoji="1" lang="ja-JP" altLang="en-US" sz="1800" dirty="0"/>
          </a:p>
        </p:txBody>
      </p:sp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2103346"/>
              </p:ext>
            </p:extLst>
          </p:nvPr>
        </p:nvGraphicFramePr>
        <p:xfrm>
          <a:off x="1331640" y="987574"/>
          <a:ext cx="3454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54200" imgH="342720" progId="Equation.DSMT4">
                  <p:embed/>
                </p:oleObj>
              </mc:Choice>
              <mc:Fallback>
                <p:oleObj name="Equation" r:id="rId6" imgW="345420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987574"/>
                        <a:ext cx="3454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1376813"/>
            <a:ext cx="936104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証明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)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710929"/>
              </p:ext>
            </p:extLst>
          </p:nvPr>
        </p:nvGraphicFramePr>
        <p:xfrm>
          <a:off x="1907704" y="699542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69800" imgH="279360" progId="Equation.DSMT4">
                  <p:embed/>
                </p:oleObj>
              </mc:Choice>
              <mc:Fallback>
                <p:oleObj name="Equation" r:id="rId8" imgW="4698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907704" y="699542"/>
                        <a:ext cx="4699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2627784" y="2139702"/>
            <a:ext cx="3384376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は互いに排反であるから、　　　　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9046923"/>
              </p:ext>
            </p:extLst>
          </p:nvPr>
        </p:nvGraphicFramePr>
        <p:xfrm>
          <a:off x="683568" y="2139702"/>
          <a:ext cx="2032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1840" imgH="342720" progId="Equation.DSMT4">
                  <p:embed/>
                </p:oleObj>
              </mc:Choice>
              <mc:Fallback>
                <p:oleObj name="Equation" r:id="rId10" imgW="2031840" imgH="342720" progId="Equation.DSMT4">
                  <p:embed/>
                  <p:pic>
                    <p:nvPicPr>
                      <p:cNvPr id="0" name="オブジェクト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2139702"/>
                        <a:ext cx="20320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8" name="グループ化 27"/>
          <p:cNvGrpSpPr/>
          <p:nvPr/>
        </p:nvGrpSpPr>
        <p:grpSpPr>
          <a:xfrm>
            <a:off x="6588224" y="337145"/>
            <a:ext cx="1867516" cy="1514527"/>
            <a:chOff x="6588224" y="337145"/>
            <a:chExt cx="1867516" cy="1514527"/>
          </a:xfrm>
        </p:grpSpPr>
        <p:grpSp>
          <p:nvGrpSpPr>
            <p:cNvPr id="30" name="グループ化 29"/>
            <p:cNvGrpSpPr/>
            <p:nvPr/>
          </p:nvGrpSpPr>
          <p:grpSpPr>
            <a:xfrm>
              <a:off x="6588224" y="553045"/>
              <a:ext cx="1867516" cy="1298627"/>
              <a:chOff x="5613446" y="3651870"/>
              <a:chExt cx="1867516" cy="882894"/>
            </a:xfrm>
          </p:grpSpPr>
          <p:sp>
            <p:nvSpPr>
              <p:cNvPr id="33" name="円/楕円 32"/>
              <p:cNvSpPr/>
              <p:nvPr/>
            </p:nvSpPr>
            <p:spPr>
              <a:xfrm>
                <a:off x="5654945" y="3785963"/>
                <a:ext cx="1254645" cy="633602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4" name="円/楕円 33"/>
              <p:cNvSpPr/>
              <p:nvPr/>
            </p:nvSpPr>
            <p:spPr>
              <a:xfrm>
                <a:off x="6189510" y="3785962"/>
                <a:ext cx="1219444" cy="691201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8" name="角丸四角形 37"/>
              <p:cNvSpPr/>
              <p:nvPr/>
            </p:nvSpPr>
            <p:spPr>
              <a:xfrm>
                <a:off x="5613446" y="3651870"/>
                <a:ext cx="1867516" cy="882894"/>
              </a:xfrm>
              <a:prstGeom prst="round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aphicFrame>
          <p:nvGraphicFramePr>
            <p:cNvPr id="2" name="オブジェクト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76674536"/>
                </p:ext>
              </p:extLst>
            </p:nvPr>
          </p:nvGraphicFramePr>
          <p:xfrm>
            <a:off x="7236232" y="1084461"/>
            <a:ext cx="537778" cy="2812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571320" imgH="253800" progId="Equation.DSMT4">
                    <p:embed/>
                  </p:oleObj>
                </mc:Choice>
                <mc:Fallback>
                  <p:oleObj name="Equation" r:id="rId12" imgW="571320" imgH="253800" progId="Equation.DSMT4">
                    <p:embed/>
                    <p:pic>
                      <p:nvPicPr>
                        <p:cNvPr id="0" name="オブジェクト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36232" y="1084461"/>
                          <a:ext cx="537778" cy="2812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オブジェクト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98267102"/>
                </p:ext>
              </p:extLst>
            </p:nvPr>
          </p:nvGraphicFramePr>
          <p:xfrm>
            <a:off x="7877275" y="337145"/>
            <a:ext cx="215900" cy="215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215640" imgH="215640" progId="Equation.DSMT4">
                    <p:embed/>
                  </p:oleObj>
                </mc:Choice>
                <mc:Fallback>
                  <p:oleObj name="Equation" r:id="rId14" imgW="215640" imgH="2156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7877275" y="337145"/>
                          <a:ext cx="215900" cy="215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" name="オブジェクト 2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78558950"/>
                </p:ext>
              </p:extLst>
            </p:nvPr>
          </p:nvGraphicFramePr>
          <p:xfrm>
            <a:off x="8028384" y="1108304"/>
            <a:ext cx="190500" cy="215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190440" imgH="215640" progId="Equation.DSMT4">
                    <p:embed/>
                  </p:oleObj>
                </mc:Choice>
                <mc:Fallback>
                  <p:oleObj name="Equation" r:id="rId16" imgW="190440" imgH="2156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8028384" y="1108304"/>
                          <a:ext cx="190500" cy="215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" name="オブジェクト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64686669"/>
                </p:ext>
              </p:extLst>
            </p:nvPr>
          </p:nvGraphicFramePr>
          <p:xfrm>
            <a:off x="6876256" y="1094408"/>
            <a:ext cx="190500" cy="215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8" imgW="190440" imgH="215640" progId="Equation.DSMT4">
                    <p:embed/>
                  </p:oleObj>
                </mc:Choice>
                <mc:Fallback>
                  <p:oleObj name="Equation" r:id="rId18" imgW="190440" imgH="2156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6876256" y="1094408"/>
                          <a:ext cx="190500" cy="215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9" name="オブジェクト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8455665"/>
              </p:ext>
            </p:extLst>
          </p:nvPr>
        </p:nvGraphicFramePr>
        <p:xfrm>
          <a:off x="1259632" y="1755701"/>
          <a:ext cx="3454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454200" imgH="419040" progId="Equation.DSMT4">
                  <p:embed/>
                </p:oleObj>
              </mc:Choice>
              <mc:Fallback>
                <p:oleObj name="Equation" r:id="rId20" imgW="3454200" imgH="419040" progId="Equation.DSMT4">
                  <p:embed/>
                  <p:pic>
                    <p:nvPicPr>
                      <p:cNvPr id="0" name="オブジェクト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1755701"/>
                        <a:ext cx="34544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オブジェクト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7638623"/>
              </p:ext>
            </p:extLst>
          </p:nvPr>
        </p:nvGraphicFramePr>
        <p:xfrm>
          <a:off x="1259632" y="1373058"/>
          <a:ext cx="2095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95200" imgH="419040" progId="Equation.DSMT4">
                  <p:embed/>
                </p:oleObj>
              </mc:Choice>
              <mc:Fallback>
                <p:oleObj name="Equation" r:id="rId22" imgW="2095200" imgH="419040" progId="Equation.DSMT4">
                  <p:embed/>
                  <p:pic>
                    <p:nvPicPr>
                      <p:cNvPr id="0" name="オブジェクト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1373058"/>
                        <a:ext cx="2095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オブジェクト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8201933"/>
              </p:ext>
            </p:extLst>
          </p:nvPr>
        </p:nvGraphicFramePr>
        <p:xfrm>
          <a:off x="3419872" y="1379882"/>
          <a:ext cx="2286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286000" imgH="419040" progId="Equation.DSMT4">
                  <p:embed/>
                </p:oleObj>
              </mc:Choice>
              <mc:Fallback>
                <p:oleObj name="Equation" r:id="rId24" imgW="2286000" imgH="419040" progId="Equation.DSMT4">
                  <p:embed/>
                  <p:pic>
                    <p:nvPicPr>
                      <p:cNvPr id="0" name="オブジェクト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1379882"/>
                        <a:ext cx="2286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オブジェクト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0899342"/>
              </p:ext>
            </p:extLst>
          </p:nvPr>
        </p:nvGraphicFramePr>
        <p:xfrm>
          <a:off x="1259632" y="2427734"/>
          <a:ext cx="3403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403440" imgH="419040" progId="Equation.DSMT4">
                  <p:embed/>
                </p:oleObj>
              </mc:Choice>
              <mc:Fallback>
                <p:oleObj name="Equation" r:id="rId26" imgW="3403440" imgH="419040" progId="Equation.DSMT4">
                  <p:embed/>
                  <p:pic>
                    <p:nvPicPr>
                      <p:cNvPr id="0" name="オブジェクト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427734"/>
                        <a:ext cx="3403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オブジェクト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0197271"/>
              </p:ext>
            </p:extLst>
          </p:nvPr>
        </p:nvGraphicFramePr>
        <p:xfrm>
          <a:off x="4855349" y="2427734"/>
          <a:ext cx="3556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555720" imgH="419040" progId="Equation.DSMT4">
                  <p:embed/>
                </p:oleObj>
              </mc:Choice>
              <mc:Fallback>
                <p:oleObj name="Equation" r:id="rId28" imgW="3555720" imgH="419040" progId="Equation.DSMT4">
                  <p:embed/>
                  <p:pic>
                    <p:nvPicPr>
                      <p:cNvPr id="0" name="オブジェクト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5349" y="2427734"/>
                        <a:ext cx="3556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オブジェクト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087759"/>
              </p:ext>
            </p:extLst>
          </p:nvPr>
        </p:nvGraphicFramePr>
        <p:xfrm>
          <a:off x="1259632" y="4299942"/>
          <a:ext cx="3467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466800" imgH="342720" progId="Equation.DSMT4">
                  <p:embed/>
                </p:oleObj>
              </mc:Choice>
              <mc:Fallback>
                <p:oleObj name="Equation" r:id="rId30" imgW="3466800" imgH="342720" progId="Equation.DSMT4">
                  <p:embed/>
                  <p:pic>
                    <p:nvPicPr>
                      <p:cNvPr id="0" name="オブジェクト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4299942"/>
                        <a:ext cx="3467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1399635"/>
              </p:ext>
            </p:extLst>
          </p:nvPr>
        </p:nvGraphicFramePr>
        <p:xfrm>
          <a:off x="2051720" y="3219822"/>
          <a:ext cx="914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914400" imgH="342720" progId="Equation.DSMT4">
                  <p:embed/>
                </p:oleObj>
              </mc:Choice>
              <mc:Fallback>
                <p:oleObj name="Equation" r:id="rId32" imgW="91440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2051720" y="3219822"/>
                        <a:ext cx="9144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518438" y="3939902"/>
            <a:ext cx="1728192" cy="36004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を確認して、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2133588"/>
              </p:ext>
            </p:extLst>
          </p:nvPr>
        </p:nvGraphicFramePr>
        <p:xfrm>
          <a:off x="683568" y="3939902"/>
          <a:ext cx="342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42720" imgH="342720" progId="Equation.DSMT4">
                  <p:embed/>
                </p:oleObj>
              </mc:Choice>
              <mc:Fallback>
                <p:oleObj name="Equation" r:id="rId34" imgW="34272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683568" y="3939902"/>
                        <a:ext cx="3429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直線コネクタ 13"/>
          <p:cNvCxnSpPr/>
          <p:nvPr/>
        </p:nvCxnSpPr>
        <p:spPr>
          <a:xfrm>
            <a:off x="2411760" y="3147814"/>
            <a:ext cx="316835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>
            <a:off x="3851920" y="3939902"/>
            <a:ext cx="316835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/>
          <p:cNvCxnSpPr/>
          <p:nvPr/>
        </p:nvCxnSpPr>
        <p:spPr>
          <a:xfrm>
            <a:off x="3810715" y="4587974"/>
            <a:ext cx="905301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/>
          <p:cNvCxnSpPr/>
          <p:nvPr/>
        </p:nvCxnSpPr>
        <p:spPr>
          <a:xfrm>
            <a:off x="1259632" y="3159239"/>
            <a:ext cx="905301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4747081" y="3219822"/>
            <a:ext cx="0" cy="39033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>
            <a:off x="4860032" y="3219822"/>
            <a:ext cx="0" cy="39033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2352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build="p"/>
      <p:bldP spid="36" grpId="0" build="p"/>
      <p:bldP spid="32" grpId="0" build="p"/>
      <p:bldP spid="40" grpId="0" build="p"/>
      <p:bldP spid="3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7544" y="627534"/>
            <a:ext cx="8136904" cy="1296144"/>
          </a:xfrm>
          <a:ln w="19050"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箱の中に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から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6</a:t>
            </a:r>
            <a:r>
              <a:rPr lang="ja-JP" altLang="en-US" sz="1800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までの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数字がつけられた白球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6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個と、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7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から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10</a:t>
            </a:r>
            <a:r>
              <a:rPr lang="ja-JP" altLang="en-US" sz="1800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までの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数字がつけられた赤球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個が入っている。その中から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個の球を取り出すとき、次の確率を求めよ。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(1)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数字が奇数の白球である　　　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(2)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数字が奇数か白球である。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267494"/>
            <a:ext cx="1296144" cy="360040"/>
          </a:xfrm>
          <a:ln w="19050"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1800" dirty="0"/>
              <a:t>例題　１．４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確率・統計　第５回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28390" y="1923678"/>
            <a:ext cx="8280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事象　 「奇数である」、   「白球である」とすると、これらの確率は、</a:t>
            </a:r>
            <a:endParaRPr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>
            <a:off x="428390" y="2715766"/>
            <a:ext cx="74690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(1)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数字が奇数の白である事象は、　　　　　　であるから、</a:t>
            </a:r>
            <a:endParaRPr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428390" y="3579862"/>
            <a:ext cx="8280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(2)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数字が奇数か白球である事象は、　　　であるから、</a:t>
            </a:r>
            <a:endParaRPr lang="ja-JP" altLang="en-US" dirty="0"/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0321300"/>
              </p:ext>
            </p:extLst>
          </p:nvPr>
        </p:nvGraphicFramePr>
        <p:xfrm>
          <a:off x="1259632" y="2000394"/>
          <a:ext cx="368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8280" imgH="215640" progId="Equation.DSMT4">
                  <p:embed/>
                </p:oleObj>
              </mc:Choice>
              <mc:Fallback>
                <p:oleObj name="Equation" r:id="rId2" imgW="36828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59632" y="2000394"/>
                        <a:ext cx="368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2612013"/>
              </p:ext>
            </p:extLst>
          </p:nvPr>
        </p:nvGraphicFramePr>
        <p:xfrm>
          <a:off x="3419872" y="2000394"/>
          <a:ext cx="368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8280" imgH="215640" progId="Equation.DSMT4">
                  <p:embed/>
                </p:oleObj>
              </mc:Choice>
              <mc:Fallback>
                <p:oleObj name="Equation" r:id="rId4" imgW="368280" imgH="215640" progId="Equation.DSMT4">
                  <p:embed/>
                  <p:pic>
                    <p:nvPicPr>
                      <p:cNvPr id="0" name="オブジェクト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2000394"/>
                        <a:ext cx="368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オブジェクト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431334"/>
              </p:ext>
            </p:extLst>
          </p:nvPr>
        </p:nvGraphicFramePr>
        <p:xfrm>
          <a:off x="1979712" y="2211710"/>
          <a:ext cx="3238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38200" imgH="622080" progId="Equation.DSMT4">
                  <p:embed/>
                </p:oleObj>
              </mc:Choice>
              <mc:Fallback>
                <p:oleObj name="Equation" r:id="rId6" imgW="323820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79712" y="2211710"/>
                        <a:ext cx="32385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1866607"/>
              </p:ext>
            </p:extLst>
          </p:nvPr>
        </p:nvGraphicFramePr>
        <p:xfrm>
          <a:off x="4499992" y="2742198"/>
          <a:ext cx="1409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09400" imgH="342720" progId="Equation.DSMT4">
                  <p:embed/>
                </p:oleObj>
              </mc:Choice>
              <mc:Fallback>
                <p:oleObj name="Equation" r:id="rId8" imgW="1409400" imgH="342720" progId="Equation.DSMT4">
                  <p:embed/>
                  <p:pic>
                    <p:nvPicPr>
                      <p:cNvPr id="0" name="オブジェクト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2742198"/>
                        <a:ext cx="1409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4097052"/>
              </p:ext>
            </p:extLst>
          </p:nvPr>
        </p:nvGraphicFramePr>
        <p:xfrm>
          <a:off x="2051720" y="3003798"/>
          <a:ext cx="1473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73120" imgH="622080" progId="Equation.DSMT4">
                  <p:embed/>
                </p:oleObj>
              </mc:Choice>
              <mc:Fallback>
                <p:oleObj name="Equation" r:id="rId10" imgW="1473120" imgH="622080" progId="Equation.DSMT4">
                  <p:embed/>
                  <p:pic>
                    <p:nvPicPr>
                      <p:cNvPr id="0" name="オブジェクト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3003798"/>
                        <a:ext cx="1473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3494390"/>
              </p:ext>
            </p:extLst>
          </p:nvPr>
        </p:nvGraphicFramePr>
        <p:xfrm>
          <a:off x="4716016" y="3637528"/>
          <a:ext cx="5715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71320" imgH="253800" progId="Equation.DSMT4">
                  <p:embed/>
                </p:oleObj>
              </mc:Choice>
              <mc:Fallback>
                <p:oleObj name="Equation" r:id="rId12" imgW="57132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716016" y="3637528"/>
                        <a:ext cx="5715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082038"/>
              </p:ext>
            </p:extLst>
          </p:nvPr>
        </p:nvGraphicFramePr>
        <p:xfrm>
          <a:off x="2051720" y="3867894"/>
          <a:ext cx="6019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019560" imgH="622080" progId="Equation.DSMT4">
                  <p:embed/>
                </p:oleObj>
              </mc:Choice>
              <mc:Fallback>
                <p:oleObj name="Equation" r:id="rId14" imgW="6019560" imgH="622080" progId="Equation.DSMT4">
                  <p:embed/>
                  <p:pic>
                    <p:nvPicPr>
                      <p:cNvPr id="0" name="オブジェクト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3867894"/>
                        <a:ext cx="6019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4" name="グループ化 33"/>
          <p:cNvGrpSpPr/>
          <p:nvPr/>
        </p:nvGrpSpPr>
        <p:grpSpPr>
          <a:xfrm>
            <a:off x="1979712" y="217320"/>
            <a:ext cx="4356484" cy="369332"/>
            <a:chOff x="1979712" y="217320"/>
            <a:chExt cx="4356484" cy="369332"/>
          </a:xfrm>
        </p:grpSpPr>
        <p:grpSp>
          <p:nvGrpSpPr>
            <p:cNvPr id="21" name="グループ化 20"/>
            <p:cNvGrpSpPr/>
            <p:nvPr/>
          </p:nvGrpSpPr>
          <p:grpSpPr>
            <a:xfrm>
              <a:off x="1979712" y="217320"/>
              <a:ext cx="3888432" cy="360040"/>
              <a:chOff x="1979712" y="217320"/>
              <a:chExt cx="3888432" cy="360040"/>
            </a:xfrm>
          </p:grpSpPr>
          <p:sp>
            <p:nvSpPr>
              <p:cNvPr id="19" name="円/楕円 18"/>
              <p:cNvSpPr/>
              <p:nvPr/>
            </p:nvSpPr>
            <p:spPr>
              <a:xfrm>
                <a:off x="1979712" y="217320"/>
                <a:ext cx="360040" cy="36004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>
                    <a:solidFill>
                      <a:schemeClr val="tx1"/>
                    </a:solidFill>
                  </a:rPr>
                  <a:t>1</a:t>
                </a:r>
                <a:endParaRPr kumimoji="1" lang="ja-JP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円/楕円 24"/>
              <p:cNvSpPr/>
              <p:nvPr/>
            </p:nvSpPr>
            <p:spPr>
              <a:xfrm>
                <a:off x="2415221" y="217320"/>
                <a:ext cx="360040" cy="36004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>
                    <a:solidFill>
                      <a:schemeClr val="tx1"/>
                    </a:solidFill>
                  </a:rPr>
                  <a:t>2</a:t>
                </a:r>
                <a:endParaRPr kumimoji="1" lang="ja-JP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円/楕円 25"/>
              <p:cNvSpPr/>
              <p:nvPr/>
            </p:nvSpPr>
            <p:spPr>
              <a:xfrm>
                <a:off x="2843808" y="217320"/>
                <a:ext cx="360040" cy="36004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>
                    <a:solidFill>
                      <a:schemeClr val="tx1"/>
                    </a:solidFill>
                  </a:rPr>
                  <a:t>3</a:t>
                </a:r>
                <a:endParaRPr kumimoji="1" lang="ja-JP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円/楕円 26"/>
              <p:cNvSpPr/>
              <p:nvPr/>
            </p:nvSpPr>
            <p:spPr>
              <a:xfrm>
                <a:off x="3275856" y="217320"/>
                <a:ext cx="360040" cy="36004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>
                    <a:solidFill>
                      <a:schemeClr val="tx1"/>
                    </a:solidFill>
                  </a:rPr>
                  <a:t>4</a:t>
                </a:r>
                <a:endParaRPr kumimoji="1" lang="ja-JP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円/楕円 27"/>
              <p:cNvSpPr/>
              <p:nvPr/>
            </p:nvSpPr>
            <p:spPr>
              <a:xfrm>
                <a:off x="3737533" y="217320"/>
                <a:ext cx="360040" cy="36004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>
                    <a:solidFill>
                      <a:schemeClr val="tx1"/>
                    </a:solidFill>
                  </a:rPr>
                  <a:t>5</a:t>
                </a:r>
                <a:endParaRPr kumimoji="1" lang="ja-JP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円/楕円 28"/>
              <p:cNvSpPr/>
              <p:nvPr/>
            </p:nvSpPr>
            <p:spPr>
              <a:xfrm>
                <a:off x="4162891" y="217320"/>
                <a:ext cx="360040" cy="36004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>
                    <a:solidFill>
                      <a:schemeClr val="tx1"/>
                    </a:solidFill>
                  </a:rPr>
                  <a:t>6</a:t>
                </a:r>
                <a:endParaRPr kumimoji="1" lang="ja-JP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円/楕円 29"/>
              <p:cNvSpPr/>
              <p:nvPr/>
            </p:nvSpPr>
            <p:spPr>
              <a:xfrm>
                <a:off x="5508104" y="217320"/>
                <a:ext cx="360040" cy="360040"/>
              </a:xfrm>
              <a:prstGeom prst="ellipse">
                <a:avLst/>
              </a:prstGeom>
              <a:noFill/>
              <a:ln w="254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>
                    <a:solidFill>
                      <a:srgbClr val="FF0000"/>
                    </a:solidFill>
                  </a:rPr>
                  <a:t>9</a:t>
                </a:r>
                <a:endParaRPr kumimoji="1" lang="ja-JP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1" name="円/楕円 30"/>
              <p:cNvSpPr/>
              <p:nvPr/>
            </p:nvSpPr>
            <p:spPr>
              <a:xfrm>
                <a:off x="5076056" y="217320"/>
                <a:ext cx="360040" cy="360040"/>
              </a:xfrm>
              <a:prstGeom prst="ellipse">
                <a:avLst/>
              </a:prstGeom>
              <a:noFill/>
              <a:ln w="254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>
                    <a:solidFill>
                      <a:srgbClr val="FF0000"/>
                    </a:solidFill>
                  </a:rPr>
                  <a:t>8</a:t>
                </a:r>
                <a:endParaRPr kumimoji="1" lang="ja-JP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3" name="円/楕円 32"/>
              <p:cNvSpPr/>
              <p:nvPr/>
            </p:nvSpPr>
            <p:spPr>
              <a:xfrm>
                <a:off x="4644008" y="217320"/>
                <a:ext cx="360040" cy="360040"/>
              </a:xfrm>
              <a:prstGeom prst="ellipse">
                <a:avLst/>
              </a:prstGeom>
              <a:noFill/>
              <a:ln w="254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>
                    <a:solidFill>
                      <a:srgbClr val="FF0000"/>
                    </a:solidFill>
                  </a:rPr>
                  <a:t>7</a:t>
                </a:r>
                <a:endParaRPr kumimoji="1" lang="ja-JP" altLang="en-US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22" name="グループ化 21"/>
            <p:cNvGrpSpPr/>
            <p:nvPr/>
          </p:nvGrpSpPr>
          <p:grpSpPr>
            <a:xfrm>
              <a:off x="5904148" y="217320"/>
              <a:ext cx="432048" cy="369332"/>
              <a:chOff x="5904148" y="217320"/>
              <a:chExt cx="432048" cy="369332"/>
            </a:xfrm>
          </p:grpSpPr>
          <p:sp>
            <p:nvSpPr>
              <p:cNvPr id="32" name="円/楕円 31"/>
              <p:cNvSpPr/>
              <p:nvPr/>
            </p:nvSpPr>
            <p:spPr>
              <a:xfrm>
                <a:off x="5940152" y="217320"/>
                <a:ext cx="360040" cy="360040"/>
              </a:xfrm>
              <a:prstGeom prst="ellipse">
                <a:avLst/>
              </a:prstGeom>
              <a:noFill/>
              <a:ln w="254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6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0" name="テキスト ボックス 19"/>
              <p:cNvSpPr txBox="1"/>
              <p:nvPr/>
            </p:nvSpPr>
            <p:spPr>
              <a:xfrm>
                <a:off x="5904148" y="217320"/>
                <a:ext cx="4320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solidFill>
                      <a:srgbClr val="FF0000"/>
                    </a:solidFill>
                  </a:rPr>
                  <a:t>10</a:t>
                </a:r>
                <a:endParaRPr kumimoji="1" lang="ja-JP" altLang="en-US" dirty="0">
                  <a:solidFill>
                    <a:srgbClr val="FF00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5425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  <p:bldP spid="23" grpId="0"/>
      <p:bldP spid="24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75338" y="630349"/>
            <a:ext cx="8136904" cy="1656184"/>
          </a:xfrm>
          <a:ln w="19050"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テレビのアンケート番組である問題について男女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98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名に賛成・反対をたずねたところ、表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1.2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の回答を得た。次の問いに答えよ。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(1)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回答者の中から任意に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人を選んだとは、男性である確率　　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(2)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回答者の中から任意に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人を選んだとは、男性の賛成者である確率　　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(3)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男性の中から任意に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人を選んだとき、賛成者である確率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267494"/>
            <a:ext cx="1296144" cy="360040"/>
          </a:xfrm>
          <a:ln w="19050"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1800" dirty="0"/>
              <a:t>例題　１．</a:t>
            </a:r>
            <a:r>
              <a:rPr lang="ja-JP" altLang="en-US" sz="1800" dirty="0"/>
              <a:t>５</a:t>
            </a:r>
            <a:endParaRPr kumimoji="1" lang="ja-JP" altLang="en-US" sz="1800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確率・統計　第５回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5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1763688" y="267494"/>
            <a:ext cx="1872208" cy="360040"/>
          </a:xfrm>
          <a:ln w="19050"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ja-JP" altLang="en-US" sz="1800" dirty="0"/>
              <a:t>条件付き確率</a:t>
            </a:r>
            <a:endParaRPr kumimoji="1" lang="ja-JP" altLang="en-US" sz="1800" dirty="0"/>
          </a:p>
        </p:txBody>
      </p:sp>
      <p:graphicFrame>
        <p:nvGraphicFramePr>
          <p:cNvPr id="37" name="表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693378"/>
              </p:ext>
            </p:extLst>
          </p:nvPr>
        </p:nvGraphicFramePr>
        <p:xfrm>
          <a:off x="6012160" y="2868669"/>
          <a:ext cx="2496276" cy="1219200"/>
        </p:xfrm>
        <a:graphic>
          <a:graphicData uri="http://schemas.openxmlformats.org/drawingml/2006/table">
            <a:tbl>
              <a:tblPr/>
              <a:tblGrid>
                <a:gridCol w="6240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40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40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40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賛成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反対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計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男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31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19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50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女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27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21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48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計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58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21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98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2" name="正方形/長方形 41"/>
          <p:cNvSpPr/>
          <p:nvPr/>
        </p:nvSpPr>
        <p:spPr>
          <a:xfrm>
            <a:off x="475338" y="2499337"/>
            <a:ext cx="51125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解答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「男性である」、　「賛成である」</a:t>
            </a:r>
            <a:endParaRPr lang="ja-JP" altLang="en-US" dirty="0"/>
          </a:p>
        </p:txBody>
      </p:sp>
      <p:graphicFrame>
        <p:nvGraphicFramePr>
          <p:cNvPr id="43" name="オブジェクト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01169"/>
              </p:ext>
            </p:extLst>
          </p:nvPr>
        </p:nvGraphicFramePr>
        <p:xfrm>
          <a:off x="1403648" y="2576053"/>
          <a:ext cx="368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8280" imgH="215640" progId="Equation.DSMT4">
                  <p:embed/>
                </p:oleObj>
              </mc:Choice>
              <mc:Fallback>
                <p:oleObj name="Equation" r:id="rId2" imgW="36828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03648" y="2576053"/>
                        <a:ext cx="368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オブジェクト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5537671"/>
              </p:ext>
            </p:extLst>
          </p:nvPr>
        </p:nvGraphicFramePr>
        <p:xfrm>
          <a:off x="3491880" y="2576053"/>
          <a:ext cx="368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8280" imgH="215640" progId="Equation.DSMT4">
                  <p:embed/>
                </p:oleObj>
              </mc:Choice>
              <mc:Fallback>
                <p:oleObj name="Equation" r:id="rId4" imgW="36828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91880" y="2576053"/>
                        <a:ext cx="368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正方形/長方形 44"/>
          <p:cNvSpPr/>
          <p:nvPr/>
        </p:nvSpPr>
        <p:spPr>
          <a:xfrm>
            <a:off x="475338" y="3003798"/>
            <a:ext cx="32403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とすると、その余事象は、</a:t>
            </a:r>
            <a:endParaRPr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475338" y="3517146"/>
            <a:ext cx="43396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「女性である」、　「反対である」</a:t>
            </a:r>
            <a:endParaRPr lang="ja-JP" altLang="en-US" dirty="0"/>
          </a:p>
        </p:txBody>
      </p:sp>
      <p:graphicFrame>
        <p:nvGraphicFramePr>
          <p:cNvPr id="47" name="オブジェクト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7554824"/>
              </p:ext>
            </p:extLst>
          </p:nvPr>
        </p:nvGraphicFramePr>
        <p:xfrm>
          <a:off x="683568" y="3517146"/>
          <a:ext cx="406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06080" imgH="342720" progId="Equation.DSMT4">
                  <p:embed/>
                </p:oleObj>
              </mc:Choice>
              <mc:Fallback>
                <p:oleObj name="Equation" r:id="rId6" imgW="406080" imgH="342720" progId="Equation.DSMT4">
                  <p:embed/>
                  <p:pic>
                    <p:nvPicPr>
                      <p:cNvPr id="0" name="オブジェクト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3517146"/>
                        <a:ext cx="406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オブジェクト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7779739"/>
              </p:ext>
            </p:extLst>
          </p:nvPr>
        </p:nvGraphicFramePr>
        <p:xfrm>
          <a:off x="2828422" y="3513042"/>
          <a:ext cx="406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06080" imgH="342720" progId="Equation.DSMT4">
                  <p:embed/>
                </p:oleObj>
              </mc:Choice>
              <mc:Fallback>
                <p:oleObj name="Equation" r:id="rId8" imgW="406080" imgH="342720" progId="Equation.DSMT4">
                  <p:embed/>
                  <p:pic>
                    <p:nvPicPr>
                      <p:cNvPr id="0" name="オブジェクト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8422" y="3513042"/>
                        <a:ext cx="406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オブジェクト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5429312"/>
              </p:ext>
            </p:extLst>
          </p:nvPr>
        </p:nvGraphicFramePr>
        <p:xfrm>
          <a:off x="5436096" y="3180361"/>
          <a:ext cx="469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800" imgH="228600" progId="Equation.DSMT4">
                  <p:embed/>
                </p:oleObj>
              </mc:Choice>
              <mc:Fallback>
                <p:oleObj name="Equation" r:id="rId10" imgW="4698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436096" y="3180361"/>
                        <a:ext cx="4699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オブジェクト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8860814"/>
              </p:ext>
            </p:extLst>
          </p:nvPr>
        </p:nvGraphicFramePr>
        <p:xfrm>
          <a:off x="6876256" y="2499337"/>
          <a:ext cx="393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93480" imgH="330120" progId="Equation.DSMT4">
                  <p:embed/>
                </p:oleObj>
              </mc:Choice>
              <mc:Fallback>
                <p:oleObj name="Equation" r:id="rId12" imgW="393480" imgH="330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876256" y="2499337"/>
                        <a:ext cx="3937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オブジェクト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5583646"/>
              </p:ext>
            </p:extLst>
          </p:nvPr>
        </p:nvGraphicFramePr>
        <p:xfrm>
          <a:off x="5416550" y="3460750"/>
          <a:ext cx="508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07960" imgH="342720" progId="Equation.DSMT4">
                  <p:embed/>
                </p:oleObj>
              </mc:Choice>
              <mc:Fallback>
                <p:oleObj name="Equation" r:id="rId14" imgW="507960" imgH="342720" progId="Equation.DSMT4">
                  <p:embed/>
                  <p:pic>
                    <p:nvPicPr>
                      <p:cNvPr id="0" name="オブジェクト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6550" y="3460750"/>
                        <a:ext cx="5080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オブジェクト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0109583"/>
              </p:ext>
            </p:extLst>
          </p:nvPr>
        </p:nvGraphicFramePr>
        <p:xfrm>
          <a:off x="7380312" y="2491660"/>
          <a:ext cx="431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31640" imgH="342720" progId="Equation.DSMT4">
                  <p:embed/>
                </p:oleObj>
              </mc:Choice>
              <mc:Fallback>
                <p:oleObj name="Equation" r:id="rId16" imgW="431640" imgH="342720" progId="Equation.DSMT4">
                  <p:embed/>
                  <p:pic>
                    <p:nvPicPr>
                      <p:cNvPr id="0" name="オブジェクト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312" y="2491660"/>
                        <a:ext cx="431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907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  <p:bldP spid="42" grpId="0"/>
      <p:bldP spid="45" grpId="0"/>
      <p:bldP spid="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267494"/>
            <a:ext cx="1944216" cy="360040"/>
          </a:xfrm>
          <a:ln w="19050"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1800" dirty="0"/>
              <a:t>例題　１．</a:t>
            </a:r>
            <a:r>
              <a:rPr lang="ja-JP" altLang="en-US" sz="1800" dirty="0"/>
              <a:t>５　続き</a:t>
            </a:r>
            <a:endParaRPr kumimoji="1" lang="ja-JP" altLang="en-US" sz="1800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確率・統計　第５回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67544" y="1779662"/>
            <a:ext cx="8563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(2)</a:t>
            </a:r>
            <a:endParaRPr lang="ja-JP" altLang="en-US" dirty="0"/>
          </a:p>
        </p:txBody>
      </p:sp>
      <p:graphicFrame>
        <p:nvGraphicFramePr>
          <p:cNvPr id="37" name="表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979751"/>
              </p:ext>
            </p:extLst>
          </p:nvPr>
        </p:nvGraphicFramePr>
        <p:xfrm>
          <a:off x="5940152" y="646397"/>
          <a:ext cx="2496276" cy="1219200"/>
        </p:xfrm>
        <a:graphic>
          <a:graphicData uri="http://schemas.openxmlformats.org/drawingml/2006/table">
            <a:tbl>
              <a:tblPr/>
              <a:tblGrid>
                <a:gridCol w="6240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40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40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40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賛成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反対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計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男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31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19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50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女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27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21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48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計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58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21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98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9" name="オブジェクト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0717263"/>
              </p:ext>
            </p:extLst>
          </p:nvPr>
        </p:nvGraphicFramePr>
        <p:xfrm>
          <a:off x="1403648" y="1635646"/>
          <a:ext cx="2667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6880" imgH="685800" progId="Equation.DSMT4">
                  <p:embed/>
                </p:oleObj>
              </mc:Choice>
              <mc:Fallback>
                <p:oleObj name="Equation" r:id="rId2" imgW="2666880" imgH="685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03648" y="1635646"/>
                        <a:ext cx="26670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正方形/長方形 19"/>
          <p:cNvSpPr/>
          <p:nvPr/>
        </p:nvSpPr>
        <p:spPr>
          <a:xfrm>
            <a:off x="467544" y="2552666"/>
            <a:ext cx="57606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(3)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男性の中の賛成者の割合を求めればよいから、</a:t>
            </a:r>
            <a:endParaRPr lang="ja-JP" altLang="en-US" dirty="0"/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139907"/>
              </p:ext>
            </p:extLst>
          </p:nvPr>
        </p:nvGraphicFramePr>
        <p:xfrm>
          <a:off x="2530224" y="2989580"/>
          <a:ext cx="1739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39880" imgH="685800" progId="Equation.DSMT4">
                  <p:embed/>
                </p:oleObj>
              </mc:Choice>
              <mc:Fallback>
                <p:oleObj name="Equation" r:id="rId4" imgW="1739880" imgH="685800" progId="Equation.DSMT4">
                  <p:embed/>
                  <p:pic>
                    <p:nvPicPr>
                      <p:cNvPr id="0" name="オブジェクト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0224" y="2989580"/>
                        <a:ext cx="17399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正方形/長方形 21"/>
          <p:cNvSpPr/>
          <p:nvPr/>
        </p:nvSpPr>
        <p:spPr>
          <a:xfrm>
            <a:off x="895695" y="3147814"/>
            <a:ext cx="20162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（求める確率）</a:t>
            </a:r>
            <a:endParaRPr lang="ja-JP" altLang="en-US" dirty="0"/>
          </a:p>
        </p:txBody>
      </p:sp>
      <p:sp>
        <p:nvSpPr>
          <p:cNvPr id="52" name="正方形/長方形 51"/>
          <p:cNvSpPr/>
          <p:nvPr/>
        </p:nvSpPr>
        <p:spPr>
          <a:xfrm>
            <a:off x="450966" y="843558"/>
            <a:ext cx="8563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(1)</a:t>
            </a:r>
            <a:endParaRPr lang="ja-JP" altLang="en-US" dirty="0"/>
          </a:p>
        </p:txBody>
      </p:sp>
      <p:graphicFrame>
        <p:nvGraphicFramePr>
          <p:cNvPr id="53" name="オブジェクト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9946480"/>
              </p:ext>
            </p:extLst>
          </p:nvPr>
        </p:nvGraphicFramePr>
        <p:xfrm>
          <a:off x="1403648" y="685324"/>
          <a:ext cx="2489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89040" imgH="685800" progId="Equation.DSMT4">
                  <p:embed/>
                </p:oleObj>
              </mc:Choice>
              <mc:Fallback>
                <p:oleObj name="Equation" r:id="rId6" imgW="2489040" imgH="685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403648" y="685324"/>
                        <a:ext cx="24892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オブジェクト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7903751"/>
              </p:ext>
            </p:extLst>
          </p:nvPr>
        </p:nvGraphicFramePr>
        <p:xfrm>
          <a:off x="5436393" y="948532"/>
          <a:ext cx="469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69800" imgH="228600" progId="Equation.DSMT4">
                  <p:embed/>
                </p:oleObj>
              </mc:Choice>
              <mc:Fallback>
                <p:oleObj name="Equation" r:id="rId8" imgW="469800" imgH="228600" progId="Equation.DSMT4">
                  <p:embed/>
                  <p:pic>
                    <p:nvPicPr>
                      <p:cNvPr id="0" name="オブジェクト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393" y="948532"/>
                        <a:ext cx="469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オブジェクト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0424723"/>
              </p:ext>
            </p:extLst>
          </p:nvPr>
        </p:nvGraphicFramePr>
        <p:xfrm>
          <a:off x="5417343" y="1229519"/>
          <a:ext cx="508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07960" imgH="342720" progId="Equation.DSMT4">
                  <p:embed/>
                </p:oleObj>
              </mc:Choice>
              <mc:Fallback>
                <p:oleObj name="Equation" r:id="rId10" imgW="507960" imgH="342720" progId="Equation.DSMT4">
                  <p:embed/>
                  <p:pic>
                    <p:nvPicPr>
                      <p:cNvPr id="0" name="オブジェクト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343" y="1229519"/>
                        <a:ext cx="5080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オブジェクト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9105986"/>
              </p:ext>
            </p:extLst>
          </p:nvPr>
        </p:nvGraphicFramePr>
        <p:xfrm>
          <a:off x="6876256" y="267494"/>
          <a:ext cx="393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93480" imgH="330120" progId="Equation.DSMT4">
                  <p:embed/>
                </p:oleObj>
              </mc:Choice>
              <mc:Fallback>
                <p:oleObj name="Equation" r:id="rId12" imgW="393480" imgH="330120" progId="Equation.DSMT4">
                  <p:embed/>
                  <p:pic>
                    <p:nvPicPr>
                      <p:cNvPr id="0" name="オブジェクト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267494"/>
                        <a:ext cx="393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オブジェクト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8805867"/>
              </p:ext>
            </p:extLst>
          </p:nvPr>
        </p:nvGraphicFramePr>
        <p:xfrm>
          <a:off x="7381081" y="261144"/>
          <a:ext cx="431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31640" imgH="342720" progId="Equation.DSMT4">
                  <p:embed/>
                </p:oleObj>
              </mc:Choice>
              <mc:Fallback>
                <p:oleObj name="Equation" r:id="rId14" imgW="431640" imgH="342720" progId="Equation.DSMT4">
                  <p:embed/>
                  <p:pic>
                    <p:nvPicPr>
                      <p:cNvPr id="0" name="オブジェクト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1081" y="261144"/>
                        <a:ext cx="431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正方形/長方形 53"/>
          <p:cNvSpPr/>
          <p:nvPr/>
        </p:nvSpPr>
        <p:spPr>
          <a:xfrm>
            <a:off x="619944" y="3867894"/>
            <a:ext cx="66883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補足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(3)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で求めた確率は、「</a:t>
            </a:r>
            <a:r>
              <a:rPr lang="ja-JP" altLang="en-US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条件付き確率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」という！！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85302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  <p:bldP spid="13" grpId="0"/>
      <p:bldP spid="20" grpId="0"/>
      <p:bldP spid="22" grpId="0"/>
      <p:bldP spid="52" grpId="0"/>
      <p:bldP spid="5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確率・統計　第５回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6" name="表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203512"/>
              </p:ext>
            </p:extLst>
          </p:nvPr>
        </p:nvGraphicFramePr>
        <p:xfrm>
          <a:off x="6012160" y="459274"/>
          <a:ext cx="2496276" cy="1219200"/>
        </p:xfrm>
        <a:graphic>
          <a:graphicData uri="http://schemas.openxmlformats.org/drawingml/2006/table">
            <a:tbl>
              <a:tblPr/>
              <a:tblGrid>
                <a:gridCol w="6240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40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40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40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計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計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8" name="グループ化 17"/>
          <p:cNvGrpSpPr/>
          <p:nvPr/>
        </p:nvGrpSpPr>
        <p:grpSpPr>
          <a:xfrm>
            <a:off x="6228184" y="471140"/>
            <a:ext cx="2168062" cy="1195468"/>
            <a:chOff x="6300192" y="2468978"/>
            <a:chExt cx="2168062" cy="1195468"/>
          </a:xfrm>
        </p:grpSpPr>
        <p:grpSp>
          <p:nvGrpSpPr>
            <p:cNvPr id="5" name="グループ化 4"/>
            <p:cNvGrpSpPr/>
            <p:nvPr/>
          </p:nvGrpSpPr>
          <p:grpSpPr>
            <a:xfrm>
              <a:off x="6300192" y="2468978"/>
              <a:ext cx="2155362" cy="568604"/>
              <a:chOff x="6300192" y="2468978"/>
              <a:chExt cx="2155362" cy="568604"/>
            </a:xfrm>
          </p:grpSpPr>
          <p:graphicFrame>
            <p:nvGraphicFramePr>
              <p:cNvPr id="10" name="オブジェクト 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105942633"/>
                  </p:ext>
                </p:extLst>
              </p:nvPr>
            </p:nvGraphicFramePr>
            <p:xfrm>
              <a:off x="6300192" y="2787774"/>
              <a:ext cx="216134" cy="24495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" imgW="190440" imgH="215640" progId="Equation.DSMT4">
                      <p:embed/>
                    </p:oleObj>
                  </mc:Choice>
                  <mc:Fallback>
                    <p:oleObj name="Equation" r:id="rId2" imgW="190440" imgH="21564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3"/>
                          <a:stretch>
                            <a:fillRect/>
                          </a:stretch>
                        </p:blipFill>
                        <p:spPr>
                          <a:xfrm>
                            <a:off x="6300192" y="2787774"/>
                            <a:ext cx="216134" cy="244951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" name="オブジェクト 11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459830231"/>
                  </p:ext>
                </p:extLst>
              </p:nvPr>
            </p:nvGraphicFramePr>
            <p:xfrm>
              <a:off x="6876256" y="2499742"/>
              <a:ext cx="190500" cy="2159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4" imgW="190440" imgH="215640" progId="Equation.DSMT4">
                      <p:embed/>
                    </p:oleObj>
                  </mc:Choice>
                  <mc:Fallback>
                    <p:oleObj name="Equation" r:id="rId4" imgW="190440" imgH="21564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6876256" y="2499742"/>
                            <a:ext cx="190500" cy="2159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" name="オブジェクト 1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176736856"/>
                  </p:ext>
                </p:extLst>
              </p:nvPr>
            </p:nvGraphicFramePr>
            <p:xfrm>
              <a:off x="7524328" y="2468978"/>
              <a:ext cx="228600" cy="3429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6" imgW="228600" imgH="342720" progId="Equation.DSMT4">
                      <p:embed/>
                    </p:oleObj>
                  </mc:Choice>
                  <mc:Fallback>
                    <p:oleObj name="Equation" r:id="rId6" imgW="228600" imgH="34272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7"/>
                          <a:stretch>
                            <a:fillRect/>
                          </a:stretch>
                        </p:blipFill>
                        <p:spPr>
                          <a:xfrm>
                            <a:off x="7524328" y="2468978"/>
                            <a:ext cx="228600" cy="3429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6" name="オブジェクト 1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58509399"/>
                  </p:ext>
                </p:extLst>
              </p:nvPr>
            </p:nvGraphicFramePr>
            <p:xfrm>
              <a:off x="6876256" y="2859782"/>
              <a:ext cx="165100" cy="1778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8" imgW="164880" imgH="177480" progId="Equation.DSMT4">
                      <p:embed/>
                    </p:oleObj>
                  </mc:Choice>
                  <mc:Fallback>
                    <p:oleObj name="Equation" r:id="rId8" imgW="164880" imgH="17748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9"/>
                          <a:stretch>
                            <a:fillRect/>
                          </a:stretch>
                        </p:blipFill>
                        <p:spPr>
                          <a:xfrm>
                            <a:off x="6876256" y="2859782"/>
                            <a:ext cx="165100" cy="1778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7" name="オブジェクト 1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506518990"/>
                  </p:ext>
                </p:extLst>
              </p:nvPr>
            </p:nvGraphicFramePr>
            <p:xfrm>
              <a:off x="7524328" y="2787774"/>
              <a:ext cx="152400" cy="2286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0" imgW="152280" imgH="228600" progId="Equation.DSMT4">
                      <p:embed/>
                    </p:oleObj>
                  </mc:Choice>
                  <mc:Fallback>
                    <p:oleObj name="Equation" r:id="rId10" imgW="152280" imgH="22860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1"/>
                          <a:stretch>
                            <a:fillRect/>
                          </a:stretch>
                        </p:blipFill>
                        <p:spPr>
                          <a:xfrm>
                            <a:off x="7524328" y="2787774"/>
                            <a:ext cx="152400" cy="2286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1" name="オブジェクト 2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734597144"/>
                  </p:ext>
                </p:extLst>
              </p:nvPr>
            </p:nvGraphicFramePr>
            <p:xfrm>
              <a:off x="8028384" y="2814030"/>
              <a:ext cx="427170" cy="20234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2" imgW="482400" imgH="228600" progId="Equation.DSMT4">
                      <p:embed/>
                    </p:oleObj>
                  </mc:Choice>
                  <mc:Fallback>
                    <p:oleObj name="Equation" r:id="rId12" imgW="482400" imgH="22860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3"/>
                          <a:stretch>
                            <a:fillRect/>
                          </a:stretch>
                        </p:blipFill>
                        <p:spPr>
                          <a:xfrm>
                            <a:off x="8028384" y="2814030"/>
                            <a:ext cx="427170" cy="202344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1" name="グループ化 10"/>
            <p:cNvGrpSpPr/>
            <p:nvPr/>
          </p:nvGrpSpPr>
          <p:grpSpPr>
            <a:xfrm>
              <a:off x="6300192" y="3075806"/>
              <a:ext cx="2168062" cy="588640"/>
              <a:chOff x="6300192" y="3075806"/>
              <a:chExt cx="2168062" cy="588640"/>
            </a:xfrm>
          </p:grpSpPr>
          <p:graphicFrame>
            <p:nvGraphicFramePr>
              <p:cNvPr id="15" name="オブジェクト 1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699413632"/>
                  </p:ext>
                </p:extLst>
              </p:nvPr>
            </p:nvGraphicFramePr>
            <p:xfrm>
              <a:off x="6300192" y="3075806"/>
              <a:ext cx="228600" cy="3429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4" imgW="228600" imgH="342720" progId="Equation.DSMT4">
                      <p:embed/>
                    </p:oleObj>
                  </mc:Choice>
                  <mc:Fallback>
                    <p:oleObj name="Equation" r:id="rId14" imgW="228600" imgH="34272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5"/>
                          <a:stretch>
                            <a:fillRect/>
                          </a:stretch>
                        </p:blipFill>
                        <p:spPr>
                          <a:xfrm>
                            <a:off x="6300192" y="3075806"/>
                            <a:ext cx="228600" cy="3429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9" name="オブジェクト 1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308103888"/>
                  </p:ext>
                </p:extLst>
              </p:nvPr>
            </p:nvGraphicFramePr>
            <p:xfrm>
              <a:off x="6876256" y="3147814"/>
              <a:ext cx="152400" cy="1778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6" imgW="152280" imgH="177480" progId="Equation.DSMT4">
                      <p:embed/>
                    </p:oleObj>
                  </mc:Choice>
                  <mc:Fallback>
                    <p:oleObj name="Equation" r:id="rId16" imgW="152280" imgH="17748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7"/>
                          <a:stretch>
                            <a:fillRect/>
                          </a:stretch>
                        </p:blipFill>
                        <p:spPr>
                          <a:xfrm>
                            <a:off x="6876256" y="3147814"/>
                            <a:ext cx="152400" cy="1778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4" name="オブジェクト 2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055915776"/>
                  </p:ext>
                </p:extLst>
              </p:nvPr>
            </p:nvGraphicFramePr>
            <p:xfrm>
              <a:off x="7524328" y="3075806"/>
              <a:ext cx="177800" cy="2286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8" imgW="177480" imgH="228600" progId="Equation.DSMT4">
                      <p:embed/>
                    </p:oleObj>
                  </mc:Choice>
                  <mc:Fallback>
                    <p:oleObj name="Equation" r:id="rId18" imgW="177480" imgH="22860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9"/>
                          <a:stretch>
                            <a:fillRect/>
                          </a:stretch>
                        </p:blipFill>
                        <p:spPr>
                          <a:xfrm>
                            <a:off x="7524328" y="3075806"/>
                            <a:ext cx="177800" cy="2286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7" name="オブジェクト 2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636081257"/>
                  </p:ext>
                </p:extLst>
              </p:nvPr>
            </p:nvGraphicFramePr>
            <p:xfrm>
              <a:off x="8000202" y="3075806"/>
              <a:ext cx="468052" cy="21602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0" imgW="495000" imgH="228600" progId="Equation.DSMT4">
                      <p:embed/>
                    </p:oleObj>
                  </mc:Choice>
                  <mc:Fallback>
                    <p:oleObj name="Equation" r:id="rId20" imgW="495000" imgH="22860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21"/>
                          <a:stretch>
                            <a:fillRect/>
                          </a:stretch>
                        </p:blipFill>
                        <p:spPr>
                          <a:xfrm>
                            <a:off x="8000202" y="3075806"/>
                            <a:ext cx="468052" cy="216024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9" name="オブジェクト 2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82748320"/>
                  </p:ext>
                </p:extLst>
              </p:nvPr>
            </p:nvGraphicFramePr>
            <p:xfrm>
              <a:off x="7452320" y="3435846"/>
              <a:ext cx="408968" cy="18875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2" imgW="495000" imgH="228600" progId="Equation.DSMT4">
                      <p:embed/>
                    </p:oleObj>
                  </mc:Choice>
                  <mc:Fallback>
                    <p:oleObj name="Equation" r:id="rId22" imgW="495000" imgH="22860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23"/>
                          <a:stretch>
                            <a:fillRect/>
                          </a:stretch>
                        </p:blipFill>
                        <p:spPr>
                          <a:xfrm>
                            <a:off x="7452320" y="3435846"/>
                            <a:ext cx="408968" cy="188754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0" name="オブジェクト 2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704160647"/>
                  </p:ext>
                </p:extLst>
              </p:nvPr>
            </p:nvGraphicFramePr>
            <p:xfrm>
              <a:off x="6804248" y="3435846"/>
              <a:ext cx="469900" cy="1905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4" imgW="469800" imgH="190440" progId="Equation.DSMT4">
                      <p:embed/>
                    </p:oleObj>
                  </mc:Choice>
                  <mc:Fallback>
                    <p:oleObj name="Equation" r:id="rId24" imgW="469800" imgH="19044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25"/>
                          <a:stretch>
                            <a:fillRect/>
                          </a:stretch>
                        </p:blipFill>
                        <p:spPr>
                          <a:xfrm>
                            <a:off x="6804248" y="3435846"/>
                            <a:ext cx="469900" cy="1905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1" name="オブジェクト 3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034924375"/>
                  </p:ext>
                </p:extLst>
              </p:nvPr>
            </p:nvGraphicFramePr>
            <p:xfrm>
              <a:off x="8100392" y="3435846"/>
              <a:ext cx="228600" cy="2286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6" imgW="228600" imgH="228600" progId="Equation.DSMT4">
                      <p:embed/>
                    </p:oleObj>
                  </mc:Choice>
                  <mc:Fallback>
                    <p:oleObj name="Equation" r:id="rId26" imgW="228600" imgH="22860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27"/>
                          <a:stretch>
                            <a:fillRect/>
                          </a:stretch>
                        </p:blipFill>
                        <p:spPr>
                          <a:xfrm>
                            <a:off x="8100392" y="3435846"/>
                            <a:ext cx="228600" cy="2286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aphicFrame>
        <p:nvGraphicFramePr>
          <p:cNvPr id="32" name="オブジェクト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902443"/>
              </p:ext>
            </p:extLst>
          </p:nvPr>
        </p:nvGraphicFramePr>
        <p:xfrm>
          <a:off x="6516216" y="1779662"/>
          <a:ext cx="1562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562040" imgH="228600" progId="Equation.DSMT4">
                  <p:embed/>
                </p:oleObj>
              </mc:Choice>
              <mc:Fallback>
                <p:oleObj name="Equation" r:id="rId28" imgW="156204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6516216" y="1779662"/>
                        <a:ext cx="15621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正方形/長方形 49"/>
          <p:cNvSpPr/>
          <p:nvPr/>
        </p:nvSpPr>
        <p:spPr>
          <a:xfrm>
            <a:off x="539552" y="699542"/>
            <a:ext cx="51845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ある試行の標本空間において、根元事象の数を</a:t>
            </a:r>
            <a:endParaRPr lang="ja-JP" altLang="en-US" dirty="0"/>
          </a:p>
        </p:txBody>
      </p:sp>
      <p:graphicFrame>
        <p:nvGraphicFramePr>
          <p:cNvPr id="33" name="オブジェクト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569815"/>
              </p:ext>
            </p:extLst>
          </p:nvPr>
        </p:nvGraphicFramePr>
        <p:xfrm>
          <a:off x="5400387" y="769908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28600" imgH="228600" progId="Equation.DSMT4">
                  <p:embed/>
                </p:oleObj>
              </mc:Choice>
              <mc:Fallback>
                <p:oleObj name="Equation" r:id="rId30" imgW="2286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5400387" y="769908"/>
                        <a:ext cx="2286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正方形/長方形 50"/>
          <p:cNvSpPr/>
          <p:nvPr/>
        </p:nvSpPr>
        <p:spPr>
          <a:xfrm>
            <a:off x="323528" y="1068874"/>
            <a:ext cx="51845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とし、それらは同じ確率をもつものとする。</a:t>
            </a:r>
            <a:endParaRPr lang="ja-JP" altLang="en-US" dirty="0"/>
          </a:p>
        </p:txBody>
      </p:sp>
      <p:sp>
        <p:nvSpPr>
          <p:cNvPr id="3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7544" y="2784201"/>
            <a:ext cx="7560840" cy="1731765"/>
          </a:xfrm>
          <a:ln w="190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すなわち　は空事象でないとし、　が起こったときに　の起こる確率を　　　　または　　　と表し、これを　が起こったときの　の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条件付き確率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という。</a:t>
            </a:r>
          </a:p>
        </p:txBody>
      </p:sp>
      <p:sp>
        <p:nvSpPr>
          <p:cNvPr id="35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267494"/>
            <a:ext cx="2664296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ja-JP" altLang="en-US" sz="1800" dirty="0"/>
              <a:t>１．１２　条件付き確率</a:t>
            </a:r>
            <a:endParaRPr kumimoji="1" lang="ja-JP" altLang="en-US" sz="1800" dirty="0"/>
          </a:p>
        </p:txBody>
      </p:sp>
      <p:sp>
        <p:nvSpPr>
          <p:cNvPr id="40" name="正方形/長方形 39"/>
          <p:cNvSpPr/>
          <p:nvPr/>
        </p:nvSpPr>
        <p:spPr>
          <a:xfrm>
            <a:off x="539552" y="1438005"/>
            <a:ext cx="5256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つの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事象　　について、次の事象は排反である。</a:t>
            </a:r>
            <a:endParaRPr lang="ja-JP" altLang="en-US" dirty="0"/>
          </a:p>
        </p:txBody>
      </p:sp>
      <p:graphicFrame>
        <p:nvGraphicFramePr>
          <p:cNvPr id="28" name="オブジェクト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5332521"/>
              </p:ext>
            </p:extLst>
          </p:nvPr>
        </p:nvGraphicFramePr>
        <p:xfrm>
          <a:off x="1691680" y="1489321"/>
          <a:ext cx="431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31640" imgH="266400" progId="Equation.DSMT4">
                  <p:embed/>
                </p:oleObj>
              </mc:Choice>
              <mc:Fallback>
                <p:oleObj name="Equation" r:id="rId32" imgW="43164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1691680" y="1489321"/>
                        <a:ext cx="4318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オブジェクト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2629672"/>
              </p:ext>
            </p:extLst>
          </p:nvPr>
        </p:nvGraphicFramePr>
        <p:xfrm>
          <a:off x="1547664" y="1807337"/>
          <a:ext cx="2908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908080" imgH="342720" progId="Equation.DSMT4">
                  <p:embed/>
                </p:oleObj>
              </mc:Choice>
              <mc:Fallback>
                <p:oleObj name="Equation" r:id="rId34" imgW="290808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1547664" y="1807337"/>
                        <a:ext cx="29083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正方形/長方形 42"/>
          <p:cNvSpPr/>
          <p:nvPr/>
        </p:nvSpPr>
        <p:spPr>
          <a:xfrm>
            <a:off x="539552" y="2139702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それぞれに属する根元事象の個数を順に、　　　とするば、上の表の関係</a:t>
            </a:r>
            <a:endParaRPr lang="ja-JP" altLang="en-US" dirty="0"/>
          </a:p>
        </p:txBody>
      </p:sp>
      <p:graphicFrame>
        <p:nvGraphicFramePr>
          <p:cNvPr id="39" name="オブジェクト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9413511"/>
              </p:ext>
            </p:extLst>
          </p:nvPr>
        </p:nvGraphicFramePr>
        <p:xfrm>
          <a:off x="4846188" y="2172254"/>
          <a:ext cx="749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749160" imgH="266400" progId="Equation.DSMT4">
                  <p:embed/>
                </p:oleObj>
              </mc:Choice>
              <mc:Fallback>
                <p:oleObj name="Equation" r:id="rId36" imgW="74916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4846188" y="2172254"/>
                        <a:ext cx="7493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正方形/長方形 44"/>
          <p:cNvSpPr/>
          <p:nvPr/>
        </p:nvSpPr>
        <p:spPr>
          <a:xfrm>
            <a:off x="395536" y="2414869"/>
            <a:ext cx="44644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があり、総数は　　　　　　　である。</a:t>
            </a:r>
            <a:endParaRPr lang="ja-JP" altLang="en-US" dirty="0"/>
          </a:p>
        </p:txBody>
      </p:sp>
      <p:graphicFrame>
        <p:nvGraphicFramePr>
          <p:cNvPr id="41" name="オブジェクト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5613918"/>
              </p:ext>
            </p:extLst>
          </p:nvPr>
        </p:nvGraphicFramePr>
        <p:xfrm>
          <a:off x="2134766" y="2485235"/>
          <a:ext cx="1562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562040" imgH="228600" progId="Equation.DSMT4">
                  <p:embed/>
                </p:oleObj>
              </mc:Choice>
              <mc:Fallback>
                <p:oleObj name="Equation" r:id="rId38" imgW="1562040" imgH="228600" progId="Equation.DSMT4">
                  <p:embed/>
                  <p:pic>
                    <p:nvPicPr>
                      <p:cNvPr id="0" name="オブジェクト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4766" y="2485235"/>
                        <a:ext cx="15621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オブジェクト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7949757"/>
              </p:ext>
            </p:extLst>
          </p:nvPr>
        </p:nvGraphicFramePr>
        <p:xfrm>
          <a:off x="827584" y="2859782"/>
          <a:ext cx="8255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825480" imgH="228600" progId="Equation.DSMT4">
                  <p:embed/>
                </p:oleObj>
              </mc:Choice>
              <mc:Fallback>
                <p:oleObj name="Equation" r:id="rId40" imgW="8254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827584" y="2859782"/>
                        <a:ext cx="8255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オブジェクト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169731"/>
              </p:ext>
            </p:extLst>
          </p:nvPr>
        </p:nvGraphicFramePr>
        <p:xfrm>
          <a:off x="2627784" y="2859782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90440" imgH="215640" progId="Equation.DSMT4">
                  <p:embed/>
                </p:oleObj>
              </mc:Choice>
              <mc:Fallback>
                <p:oleObj name="Equation" r:id="rId42" imgW="1904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2627784" y="2859782"/>
                        <a:ext cx="1905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オブジェクト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4242924"/>
              </p:ext>
            </p:extLst>
          </p:nvPr>
        </p:nvGraphicFramePr>
        <p:xfrm>
          <a:off x="5148064" y="2859782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90440" imgH="215640" progId="Equation.DSMT4">
                  <p:embed/>
                </p:oleObj>
              </mc:Choice>
              <mc:Fallback>
                <p:oleObj name="Equation" r:id="rId44" imgW="1904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5148064" y="2859782"/>
                        <a:ext cx="1905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オブジェクト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044408"/>
              </p:ext>
            </p:extLst>
          </p:nvPr>
        </p:nvGraphicFramePr>
        <p:xfrm>
          <a:off x="7236296" y="2859782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90440" imgH="215640" progId="Equation.DSMT4">
                  <p:embed/>
                </p:oleObj>
              </mc:Choice>
              <mc:Fallback>
                <p:oleObj name="Equation" r:id="rId46" imgW="1904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7"/>
                      <a:stretch>
                        <a:fillRect/>
                      </a:stretch>
                    </p:blipFill>
                    <p:spPr>
                      <a:xfrm>
                        <a:off x="7236296" y="2859782"/>
                        <a:ext cx="1905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オブジェクト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0052327"/>
              </p:ext>
            </p:extLst>
          </p:nvPr>
        </p:nvGraphicFramePr>
        <p:xfrm>
          <a:off x="1763688" y="3075806"/>
          <a:ext cx="825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825480" imgH="342720" progId="Equation.DSMT4">
                  <p:embed/>
                </p:oleObj>
              </mc:Choice>
              <mc:Fallback>
                <p:oleObj name="Equation" r:id="rId48" imgW="82548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1763688" y="3075806"/>
                        <a:ext cx="8255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オブジェクト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5121514"/>
              </p:ext>
            </p:extLst>
          </p:nvPr>
        </p:nvGraphicFramePr>
        <p:xfrm>
          <a:off x="3347864" y="3075806"/>
          <a:ext cx="622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622080" imgH="342720" progId="Equation.DSMT4">
                  <p:embed/>
                </p:oleObj>
              </mc:Choice>
              <mc:Fallback>
                <p:oleObj name="Equation" r:id="rId50" imgW="62208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1"/>
                      <a:stretch>
                        <a:fillRect/>
                      </a:stretch>
                    </p:blipFill>
                    <p:spPr>
                      <a:xfrm>
                        <a:off x="3347864" y="3075806"/>
                        <a:ext cx="6223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オブジェクト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2417150"/>
              </p:ext>
            </p:extLst>
          </p:nvPr>
        </p:nvGraphicFramePr>
        <p:xfrm>
          <a:off x="5582628" y="3147814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190440" imgH="215640" progId="Equation.DSMT4">
                  <p:embed/>
                </p:oleObj>
              </mc:Choice>
              <mc:Fallback>
                <p:oleObj name="Equation" r:id="rId52" imgW="190440" imgH="215640" progId="Equation.DSMT4">
                  <p:embed/>
                  <p:pic>
                    <p:nvPicPr>
                      <p:cNvPr id="0" name="オブジェクト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2628" y="3147814"/>
                        <a:ext cx="1905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オブジェクト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4437981"/>
              </p:ext>
            </p:extLst>
          </p:nvPr>
        </p:nvGraphicFramePr>
        <p:xfrm>
          <a:off x="7668344" y="3147814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190440" imgH="215640" progId="Equation.DSMT4">
                  <p:embed/>
                </p:oleObj>
              </mc:Choice>
              <mc:Fallback>
                <p:oleObj name="Equation" r:id="rId54" imgW="190440" imgH="215640" progId="Equation.DSMT4">
                  <p:embed/>
                  <p:pic>
                    <p:nvPicPr>
                      <p:cNvPr id="0" name="オブジェクト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8344" y="3147814"/>
                        <a:ext cx="1905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オブジェクト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2883678"/>
              </p:ext>
            </p:extLst>
          </p:nvPr>
        </p:nvGraphicFramePr>
        <p:xfrm>
          <a:off x="1259632" y="3723878"/>
          <a:ext cx="5994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5994360" imgH="685800" progId="Equation.DSMT4">
                  <p:embed/>
                </p:oleObj>
              </mc:Choice>
              <mc:Fallback>
                <p:oleObj name="Equation" r:id="rId56" imgW="5994360" imgH="685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7"/>
                      <a:stretch>
                        <a:fillRect/>
                      </a:stretch>
                    </p:blipFill>
                    <p:spPr>
                      <a:xfrm>
                        <a:off x="1259632" y="3723878"/>
                        <a:ext cx="59944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22757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  <p:bldP spid="34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正方形/長方形 44"/>
          <p:cNvSpPr/>
          <p:nvPr/>
        </p:nvSpPr>
        <p:spPr>
          <a:xfrm>
            <a:off x="492964" y="1306964"/>
            <a:ext cx="20628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の分母を払うと</a:t>
            </a:r>
            <a:endParaRPr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395536" y="3219822"/>
            <a:ext cx="8136904" cy="1080120"/>
          </a:xfrm>
          <a:ln w="190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800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つの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事象　　は空事象ではないとする。このとき　</a:t>
            </a:r>
          </a:p>
          <a:p>
            <a:pPr marL="0" indent="0">
              <a:buNone/>
            </a:pP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確率・統計　第５回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7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395536" y="2859782"/>
            <a:ext cx="2088232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ja-JP" altLang="en-US" sz="1800" dirty="0"/>
              <a:t>１．１３　乗法定理</a:t>
            </a:r>
            <a:endParaRPr kumimoji="1" lang="ja-JP" altLang="en-US" sz="1800" dirty="0"/>
          </a:p>
        </p:txBody>
      </p:sp>
      <p:sp>
        <p:nvSpPr>
          <p:cNvPr id="38" name="正方形/長方形 37"/>
          <p:cNvSpPr/>
          <p:nvPr/>
        </p:nvSpPr>
        <p:spPr>
          <a:xfrm>
            <a:off x="539552" y="434059"/>
            <a:ext cx="8280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定理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1.12 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は、事象　が空事象でないという条件の下で考察し、次を得た。</a:t>
            </a:r>
            <a:endParaRPr lang="ja-JP" altLang="en-US" dirty="0"/>
          </a:p>
        </p:txBody>
      </p:sp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7437354"/>
              </p:ext>
            </p:extLst>
          </p:nvPr>
        </p:nvGraphicFramePr>
        <p:xfrm>
          <a:off x="3131840" y="1676296"/>
          <a:ext cx="2463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63480" imgH="342720" progId="Equation.DSMT4">
                  <p:embed/>
                </p:oleObj>
              </mc:Choice>
              <mc:Fallback>
                <p:oleObj name="Equation" r:id="rId2" imgW="2463480" imgH="342720" progId="Equation.DSMT4">
                  <p:embed/>
                  <p:pic>
                    <p:nvPicPr>
                      <p:cNvPr id="0" name="オブジェクト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1676296"/>
                        <a:ext cx="2463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正方形/長方形 43"/>
          <p:cNvSpPr/>
          <p:nvPr/>
        </p:nvSpPr>
        <p:spPr>
          <a:xfrm>
            <a:off x="475476" y="1995686"/>
            <a:ext cx="42124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同様に、事象　が空事象でないとき</a:t>
            </a:r>
            <a:endParaRPr lang="ja-JP" altLang="en-US" dirty="0"/>
          </a:p>
        </p:txBody>
      </p:sp>
      <p:graphicFrame>
        <p:nvGraphicFramePr>
          <p:cNvPr id="19" name="オブジェクト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4509095"/>
              </p:ext>
            </p:extLst>
          </p:nvPr>
        </p:nvGraphicFramePr>
        <p:xfrm>
          <a:off x="2843808" y="510775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40" imgH="215640" progId="Equation.DSMT4">
                  <p:embed/>
                </p:oleObj>
              </mc:Choice>
              <mc:Fallback>
                <p:oleObj name="Equation" r:id="rId4" imgW="1904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43808" y="510775"/>
                        <a:ext cx="1905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オブジェクト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5248266"/>
              </p:ext>
            </p:extLst>
          </p:nvPr>
        </p:nvGraphicFramePr>
        <p:xfrm>
          <a:off x="3131840" y="2479643"/>
          <a:ext cx="2463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63480" imgH="342720" progId="Equation.DSMT4">
                  <p:embed/>
                </p:oleObj>
              </mc:Choice>
              <mc:Fallback>
                <p:oleObj name="Equation" r:id="rId6" imgW="2463480" imgH="342720" progId="Equation.DSMT4">
                  <p:embed/>
                  <p:pic>
                    <p:nvPicPr>
                      <p:cNvPr id="0" name="オブジェクト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2479643"/>
                        <a:ext cx="2463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オブジェクト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165327"/>
              </p:ext>
            </p:extLst>
          </p:nvPr>
        </p:nvGraphicFramePr>
        <p:xfrm>
          <a:off x="3107556" y="803391"/>
          <a:ext cx="19685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68480" imgH="685800" progId="Equation.DSMT4">
                  <p:embed/>
                </p:oleObj>
              </mc:Choice>
              <mc:Fallback>
                <p:oleObj name="Equation" r:id="rId8" imgW="1968480" imgH="685800" progId="Equation.DSMT4">
                  <p:embed/>
                  <p:pic>
                    <p:nvPicPr>
                      <p:cNvPr id="0" name="オブジェクト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7556" y="803391"/>
                        <a:ext cx="19685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オブジェクト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6025985"/>
              </p:ext>
            </p:extLst>
          </p:nvPr>
        </p:nvGraphicFramePr>
        <p:xfrm>
          <a:off x="1979712" y="2067694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40" imgH="215640" progId="Equation.DSMT4">
                  <p:embed/>
                </p:oleObj>
              </mc:Choice>
              <mc:Fallback>
                <p:oleObj name="Equation" r:id="rId10" imgW="1904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979712" y="2067694"/>
                        <a:ext cx="1905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オブジェクト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6189892"/>
              </p:ext>
            </p:extLst>
          </p:nvPr>
        </p:nvGraphicFramePr>
        <p:xfrm>
          <a:off x="1763688" y="3291830"/>
          <a:ext cx="431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31640" imgH="266400" progId="Equation.DSMT4">
                  <p:embed/>
                </p:oleObj>
              </mc:Choice>
              <mc:Fallback>
                <p:oleObj name="Equation" r:id="rId12" imgW="43164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763688" y="3291830"/>
                        <a:ext cx="4318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オブジェクト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2353631"/>
              </p:ext>
            </p:extLst>
          </p:nvPr>
        </p:nvGraphicFramePr>
        <p:xfrm>
          <a:off x="2267744" y="3723878"/>
          <a:ext cx="3987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987720" imgH="342720" progId="Equation.DSMT4">
                  <p:embed/>
                </p:oleObj>
              </mc:Choice>
              <mc:Fallback>
                <p:oleObj name="Equation" r:id="rId14" imgW="3987720" imgH="342720" progId="Equation.DSMT4">
                  <p:embed/>
                  <p:pic>
                    <p:nvPicPr>
                      <p:cNvPr id="0" name="オブジェクト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3723878"/>
                        <a:ext cx="3987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0049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" grpId="0" uiExpand="1" build="p" animBg="1"/>
      <p:bldP spid="36" grpId="0" build="p"/>
      <p:bldP spid="27" grpId="0" uiExpand="1" build="p" animBg="1"/>
      <p:bldP spid="44" grpId="0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3552</TotalTime>
  <Words>1040</Words>
  <Application>Microsoft Office PowerPoint</Application>
  <PresentationFormat>画面に合わせる (16:9)</PresentationFormat>
  <Paragraphs>164</Paragraphs>
  <Slides>12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9" baseType="lpstr">
      <vt:lpstr>AR P丸ゴシック体M</vt:lpstr>
      <vt:lpstr>ＭＳ ゴシック</vt:lpstr>
      <vt:lpstr>ＭＳ 明朝</vt:lpstr>
      <vt:lpstr>Arial</vt:lpstr>
      <vt:lpstr>Calibri</vt:lpstr>
      <vt:lpstr>Office ​​テーマ</vt:lpstr>
      <vt:lpstr>Equation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US0082</dc:creator>
  <cp:lastModifiedBy>和経 堀部</cp:lastModifiedBy>
  <cp:revision>609</cp:revision>
  <cp:lastPrinted>2021-02-11T15:16:18Z</cp:lastPrinted>
  <dcterms:created xsi:type="dcterms:W3CDTF">2016-12-10T00:52:18Z</dcterms:created>
  <dcterms:modified xsi:type="dcterms:W3CDTF">2021-02-23T09:24:06Z</dcterms:modified>
</cp:coreProperties>
</file>