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3"/>
  </p:notesMasterIdLst>
  <p:handoutMasterIdLst>
    <p:handoutMasterId r:id="rId14"/>
  </p:handoutMasterIdLst>
  <p:sldIdLst>
    <p:sldId id="541" r:id="rId2"/>
    <p:sldId id="568" r:id="rId3"/>
    <p:sldId id="569" r:id="rId4"/>
    <p:sldId id="570" r:id="rId5"/>
    <p:sldId id="571" r:id="rId6"/>
    <p:sldId id="572" r:id="rId7"/>
    <p:sldId id="573" r:id="rId8"/>
    <p:sldId id="578" r:id="rId9"/>
    <p:sldId id="574" r:id="rId10"/>
    <p:sldId id="575" r:id="rId11"/>
    <p:sldId id="576" r:id="rId12"/>
  </p:sldIdLst>
  <p:sldSz cx="9144000" cy="5143500" type="screen16x9"/>
  <p:notesSz cx="6858000" cy="987425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CC"/>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935" autoAdjust="0"/>
    <p:restoredTop sz="94699" autoAdjust="0"/>
  </p:normalViewPr>
  <p:slideViewPr>
    <p:cSldViewPr>
      <p:cViewPr varScale="1">
        <p:scale>
          <a:sx n="124" d="100"/>
          <a:sy n="124" d="100"/>
        </p:scale>
        <p:origin x="188" y="84"/>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990"/>
    </p:cViewPr>
  </p:sorterViewPr>
  <p:notesViewPr>
    <p:cSldViewPr>
      <p:cViewPr varScale="1">
        <p:scale>
          <a:sx n="75" d="100"/>
          <a:sy n="75" d="100"/>
        </p:scale>
        <p:origin x="-4086" y="-90"/>
      </p:cViewPr>
      <p:guideLst>
        <p:guide orient="horz" pos="311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3712"/>
          </a:xfrm>
          <a:prstGeom prst="rect">
            <a:avLst/>
          </a:prstGeom>
        </p:spPr>
        <p:txBody>
          <a:bodyPr vert="horz" lIns="91427" tIns="45713" rIns="91427" bIns="45713" rtlCol="0"/>
          <a:lstStyle>
            <a:lvl1pPr algn="l">
              <a:defRPr sz="1200"/>
            </a:lvl1pPr>
          </a:lstStyle>
          <a:p>
            <a:r>
              <a:rPr kumimoji="1" lang="ja-JP" altLang="en-US" dirty="0"/>
              <a:t>確率・統計</a:t>
            </a:r>
          </a:p>
        </p:txBody>
      </p:sp>
      <p:sp>
        <p:nvSpPr>
          <p:cNvPr id="5" name="スライド番号プレースホルダー 4"/>
          <p:cNvSpPr>
            <a:spLocks noGrp="1"/>
          </p:cNvSpPr>
          <p:nvPr>
            <p:ph type="sldNum" sz="quarter" idx="3"/>
          </p:nvPr>
        </p:nvSpPr>
        <p:spPr>
          <a:xfrm>
            <a:off x="3884613" y="9378824"/>
            <a:ext cx="2971800" cy="493712"/>
          </a:xfrm>
          <a:prstGeom prst="rect">
            <a:avLst/>
          </a:prstGeom>
        </p:spPr>
        <p:txBody>
          <a:bodyPr vert="horz" lIns="91427" tIns="45713" rIns="91427" bIns="45713" rtlCol="0" anchor="b"/>
          <a:lstStyle>
            <a:lvl1pPr algn="r">
              <a:defRPr sz="1200"/>
            </a:lvl1pPr>
          </a:lstStyle>
          <a:p>
            <a:fld id="{F7116B8F-6B5D-4996-9298-28BFA6600658}" type="slidenum">
              <a:rPr kumimoji="1" lang="ja-JP" altLang="en-US" smtClean="0"/>
              <a:t>‹#›</a:t>
            </a:fld>
            <a:endParaRPr kumimoji="1" lang="ja-JP" altLang="en-US"/>
          </a:p>
        </p:txBody>
      </p:sp>
    </p:spTree>
    <p:extLst>
      <p:ext uri="{BB962C8B-B14F-4D97-AF65-F5344CB8AC3E}">
        <p14:creationId xmlns:p14="http://schemas.microsoft.com/office/powerpoint/2010/main" val="1866481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3712"/>
          </a:xfrm>
          <a:prstGeom prst="rect">
            <a:avLst/>
          </a:prstGeom>
        </p:spPr>
        <p:txBody>
          <a:bodyPr vert="horz" lIns="91427" tIns="45713" rIns="91427"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3712"/>
          </a:xfrm>
          <a:prstGeom prst="rect">
            <a:avLst/>
          </a:prstGeom>
        </p:spPr>
        <p:txBody>
          <a:bodyPr vert="horz" lIns="91427" tIns="45713" rIns="91427" bIns="45713" rtlCol="0"/>
          <a:lstStyle>
            <a:lvl1pPr algn="r">
              <a:defRPr sz="1200"/>
            </a:lvl1pPr>
          </a:lstStyle>
          <a:p>
            <a:fld id="{5187BEE3-ED45-495A-A601-56212D4EC208}" type="datetimeFigureOut">
              <a:rPr kumimoji="1" lang="ja-JP" altLang="en-US" smtClean="0"/>
              <a:t>2021/2/23</a:t>
            </a:fld>
            <a:endParaRPr kumimoji="1" lang="ja-JP" altLang="en-US"/>
          </a:p>
        </p:txBody>
      </p:sp>
      <p:sp>
        <p:nvSpPr>
          <p:cNvPr id="4" name="スライド イメージ プレースホルダー 3"/>
          <p:cNvSpPr>
            <a:spLocks noGrp="1" noRot="1" noChangeAspect="1"/>
          </p:cNvSpPr>
          <p:nvPr>
            <p:ph type="sldImg" idx="2"/>
          </p:nvPr>
        </p:nvSpPr>
        <p:spPr>
          <a:xfrm>
            <a:off x="138113" y="741363"/>
            <a:ext cx="6581775" cy="3702050"/>
          </a:xfrm>
          <a:prstGeom prst="rect">
            <a:avLst/>
          </a:prstGeom>
          <a:noFill/>
          <a:ln w="12700">
            <a:solidFill>
              <a:prstClr val="black"/>
            </a:solidFill>
          </a:ln>
        </p:spPr>
        <p:txBody>
          <a:bodyPr vert="horz" lIns="91427" tIns="45713" rIns="91427" bIns="45713" rtlCol="0" anchor="ctr"/>
          <a:lstStyle/>
          <a:p>
            <a:endParaRPr lang="ja-JP" altLang="en-US"/>
          </a:p>
        </p:txBody>
      </p:sp>
      <p:sp>
        <p:nvSpPr>
          <p:cNvPr id="5" name="ノート プレースホルダー 4"/>
          <p:cNvSpPr>
            <a:spLocks noGrp="1"/>
          </p:cNvSpPr>
          <p:nvPr>
            <p:ph type="body" sz="quarter" idx="3"/>
          </p:nvPr>
        </p:nvSpPr>
        <p:spPr>
          <a:xfrm>
            <a:off x="685800" y="4690269"/>
            <a:ext cx="5486400" cy="4443413"/>
          </a:xfrm>
          <a:prstGeom prst="rect">
            <a:avLst/>
          </a:prstGeom>
        </p:spPr>
        <p:txBody>
          <a:bodyPr vert="horz" lIns="91427" tIns="45713" rIns="91427"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8824"/>
            <a:ext cx="2971800" cy="493712"/>
          </a:xfrm>
          <a:prstGeom prst="rect">
            <a:avLst/>
          </a:prstGeom>
        </p:spPr>
        <p:txBody>
          <a:bodyPr vert="horz" lIns="91427" tIns="45713" rIns="91427"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378824"/>
            <a:ext cx="2971800" cy="493712"/>
          </a:xfrm>
          <a:prstGeom prst="rect">
            <a:avLst/>
          </a:prstGeom>
        </p:spPr>
        <p:txBody>
          <a:bodyPr vert="horz" lIns="91427" tIns="45713" rIns="91427" bIns="45713" rtlCol="0" anchor="b"/>
          <a:lstStyle>
            <a:lvl1pPr algn="r">
              <a:defRPr sz="1200"/>
            </a:lvl1pPr>
          </a:lstStyle>
          <a:p>
            <a:fld id="{2B8D1BD3-C2D8-41BA-8011-E6D4C83176E3}" type="slidenum">
              <a:rPr kumimoji="1" lang="ja-JP" altLang="en-US" smtClean="0"/>
              <a:t>‹#›</a:t>
            </a:fld>
            <a:endParaRPr kumimoji="1" lang="ja-JP" altLang="en-US"/>
          </a:p>
        </p:txBody>
      </p:sp>
    </p:spTree>
    <p:extLst>
      <p:ext uri="{BB962C8B-B14F-4D97-AF65-F5344CB8AC3E}">
        <p14:creationId xmlns:p14="http://schemas.microsoft.com/office/powerpoint/2010/main" val="31992971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B8D1BD3-C2D8-41BA-8011-E6D4C83176E3}" type="slidenum">
              <a:rPr kumimoji="1" lang="ja-JP" altLang="en-US" smtClean="0"/>
              <a:t>1</a:t>
            </a:fld>
            <a:endParaRPr kumimoji="1" lang="ja-JP" altLang="en-US"/>
          </a:p>
        </p:txBody>
      </p:sp>
    </p:spTree>
    <p:extLst>
      <p:ext uri="{BB962C8B-B14F-4D97-AF65-F5344CB8AC3E}">
        <p14:creationId xmlns:p14="http://schemas.microsoft.com/office/powerpoint/2010/main" val="1623620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597821"/>
            <a:ext cx="7772400" cy="110251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691FF1A9-5727-4939-82D6-67FECA0453C6}"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756967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4921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54781"/>
            <a:ext cx="2057400" cy="329088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154781"/>
            <a:ext cx="6019800" cy="329088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33703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57200" y="205978"/>
            <a:ext cx="8229600" cy="857250"/>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457200" y="1200151"/>
            <a:ext cx="4038600" cy="163949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200151"/>
            <a:ext cx="4038600" cy="163949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7200" y="2953943"/>
            <a:ext cx="4038600" cy="164068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648200" y="2953943"/>
            <a:ext cx="4038600" cy="164068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a:lvl1pPr>
          </a:lstStyle>
          <a:p>
            <a:pPr>
              <a:defRPr/>
            </a:pPr>
            <a:r>
              <a:rPr lang="en-US" altLang="ja-JP">
                <a:solidFill>
                  <a:prstClr val="black">
                    <a:tint val="75000"/>
                  </a:prstClr>
                </a:solidFill>
              </a:rPr>
              <a:t>2020/5/28</a:t>
            </a:r>
          </a:p>
        </p:txBody>
      </p:sp>
      <p:sp>
        <p:nvSpPr>
          <p:cNvPr id="8" name="Rectangle 5"/>
          <p:cNvSpPr>
            <a:spLocks noGrp="1" noChangeArrowheads="1"/>
          </p:cNvSpPr>
          <p:nvPr>
            <p:ph type="ftr" sz="quarter" idx="11"/>
          </p:nvPr>
        </p:nvSpPr>
        <p:spPr/>
        <p:txBody>
          <a:bodyPr/>
          <a:lstStyle>
            <a:lvl1pPr>
              <a:defRPr/>
            </a:lvl1pPr>
          </a:lstStyle>
          <a:p>
            <a:pPr>
              <a:defRPr/>
            </a:pPr>
            <a:r>
              <a:rPr lang="ja-JP" altLang="en-US">
                <a:solidFill>
                  <a:prstClr val="black">
                    <a:tint val="75000"/>
                  </a:prstClr>
                </a:solidFill>
              </a:rPr>
              <a:t>確率・統計　第２回</a:t>
            </a:r>
            <a:endParaRPr lang="en-US" altLang="ja-JP">
              <a:solidFill>
                <a:prstClr val="black">
                  <a:tint val="75000"/>
                </a:prstClr>
              </a:solidFill>
            </a:endParaRPr>
          </a:p>
        </p:txBody>
      </p:sp>
      <p:sp>
        <p:nvSpPr>
          <p:cNvPr id="9" name="Rectangle 6"/>
          <p:cNvSpPr>
            <a:spLocks noGrp="1" noChangeArrowheads="1"/>
          </p:cNvSpPr>
          <p:nvPr>
            <p:ph type="sldNum" sz="quarter" idx="12"/>
          </p:nvPr>
        </p:nvSpPr>
        <p:spPr/>
        <p:txBody>
          <a:bodyPr/>
          <a:lstStyle>
            <a:lvl1pPr>
              <a:defRPr/>
            </a:lvl1pPr>
          </a:lstStyle>
          <a:p>
            <a:pPr>
              <a:defRPr/>
            </a:pPr>
            <a:fld id="{D2392715-653D-4157-B519-FC5BCAAAF132}"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416494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EE7B6094-8F1C-4DA0-A6F0-64313E7EA85E}"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8285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959BF98B-1107-4902-BCCC-E17DBE58C535}"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885163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76"/>
            <a:ext cx="7772400" cy="1021556"/>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AE288027-B159-48A1-A983-0AD29B9B00D9}"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021565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7A1E558-2F32-4163-BEE5-5D608EDF4ECD}"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67755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8"/>
            <a:ext cx="8229600" cy="85725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B6F3DE33-7274-4DCE-9B2F-BD96CBD5E0F6}"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4236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700CF79E-8AE0-4B4B-A51F-763592EBB70F}"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84508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A82152CC-AD1C-462C-9B5B-11FCE6873131}"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53050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04787"/>
            <a:ext cx="3008313" cy="871538"/>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1428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3600451"/>
            <a:ext cx="5486400" cy="42505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F31D7D34-70A4-4AA3-95DA-DBFA8D2A2F3B}"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23722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ltLang="ja-JP">
                <a:solidFill>
                  <a:prstClr val="black">
                    <a:tint val="75000"/>
                  </a:prstClr>
                </a:solidFill>
              </a:rPr>
              <a:t>2020/5/28</a:t>
            </a:r>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ja-JP" altLang="en-US">
                <a:solidFill>
                  <a:prstClr val="black">
                    <a:tint val="75000"/>
                  </a:prstClr>
                </a:solidFill>
              </a:rPr>
              <a:t>確率・統計　第２回</a:t>
            </a:r>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937CF4D-C173-4EF2-8A3D-1DD4F370C4D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47535810"/>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3996" r:id="rId13"/>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7.wmf"/><Relationship Id="rId18" Type="http://schemas.openxmlformats.org/officeDocument/2006/relationships/oleObject" Target="../embeddings/oleObject70.bin"/><Relationship Id="rId3" Type="http://schemas.openxmlformats.org/officeDocument/2006/relationships/image" Target="../media/image62.wmf"/><Relationship Id="rId21" Type="http://schemas.openxmlformats.org/officeDocument/2006/relationships/image" Target="../media/image71.wmf"/><Relationship Id="rId7" Type="http://schemas.openxmlformats.org/officeDocument/2006/relationships/image" Target="../media/image64.wmf"/><Relationship Id="rId12" Type="http://schemas.openxmlformats.org/officeDocument/2006/relationships/oleObject" Target="../embeddings/oleObject67.bin"/><Relationship Id="rId17" Type="http://schemas.openxmlformats.org/officeDocument/2006/relationships/image" Target="../media/image69.wmf"/><Relationship Id="rId25" Type="http://schemas.openxmlformats.org/officeDocument/2006/relationships/image" Target="../media/image72.wmf"/><Relationship Id="rId2" Type="http://schemas.openxmlformats.org/officeDocument/2006/relationships/oleObject" Target="../embeddings/oleObject62.bin"/><Relationship Id="rId16" Type="http://schemas.openxmlformats.org/officeDocument/2006/relationships/oleObject" Target="../embeddings/oleObject69.bin"/><Relationship Id="rId20" Type="http://schemas.openxmlformats.org/officeDocument/2006/relationships/oleObject" Target="../embeddings/oleObject71.bin"/><Relationship Id="rId1" Type="http://schemas.openxmlformats.org/officeDocument/2006/relationships/slideLayout" Target="../slideLayouts/slideLayout12.xml"/><Relationship Id="rId6" Type="http://schemas.openxmlformats.org/officeDocument/2006/relationships/oleObject" Target="../embeddings/oleObject64.bin"/><Relationship Id="rId11" Type="http://schemas.openxmlformats.org/officeDocument/2006/relationships/image" Target="../media/image66.wmf"/><Relationship Id="rId24" Type="http://schemas.openxmlformats.org/officeDocument/2006/relationships/oleObject" Target="../embeddings/oleObject74.bin"/><Relationship Id="rId5" Type="http://schemas.openxmlformats.org/officeDocument/2006/relationships/image" Target="../media/image63.wmf"/><Relationship Id="rId15" Type="http://schemas.openxmlformats.org/officeDocument/2006/relationships/image" Target="../media/image68.wmf"/><Relationship Id="rId23" Type="http://schemas.openxmlformats.org/officeDocument/2006/relationships/oleObject" Target="../embeddings/oleObject73.bin"/><Relationship Id="rId10" Type="http://schemas.openxmlformats.org/officeDocument/2006/relationships/oleObject" Target="../embeddings/oleObject66.bin"/><Relationship Id="rId19" Type="http://schemas.openxmlformats.org/officeDocument/2006/relationships/image" Target="../media/image70.wmf"/><Relationship Id="rId4" Type="http://schemas.openxmlformats.org/officeDocument/2006/relationships/oleObject" Target="../embeddings/oleObject63.bin"/><Relationship Id="rId9" Type="http://schemas.openxmlformats.org/officeDocument/2006/relationships/image" Target="../media/image65.wmf"/><Relationship Id="rId14" Type="http://schemas.openxmlformats.org/officeDocument/2006/relationships/oleObject" Target="../embeddings/oleObject68.bin"/><Relationship Id="rId22" Type="http://schemas.openxmlformats.org/officeDocument/2006/relationships/oleObject" Target="../embeddings/oleObject72.bin"/></Relationships>
</file>

<file path=ppt/slides/_rels/slide11.xml.rels><?xml version="1.0" encoding="UTF-8" standalone="yes"?>
<Relationships xmlns="http://schemas.openxmlformats.org/package/2006/relationships"><Relationship Id="rId2" Type="http://schemas.openxmlformats.org/officeDocument/2006/relationships/image" Target="../media/image73.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7.bin"/><Relationship Id="rId18" Type="http://schemas.openxmlformats.org/officeDocument/2006/relationships/image" Target="../media/image8.wmf"/><Relationship Id="rId3" Type="http://schemas.openxmlformats.org/officeDocument/2006/relationships/image" Target="../media/image1.wmf"/><Relationship Id="rId7" Type="http://schemas.openxmlformats.org/officeDocument/2006/relationships/image" Target="../media/image3.wmf"/><Relationship Id="rId12" Type="http://schemas.openxmlformats.org/officeDocument/2006/relationships/oleObject" Target="../embeddings/oleObject6.bin"/><Relationship Id="rId17" Type="http://schemas.openxmlformats.org/officeDocument/2006/relationships/oleObject" Target="../embeddings/oleObject9.bin"/><Relationship Id="rId2" Type="http://schemas.openxmlformats.org/officeDocument/2006/relationships/oleObject" Target="../embeddings/oleObject1.bin"/><Relationship Id="rId16" Type="http://schemas.openxmlformats.org/officeDocument/2006/relationships/image" Target="../media/image7.wmf"/><Relationship Id="rId1" Type="http://schemas.openxmlformats.org/officeDocument/2006/relationships/slideLayout" Target="../slideLayouts/slideLayout12.xml"/><Relationship Id="rId6" Type="http://schemas.openxmlformats.org/officeDocument/2006/relationships/oleObject" Target="../embeddings/oleObject3.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oleObject" Target="../embeddings/oleObject8.bin"/><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4.wmf"/><Relationship Id="rId14" Type="http://schemas.openxmlformats.org/officeDocument/2006/relationships/image" Target="../media/image6.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3.wmf"/><Relationship Id="rId18" Type="http://schemas.openxmlformats.org/officeDocument/2006/relationships/oleObject" Target="../embeddings/oleObject18.bin"/><Relationship Id="rId3" Type="http://schemas.openxmlformats.org/officeDocument/2006/relationships/image" Target="../media/image2.wmf"/><Relationship Id="rId21" Type="http://schemas.openxmlformats.org/officeDocument/2006/relationships/image" Target="../media/image17.wmf"/><Relationship Id="rId7" Type="http://schemas.openxmlformats.org/officeDocument/2006/relationships/image" Target="../media/image10.wmf"/><Relationship Id="rId12" Type="http://schemas.openxmlformats.org/officeDocument/2006/relationships/oleObject" Target="../embeddings/oleObject15.bin"/><Relationship Id="rId17" Type="http://schemas.openxmlformats.org/officeDocument/2006/relationships/image" Target="../media/image15.wmf"/><Relationship Id="rId25" Type="http://schemas.openxmlformats.org/officeDocument/2006/relationships/image" Target="../media/image19.wmf"/><Relationship Id="rId2" Type="http://schemas.openxmlformats.org/officeDocument/2006/relationships/oleObject" Target="../embeddings/oleObject10.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12.xml"/><Relationship Id="rId6" Type="http://schemas.openxmlformats.org/officeDocument/2006/relationships/oleObject" Target="../embeddings/oleObject12.bin"/><Relationship Id="rId11" Type="http://schemas.openxmlformats.org/officeDocument/2006/relationships/image" Target="../media/image12.wmf"/><Relationship Id="rId24" Type="http://schemas.openxmlformats.org/officeDocument/2006/relationships/oleObject" Target="../embeddings/oleObject21.bin"/><Relationship Id="rId5" Type="http://schemas.openxmlformats.org/officeDocument/2006/relationships/image" Target="../media/image9.wmf"/><Relationship Id="rId15" Type="http://schemas.openxmlformats.org/officeDocument/2006/relationships/image" Target="../media/image14.wmf"/><Relationship Id="rId23" Type="http://schemas.openxmlformats.org/officeDocument/2006/relationships/image" Target="../media/image18.wmf"/><Relationship Id="rId10" Type="http://schemas.openxmlformats.org/officeDocument/2006/relationships/oleObject" Target="../embeddings/oleObject14.bin"/><Relationship Id="rId19" Type="http://schemas.openxmlformats.org/officeDocument/2006/relationships/image" Target="../media/image16.wmf"/><Relationship Id="rId4" Type="http://schemas.openxmlformats.org/officeDocument/2006/relationships/oleObject" Target="../embeddings/oleObject11.bin"/><Relationship Id="rId9" Type="http://schemas.openxmlformats.org/officeDocument/2006/relationships/image" Target="../media/image11.wmf"/><Relationship Id="rId14" Type="http://schemas.openxmlformats.org/officeDocument/2006/relationships/oleObject" Target="../embeddings/oleObject16.bin"/><Relationship Id="rId22" Type="http://schemas.openxmlformats.org/officeDocument/2006/relationships/oleObject" Target="../embeddings/oleObject20.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2.wmf"/><Relationship Id="rId12" Type="http://schemas.openxmlformats.org/officeDocument/2006/relationships/oleObject" Target="../embeddings/oleObject27.bin"/><Relationship Id="rId2" Type="http://schemas.openxmlformats.org/officeDocument/2006/relationships/oleObject" Target="../embeddings/oleObject22.bin"/><Relationship Id="rId1" Type="http://schemas.openxmlformats.org/officeDocument/2006/relationships/slideLayout" Target="../slideLayouts/slideLayout12.xml"/><Relationship Id="rId6" Type="http://schemas.openxmlformats.org/officeDocument/2006/relationships/oleObject" Target="../embeddings/oleObject24.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3.wmf"/><Relationship Id="rId14" Type="http://schemas.openxmlformats.org/officeDocument/2006/relationships/image" Target="../media/image26.jpeg"/></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33.bin"/><Relationship Id="rId2" Type="http://schemas.openxmlformats.org/officeDocument/2006/relationships/oleObject" Target="../embeddings/oleObject28.bin"/><Relationship Id="rId1" Type="http://schemas.openxmlformats.org/officeDocument/2006/relationships/slideLayout" Target="../slideLayouts/slideLayout12.xml"/><Relationship Id="rId6" Type="http://schemas.openxmlformats.org/officeDocument/2006/relationships/oleObject" Target="../embeddings/oleObject30.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0.wmf"/><Relationship Id="rId14" Type="http://schemas.openxmlformats.org/officeDocument/2006/relationships/image" Target="../media/image33.jpg"/></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6.wmf"/><Relationship Id="rId12" Type="http://schemas.openxmlformats.org/officeDocument/2006/relationships/oleObject" Target="../embeddings/oleObject39.bin"/><Relationship Id="rId2" Type="http://schemas.openxmlformats.org/officeDocument/2006/relationships/oleObject" Target="../embeddings/oleObject34.bin"/><Relationship Id="rId16" Type="http://schemas.openxmlformats.org/officeDocument/2006/relationships/image" Target="../media/image41.jpeg"/><Relationship Id="rId1" Type="http://schemas.openxmlformats.org/officeDocument/2006/relationships/slideLayout" Target="../slideLayouts/slideLayout1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12.xml"/><Relationship Id="rId6" Type="http://schemas.openxmlformats.org/officeDocument/2006/relationships/oleObject" Target="../embeddings/oleObject43.bin"/><Relationship Id="rId11" Type="http://schemas.openxmlformats.org/officeDocument/2006/relationships/image" Target="../media/image46.wmf"/><Relationship Id="rId5" Type="http://schemas.openxmlformats.org/officeDocument/2006/relationships/image" Target="../media/image43.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5.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0.wmf"/><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52.bin"/><Relationship Id="rId2" Type="http://schemas.openxmlformats.org/officeDocument/2006/relationships/oleObject" Target="../embeddings/oleObject47.bin"/><Relationship Id="rId1" Type="http://schemas.openxmlformats.org/officeDocument/2006/relationships/slideLayout" Target="../slideLayouts/slideLayout12.xml"/><Relationship Id="rId6" Type="http://schemas.openxmlformats.org/officeDocument/2006/relationships/oleObject" Target="../embeddings/oleObject49.bin"/><Relationship Id="rId11" Type="http://schemas.openxmlformats.org/officeDocument/2006/relationships/image" Target="../media/image46.wmf"/><Relationship Id="rId5" Type="http://schemas.openxmlformats.org/officeDocument/2006/relationships/image" Target="../media/image48.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49.wmf"/></Relationships>
</file>

<file path=ppt/slides/_rels/slide9.xml.rels><?xml version="1.0" encoding="UTF-8" standalone="yes"?>
<Relationships xmlns="http://schemas.openxmlformats.org/package/2006/relationships"><Relationship Id="rId8" Type="http://schemas.openxmlformats.org/officeDocument/2006/relationships/image" Target="../media/image54.jpeg"/><Relationship Id="rId13" Type="http://schemas.openxmlformats.org/officeDocument/2006/relationships/oleObject" Target="../embeddings/oleObject58.bin"/><Relationship Id="rId18" Type="http://schemas.openxmlformats.org/officeDocument/2006/relationships/image" Target="../media/image59.wmf"/><Relationship Id="rId3" Type="http://schemas.openxmlformats.org/officeDocument/2006/relationships/image" Target="../media/image51.wmf"/><Relationship Id="rId21" Type="http://schemas.openxmlformats.org/officeDocument/2006/relationships/image" Target="../media/image61.jpeg"/><Relationship Id="rId7" Type="http://schemas.openxmlformats.org/officeDocument/2006/relationships/image" Target="../media/image53.wmf"/><Relationship Id="rId12" Type="http://schemas.openxmlformats.org/officeDocument/2006/relationships/image" Target="../media/image56.wmf"/><Relationship Id="rId17" Type="http://schemas.openxmlformats.org/officeDocument/2006/relationships/oleObject" Target="../embeddings/oleObject60.bin"/><Relationship Id="rId2" Type="http://schemas.openxmlformats.org/officeDocument/2006/relationships/oleObject" Target="../embeddings/oleObject53.bin"/><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slideLayout" Target="../slideLayouts/slideLayout12.xml"/><Relationship Id="rId6" Type="http://schemas.openxmlformats.org/officeDocument/2006/relationships/oleObject" Target="../embeddings/oleObject55.bin"/><Relationship Id="rId11" Type="http://schemas.openxmlformats.org/officeDocument/2006/relationships/oleObject" Target="../embeddings/oleObject57.bin"/><Relationship Id="rId5" Type="http://schemas.openxmlformats.org/officeDocument/2006/relationships/image" Target="../media/image52.wmf"/><Relationship Id="rId15" Type="http://schemas.openxmlformats.org/officeDocument/2006/relationships/oleObject" Target="../embeddings/oleObject59.bin"/><Relationship Id="rId10" Type="http://schemas.openxmlformats.org/officeDocument/2006/relationships/image" Target="../media/image55.wmf"/><Relationship Id="rId19" Type="http://schemas.openxmlformats.org/officeDocument/2006/relationships/oleObject" Target="../embeddings/oleObject61.bin"/><Relationship Id="rId4" Type="http://schemas.openxmlformats.org/officeDocument/2006/relationships/oleObject" Target="../embeddings/oleObject54.bin"/><Relationship Id="rId9" Type="http://schemas.openxmlformats.org/officeDocument/2006/relationships/oleObject" Target="../embeddings/oleObject56.bin"/><Relationship Id="rId14" Type="http://schemas.openxmlformats.org/officeDocument/2006/relationships/image" Target="../media/image5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 name="コンテンツ プレースホルダー 1"/>
          <p:cNvSpPr>
            <a:spLocks noGrp="1"/>
          </p:cNvSpPr>
          <p:nvPr>
            <p:ph sz="quarter" idx="1"/>
          </p:nvPr>
        </p:nvSpPr>
        <p:spPr>
          <a:xfrm>
            <a:off x="1704843" y="480046"/>
            <a:ext cx="2664297" cy="610915"/>
          </a:xfrm>
          <a:ln w="12700">
            <a:solidFill>
              <a:schemeClr val="tx1"/>
            </a:solidFill>
          </a:ln>
        </p:spPr>
        <p:txBody>
          <a:bodyPr>
            <a:normAutofit fontScale="92500" lnSpcReduction="10000"/>
          </a:bodyPr>
          <a:lstStyle/>
          <a:p>
            <a:pPr marL="0" indent="0">
              <a:buNone/>
            </a:pPr>
            <a:r>
              <a:rPr lang="ja-JP" altLang="en-US" sz="4000" b="1" dirty="0">
                <a:latin typeface="ＭＳ 明朝" panose="02020609040205080304" pitchFamily="17" charset="-128"/>
                <a:ea typeface="ＭＳ 明朝" panose="02020609040205080304" pitchFamily="17" charset="-128"/>
              </a:rPr>
              <a:t>確率・統計</a:t>
            </a:r>
            <a:endParaRPr kumimoji="1" lang="ja-JP" altLang="en-US" sz="4000" b="1" dirty="0">
              <a:latin typeface="ＭＳ 明朝" panose="02020609040205080304" pitchFamily="17" charset="-128"/>
              <a:ea typeface="ＭＳ 明朝" panose="02020609040205080304" pitchFamily="17" charset="-128"/>
            </a:endParaRPr>
          </a:p>
        </p:txBody>
      </p:sp>
      <p:sp>
        <p:nvSpPr>
          <p:cNvPr id="37" name="コンテンツ プレースホルダー 5"/>
          <p:cNvSpPr>
            <a:spLocks noGrp="1"/>
          </p:cNvSpPr>
          <p:nvPr>
            <p:ph sz="quarter" idx="3"/>
          </p:nvPr>
        </p:nvSpPr>
        <p:spPr>
          <a:xfrm>
            <a:off x="6450806" y="437734"/>
            <a:ext cx="2051248" cy="273844"/>
          </a:xfrm>
        </p:spPr>
        <p:txBody>
          <a:bodyPr>
            <a:normAutofit fontScale="40000" lnSpcReduction="20000"/>
          </a:bodyPr>
          <a:lstStyle/>
          <a:p>
            <a:pPr marL="0" indent="0" algn="ctr">
              <a:buNone/>
            </a:pPr>
            <a:r>
              <a:rPr kumimoji="1" lang="en-US" altLang="ja-JP" dirty="0">
                <a:latin typeface="AR P丸ゴシック体M" panose="020F0600000000000000" pitchFamily="50" charset="-128"/>
                <a:ea typeface="AR P丸ゴシック体M" panose="020F0600000000000000" pitchFamily="50" charset="-128"/>
              </a:rPr>
              <a:t>URL  https://horibe.jp/</a:t>
            </a:r>
            <a:endParaRPr lang="en-US" altLang="ja-JP" dirty="0">
              <a:latin typeface="AR P丸ゴシック体M" panose="020F0600000000000000" pitchFamily="50" charset="-128"/>
              <a:ea typeface="AR P丸ゴシック体M" panose="020F0600000000000000" pitchFamily="50" charset="-128"/>
            </a:endParaRPr>
          </a:p>
        </p:txBody>
      </p:sp>
      <p:sp>
        <p:nvSpPr>
          <p:cNvPr id="10" name="コンテンツ プレースホルダー 5"/>
          <p:cNvSpPr>
            <a:spLocks noGrp="1"/>
          </p:cNvSpPr>
          <p:nvPr>
            <p:ph sz="quarter" idx="3"/>
          </p:nvPr>
        </p:nvSpPr>
        <p:spPr>
          <a:xfrm>
            <a:off x="6447685" y="673043"/>
            <a:ext cx="2196723" cy="417919"/>
          </a:xfrm>
        </p:spPr>
        <p:txBody>
          <a:bodyPr>
            <a:normAutofit/>
          </a:bodyPr>
          <a:lstStyle/>
          <a:p>
            <a:pPr marL="0" indent="0" algn="ctr">
              <a:buNone/>
            </a:pPr>
            <a:r>
              <a:rPr kumimoji="1" lang="ja-JP" altLang="en-US" sz="1800" dirty="0">
                <a:latin typeface="ＭＳ 明朝" panose="02020609040205080304" pitchFamily="17" charset="-128"/>
                <a:ea typeface="ＭＳ 明朝" panose="02020609040205080304" pitchFamily="17" charset="-128"/>
              </a:rPr>
              <a:t>担当：</a:t>
            </a:r>
            <a:r>
              <a:rPr lang="ja-JP" altLang="en-US" sz="1800" dirty="0">
                <a:latin typeface="ＭＳ 明朝" panose="02020609040205080304" pitchFamily="17" charset="-128"/>
                <a:ea typeface="ＭＳ 明朝" panose="02020609040205080304" pitchFamily="17" charset="-128"/>
              </a:rPr>
              <a:t>堀部和経</a:t>
            </a:r>
            <a:endParaRPr lang="en-US" altLang="ja-JP" sz="1800" dirty="0">
              <a:latin typeface="ＭＳ 明朝" panose="02020609040205080304" pitchFamily="17" charset="-128"/>
              <a:ea typeface="ＭＳ 明朝" panose="02020609040205080304" pitchFamily="17" charset="-128"/>
            </a:endParaRPr>
          </a:p>
        </p:txBody>
      </p:sp>
      <p:sp>
        <p:nvSpPr>
          <p:cNvPr id="11" name="コンテンツ プレースホルダー 5"/>
          <p:cNvSpPr>
            <a:spLocks noGrp="1"/>
          </p:cNvSpPr>
          <p:nvPr>
            <p:ph sz="quarter" idx="3"/>
          </p:nvPr>
        </p:nvSpPr>
        <p:spPr>
          <a:xfrm>
            <a:off x="2987824" y="2139702"/>
            <a:ext cx="3312368" cy="1099338"/>
          </a:xfrm>
        </p:spPr>
        <p:txBody>
          <a:bodyPr anchor="ctr">
            <a:noAutofit/>
          </a:bodyPr>
          <a:lstStyle/>
          <a:p>
            <a:pPr marL="0" indent="0">
              <a:buNone/>
            </a:pPr>
            <a:r>
              <a:rPr lang="ja-JP" altLang="en-US" sz="2800" dirty="0">
                <a:latin typeface="ＭＳ 明朝" panose="02020609040205080304" pitchFamily="17" charset="-128"/>
                <a:ea typeface="ＭＳ 明朝" panose="02020609040205080304" pitchFamily="17" charset="-128"/>
              </a:rPr>
              <a:t>確率の意味</a:t>
            </a:r>
          </a:p>
        </p:txBody>
      </p:sp>
      <p:sp>
        <p:nvSpPr>
          <p:cNvPr id="12" name="コンテンツ プレースホルダー 5"/>
          <p:cNvSpPr>
            <a:spLocks noGrp="1"/>
          </p:cNvSpPr>
          <p:nvPr>
            <p:ph sz="quarter" idx="3"/>
          </p:nvPr>
        </p:nvSpPr>
        <p:spPr>
          <a:xfrm>
            <a:off x="4644008" y="554361"/>
            <a:ext cx="1041038" cy="573758"/>
          </a:xfrm>
        </p:spPr>
        <p:txBody>
          <a:bodyPr>
            <a:noAutofit/>
          </a:bodyPr>
          <a:lstStyle/>
          <a:p>
            <a:pPr marL="0" indent="0">
              <a:buNone/>
            </a:pPr>
            <a:r>
              <a:rPr lang="en-US" altLang="ja-JP" sz="2800" dirty="0">
                <a:latin typeface="ＭＳ 明朝" panose="02020609040205080304" pitchFamily="17" charset="-128"/>
                <a:ea typeface="ＭＳ 明朝" panose="02020609040205080304" pitchFamily="17" charset="-128"/>
              </a:rPr>
              <a:t>§</a:t>
            </a:r>
            <a:r>
              <a:rPr lang="ja-JP" altLang="en-US" sz="2800" dirty="0">
                <a:latin typeface="ＭＳ 明朝" panose="02020609040205080304" pitchFamily="17" charset="-128"/>
                <a:ea typeface="ＭＳ 明朝" panose="02020609040205080304" pitchFamily="17" charset="-128"/>
              </a:rPr>
              <a:t>１</a:t>
            </a:r>
            <a:endParaRPr lang="en-US" altLang="ja-JP" sz="2800" dirty="0">
              <a:latin typeface="ＭＳ 明朝" panose="02020609040205080304" pitchFamily="17" charset="-128"/>
              <a:ea typeface="ＭＳ 明朝" panose="02020609040205080304" pitchFamily="17" charset="-128"/>
            </a:endParaRPr>
          </a:p>
        </p:txBody>
      </p:sp>
      <p:sp>
        <p:nvSpPr>
          <p:cNvPr id="13" name="コンテンツ プレースホルダー 3">
            <a:extLst>
              <a:ext uri="{FF2B5EF4-FFF2-40B4-BE49-F238E27FC236}">
                <a16:creationId xmlns:a16="http://schemas.microsoft.com/office/drawing/2014/main" id="{519D47AA-7C73-4836-BCC4-750120DE1E47}"/>
              </a:ext>
            </a:extLst>
          </p:cNvPr>
          <p:cNvSpPr txBox="1">
            <a:spLocks/>
          </p:cNvSpPr>
          <p:nvPr/>
        </p:nvSpPr>
        <p:spPr>
          <a:xfrm>
            <a:off x="768739" y="1551803"/>
            <a:ext cx="4536504" cy="47037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rgbClr val="FF0000"/>
                </a:solidFill>
              </a:rPr>
              <a:t>第４回　講義　　</a:t>
            </a:r>
            <a:r>
              <a:rPr lang="en-US" altLang="ja-JP" sz="2400" dirty="0">
                <a:solidFill>
                  <a:srgbClr val="FF0000"/>
                </a:solidFill>
              </a:rPr>
              <a:t>p.11</a:t>
            </a:r>
            <a:r>
              <a:rPr lang="ja-JP" altLang="en-US" sz="2400" dirty="0">
                <a:solidFill>
                  <a:srgbClr val="FF0000"/>
                </a:solidFill>
              </a:rPr>
              <a:t>　～　</a:t>
            </a:r>
            <a:r>
              <a:rPr lang="en-US" altLang="ja-JP" sz="2400" dirty="0">
                <a:solidFill>
                  <a:srgbClr val="FF0000"/>
                </a:solidFill>
              </a:rPr>
              <a:t>p.15</a:t>
            </a:r>
            <a:endParaRPr lang="ja-JP" altLang="en-US" sz="2400" dirty="0">
              <a:solidFill>
                <a:srgbClr val="FF0000"/>
              </a:solidFill>
            </a:endParaRPr>
          </a:p>
        </p:txBody>
      </p:sp>
    </p:spTree>
    <p:extLst>
      <p:ext uri="{BB962C8B-B14F-4D97-AF65-F5344CB8AC3E}">
        <p14:creationId xmlns:p14="http://schemas.microsoft.com/office/powerpoint/2010/main" val="4018133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sz="quarter" idx="2"/>
          </p:nvPr>
        </p:nvSpPr>
        <p:spPr>
          <a:xfrm>
            <a:off x="467544" y="771550"/>
            <a:ext cx="8136904" cy="1368152"/>
          </a:xfrm>
          <a:ln w="19050">
            <a:solidFill>
              <a:srgbClr val="0070C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試行を　回繰り返したとき、事象　が起こった回数が　回である。試行の</a:t>
            </a:r>
          </a:p>
        </p:txBody>
      </p:sp>
      <p:sp>
        <p:nvSpPr>
          <p:cNvPr id="32" name="正方形/長方形 31"/>
          <p:cNvSpPr/>
          <p:nvPr/>
        </p:nvSpPr>
        <p:spPr>
          <a:xfrm>
            <a:off x="467544" y="1215227"/>
            <a:ext cx="7920880"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回数　をふやしてゆくとき、　　が一定値　に近づくならば、この値　を</a:t>
            </a:r>
          </a:p>
        </p:txBody>
      </p:sp>
      <p:sp>
        <p:nvSpPr>
          <p:cNvPr id="3" name="コンテンツ プレースホルダー 2"/>
          <p:cNvSpPr>
            <a:spLocks noGrp="1"/>
          </p:cNvSpPr>
          <p:nvPr>
            <p:ph sz="quarter" idx="1"/>
          </p:nvPr>
        </p:nvSpPr>
        <p:spPr>
          <a:xfrm>
            <a:off x="467544" y="411510"/>
            <a:ext cx="936104" cy="360040"/>
          </a:xfrm>
          <a:ln w="19050">
            <a:solidFill>
              <a:srgbClr val="0070C0"/>
            </a:solidFill>
          </a:ln>
        </p:spPr>
        <p:txBody>
          <a:bodyPr>
            <a:noAutofit/>
          </a:bodyPr>
          <a:lstStyle/>
          <a:p>
            <a:pPr marL="0" indent="0">
              <a:buNone/>
            </a:pPr>
            <a:r>
              <a:rPr kumimoji="1" lang="ja-JP" altLang="en-US" sz="1800" dirty="0"/>
              <a:t>　１．９</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10</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6" name="コンテンツ プレースホルダー 11"/>
          <p:cNvSpPr>
            <a:spLocks noGrp="1"/>
          </p:cNvSpPr>
          <p:nvPr>
            <p:ph sz="quarter" idx="3"/>
          </p:nvPr>
        </p:nvSpPr>
        <p:spPr>
          <a:xfrm>
            <a:off x="1403648" y="411510"/>
            <a:ext cx="5400600" cy="360040"/>
          </a:xfrm>
          <a:ln w="19050">
            <a:solidFill>
              <a:srgbClr val="0070C0"/>
            </a:solidFill>
          </a:ln>
        </p:spPr>
        <p:txBody>
          <a:bodyPr>
            <a:normAutofit lnSpcReduction="10000"/>
          </a:bodyPr>
          <a:lstStyle/>
          <a:p>
            <a:pPr marL="0" indent="0" algn="ctr">
              <a:buNone/>
            </a:pPr>
            <a:r>
              <a:rPr lang="ja-JP" altLang="en-US" sz="1800" dirty="0">
                <a:latin typeface="ＭＳ 明朝" panose="02020609040205080304" pitchFamily="17" charset="-128"/>
                <a:ea typeface="ＭＳ 明朝" panose="02020609040205080304" pitchFamily="17" charset="-128"/>
              </a:rPr>
              <a:t>　数学的確率から</a:t>
            </a:r>
            <a:r>
              <a:rPr lang="ja-JP" altLang="en-US" sz="1800" b="1" dirty="0">
                <a:solidFill>
                  <a:srgbClr val="0070C0"/>
                </a:solidFill>
                <a:latin typeface="ＭＳ 明朝" panose="02020609040205080304" pitchFamily="17" charset="-128"/>
                <a:ea typeface="ＭＳ 明朝" panose="02020609040205080304" pitchFamily="17" charset="-128"/>
              </a:rPr>
              <a:t>統計的確率</a:t>
            </a:r>
            <a:r>
              <a:rPr lang="ja-JP" altLang="en-US" sz="1800" dirty="0">
                <a:latin typeface="ＭＳ 明朝" panose="02020609040205080304" pitchFamily="17" charset="-128"/>
                <a:ea typeface="ＭＳ 明朝" panose="02020609040205080304" pitchFamily="17" charset="-128"/>
              </a:rPr>
              <a:t>または</a:t>
            </a:r>
            <a:r>
              <a:rPr lang="ja-JP" altLang="en-US" sz="1800" b="1" dirty="0">
                <a:solidFill>
                  <a:srgbClr val="0070C0"/>
                </a:solidFill>
                <a:latin typeface="ＭＳ 明朝" panose="02020609040205080304" pitchFamily="17" charset="-128"/>
                <a:ea typeface="ＭＳ 明朝" panose="02020609040205080304" pitchFamily="17" charset="-128"/>
              </a:rPr>
              <a:t>経験的確率</a:t>
            </a:r>
            <a:r>
              <a:rPr lang="ja-JP" altLang="en-US" sz="1800" dirty="0">
                <a:latin typeface="ＭＳ 明朝" panose="02020609040205080304" pitchFamily="17" charset="-128"/>
                <a:ea typeface="ＭＳ 明朝" panose="02020609040205080304" pitchFamily="17" charset="-128"/>
              </a:rPr>
              <a:t>へ</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25" name="オブジェクト 24"/>
          <p:cNvGraphicFramePr>
            <a:graphicFrameLocks noChangeAspect="1"/>
          </p:cNvGraphicFramePr>
          <p:nvPr>
            <p:extLst>
              <p:ext uri="{D42A27DB-BD31-4B8C-83A1-F6EECF244321}">
                <p14:modId xmlns:p14="http://schemas.microsoft.com/office/powerpoint/2010/main" val="2643569266"/>
              </p:ext>
            </p:extLst>
          </p:nvPr>
        </p:nvGraphicFramePr>
        <p:xfrm>
          <a:off x="1475656" y="843558"/>
          <a:ext cx="228600" cy="228600"/>
        </p:xfrm>
        <a:graphic>
          <a:graphicData uri="http://schemas.openxmlformats.org/presentationml/2006/ole">
            <mc:AlternateContent xmlns:mc="http://schemas.openxmlformats.org/markup-compatibility/2006">
              <mc:Choice xmlns:v="urn:schemas-microsoft-com:vml" Requires="v">
                <p:oleObj name="Equation" r:id="rId2" imgW="228600" imgH="228600" progId="Equation.DSMT4">
                  <p:embed/>
                </p:oleObj>
              </mc:Choice>
              <mc:Fallback>
                <p:oleObj name="Equation" r:id="rId2" imgW="228600" imgH="228600" progId="Equation.DSMT4">
                  <p:embed/>
                  <p:pic>
                    <p:nvPicPr>
                      <p:cNvPr id="0" name=""/>
                      <p:cNvPicPr/>
                      <p:nvPr/>
                    </p:nvPicPr>
                    <p:blipFill>
                      <a:blip r:embed="rId3"/>
                      <a:stretch>
                        <a:fillRect/>
                      </a:stretch>
                    </p:blipFill>
                    <p:spPr>
                      <a:xfrm>
                        <a:off x="1475656" y="843558"/>
                        <a:ext cx="228600" cy="228600"/>
                      </a:xfrm>
                      <a:prstGeom prst="rect">
                        <a:avLst/>
                      </a:prstGeom>
                    </p:spPr>
                  </p:pic>
                </p:oleObj>
              </mc:Fallback>
            </mc:AlternateContent>
          </a:graphicData>
        </a:graphic>
      </p:graphicFrame>
      <p:graphicFrame>
        <p:nvGraphicFramePr>
          <p:cNvPr id="27" name="オブジェクト 26"/>
          <p:cNvGraphicFramePr>
            <a:graphicFrameLocks noChangeAspect="1"/>
          </p:cNvGraphicFramePr>
          <p:nvPr>
            <p:extLst>
              <p:ext uri="{D42A27DB-BD31-4B8C-83A1-F6EECF244321}">
                <p14:modId xmlns:p14="http://schemas.microsoft.com/office/powerpoint/2010/main" val="326583543"/>
              </p:ext>
            </p:extLst>
          </p:nvPr>
        </p:nvGraphicFramePr>
        <p:xfrm>
          <a:off x="4211960" y="843558"/>
          <a:ext cx="216024" cy="244828"/>
        </p:xfrm>
        <a:graphic>
          <a:graphicData uri="http://schemas.openxmlformats.org/presentationml/2006/ole">
            <mc:AlternateContent xmlns:mc="http://schemas.openxmlformats.org/markup-compatibility/2006">
              <mc:Choice xmlns:v="urn:schemas-microsoft-com:vml" Requires="v">
                <p:oleObj name="Equation" r:id="rId4" imgW="190440" imgH="215640" progId="Equation.DSMT4">
                  <p:embed/>
                </p:oleObj>
              </mc:Choice>
              <mc:Fallback>
                <p:oleObj name="Equation" r:id="rId4" imgW="190440" imgH="215640" progId="Equation.DSMT4">
                  <p:embed/>
                  <p:pic>
                    <p:nvPicPr>
                      <p:cNvPr id="0" name=""/>
                      <p:cNvPicPr/>
                      <p:nvPr/>
                    </p:nvPicPr>
                    <p:blipFill>
                      <a:blip r:embed="rId5"/>
                      <a:stretch>
                        <a:fillRect/>
                      </a:stretch>
                    </p:blipFill>
                    <p:spPr>
                      <a:xfrm>
                        <a:off x="4211960" y="843558"/>
                        <a:ext cx="216024" cy="244828"/>
                      </a:xfrm>
                      <a:prstGeom prst="rect">
                        <a:avLst/>
                      </a:prstGeom>
                    </p:spPr>
                  </p:pic>
                </p:oleObj>
              </mc:Fallback>
            </mc:AlternateContent>
          </a:graphicData>
        </a:graphic>
      </p:graphicFrame>
      <p:graphicFrame>
        <p:nvGraphicFramePr>
          <p:cNvPr id="28" name="オブジェクト 27"/>
          <p:cNvGraphicFramePr>
            <a:graphicFrameLocks noChangeAspect="1"/>
          </p:cNvGraphicFramePr>
          <p:nvPr>
            <p:extLst>
              <p:ext uri="{D42A27DB-BD31-4B8C-83A1-F6EECF244321}">
                <p14:modId xmlns:p14="http://schemas.microsoft.com/office/powerpoint/2010/main" val="2295174192"/>
              </p:ext>
            </p:extLst>
          </p:nvPr>
        </p:nvGraphicFramePr>
        <p:xfrm>
          <a:off x="6300192" y="843557"/>
          <a:ext cx="216024" cy="232641"/>
        </p:xfrm>
        <a:graphic>
          <a:graphicData uri="http://schemas.openxmlformats.org/presentationml/2006/ole">
            <mc:AlternateContent xmlns:mc="http://schemas.openxmlformats.org/markup-compatibility/2006">
              <mc:Choice xmlns:v="urn:schemas-microsoft-com:vml" Requires="v">
                <p:oleObj name="Equation" r:id="rId6" imgW="164880" imgH="177480" progId="Equation.DSMT4">
                  <p:embed/>
                </p:oleObj>
              </mc:Choice>
              <mc:Fallback>
                <p:oleObj name="Equation" r:id="rId6" imgW="164880" imgH="177480" progId="Equation.DSMT4">
                  <p:embed/>
                  <p:pic>
                    <p:nvPicPr>
                      <p:cNvPr id="0" name=""/>
                      <p:cNvPicPr/>
                      <p:nvPr/>
                    </p:nvPicPr>
                    <p:blipFill>
                      <a:blip r:embed="rId7"/>
                      <a:stretch>
                        <a:fillRect/>
                      </a:stretch>
                    </p:blipFill>
                    <p:spPr>
                      <a:xfrm>
                        <a:off x="6300192" y="843557"/>
                        <a:ext cx="216024" cy="232641"/>
                      </a:xfrm>
                      <a:prstGeom prst="rect">
                        <a:avLst/>
                      </a:prstGeom>
                    </p:spPr>
                  </p:pic>
                </p:oleObj>
              </mc:Fallback>
            </mc:AlternateContent>
          </a:graphicData>
        </a:graphic>
      </p:graphicFrame>
      <p:graphicFrame>
        <p:nvGraphicFramePr>
          <p:cNvPr id="29" name="オブジェクト 28"/>
          <p:cNvGraphicFramePr>
            <a:graphicFrameLocks noChangeAspect="1"/>
          </p:cNvGraphicFramePr>
          <p:nvPr>
            <p:extLst>
              <p:ext uri="{D42A27DB-BD31-4B8C-83A1-F6EECF244321}">
                <p14:modId xmlns:p14="http://schemas.microsoft.com/office/powerpoint/2010/main" val="851542129"/>
              </p:ext>
            </p:extLst>
          </p:nvPr>
        </p:nvGraphicFramePr>
        <p:xfrm>
          <a:off x="3491880" y="1131590"/>
          <a:ext cx="342900" cy="622300"/>
        </p:xfrm>
        <a:graphic>
          <a:graphicData uri="http://schemas.openxmlformats.org/presentationml/2006/ole">
            <mc:AlternateContent xmlns:mc="http://schemas.openxmlformats.org/markup-compatibility/2006">
              <mc:Choice xmlns:v="urn:schemas-microsoft-com:vml" Requires="v">
                <p:oleObj name="Equation" r:id="rId8" imgW="342720" imgH="622080" progId="Equation.DSMT4">
                  <p:embed/>
                </p:oleObj>
              </mc:Choice>
              <mc:Fallback>
                <p:oleObj name="Equation" r:id="rId8" imgW="342720" imgH="622080" progId="Equation.DSMT4">
                  <p:embed/>
                  <p:pic>
                    <p:nvPicPr>
                      <p:cNvPr id="0" name=""/>
                      <p:cNvPicPr/>
                      <p:nvPr/>
                    </p:nvPicPr>
                    <p:blipFill>
                      <a:blip r:embed="rId9"/>
                      <a:stretch>
                        <a:fillRect/>
                      </a:stretch>
                    </p:blipFill>
                    <p:spPr>
                      <a:xfrm>
                        <a:off x="3491880" y="1131590"/>
                        <a:ext cx="342900" cy="622300"/>
                      </a:xfrm>
                      <a:prstGeom prst="rect">
                        <a:avLst/>
                      </a:prstGeom>
                    </p:spPr>
                  </p:pic>
                </p:oleObj>
              </mc:Fallback>
            </mc:AlternateContent>
          </a:graphicData>
        </a:graphic>
      </p:graphicFrame>
      <p:sp>
        <p:nvSpPr>
          <p:cNvPr id="30" name="正方形/長方形 29"/>
          <p:cNvSpPr/>
          <p:nvPr/>
        </p:nvSpPr>
        <p:spPr>
          <a:xfrm>
            <a:off x="467544" y="1702514"/>
            <a:ext cx="2664296"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事象　の</a:t>
            </a:r>
            <a:r>
              <a:rPr lang="ja-JP" altLang="en-US" b="1" dirty="0">
                <a:solidFill>
                  <a:srgbClr val="0070C0"/>
                </a:solidFill>
                <a:latin typeface="ＭＳ 明朝" panose="02020609040205080304" pitchFamily="17" charset="-128"/>
                <a:ea typeface="ＭＳ 明朝" panose="02020609040205080304" pitchFamily="17" charset="-128"/>
              </a:rPr>
              <a:t>確率</a:t>
            </a:r>
            <a:r>
              <a:rPr lang="ja-JP" altLang="en-US" dirty="0">
                <a:latin typeface="ＭＳ 明朝" panose="02020609040205080304" pitchFamily="17" charset="-128"/>
                <a:ea typeface="ＭＳ 明朝" panose="02020609040205080304" pitchFamily="17" charset="-128"/>
              </a:rPr>
              <a:t>という。</a:t>
            </a:r>
          </a:p>
        </p:txBody>
      </p:sp>
      <p:graphicFrame>
        <p:nvGraphicFramePr>
          <p:cNvPr id="31" name="オブジェクト 30"/>
          <p:cNvGraphicFramePr>
            <a:graphicFrameLocks noChangeAspect="1"/>
          </p:cNvGraphicFramePr>
          <p:nvPr>
            <p:extLst>
              <p:ext uri="{D42A27DB-BD31-4B8C-83A1-F6EECF244321}">
                <p14:modId xmlns:p14="http://schemas.microsoft.com/office/powerpoint/2010/main" val="798949924"/>
              </p:ext>
            </p:extLst>
          </p:nvPr>
        </p:nvGraphicFramePr>
        <p:xfrm>
          <a:off x="1043608" y="1285593"/>
          <a:ext cx="228600" cy="228600"/>
        </p:xfrm>
        <a:graphic>
          <a:graphicData uri="http://schemas.openxmlformats.org/presentationml/2006/ole">
            <mc:AlternateContent xmlns:mc="http://schemas.openxmlformats.org/markup-compatibility/2006">
              <mc:Choice xmlns:v="urn:schemas-microsoft-com:vml" Requires="v">
                <p:oleObj name="Equation" r:id="rId10" imgW="228600" imgH="228600" progId="Equation.DSMT4">
                  <p:embed/>
                </p:oleObj>
              </mc:Choice>
              <mc:Fallback>
                <p:oleObj name="Equation" r:id="rId10" imgW="228600" imgH="2286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43608" y="1285593"/>
                        <a:ext cx="228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181803156"/>
              </p:ext>
            </p:extLst>
          </p:nvPr>
        </p:nvGraphicFramePr>
        <p:xfrm>
          <a:off x="4932040" y="1291942"/>
          <a:ext cx="216024" cy="244827"/>
        </p:xfrm>
        <a:graphic>
          <a:graphicData uri="http://schemas.openxmlformats.org/presentationml/2006/ole">
            <mc:AlternateContent xmlns:mc="http://schemas.openxmlformats.org/markup-compatibility/2006">
              <mc:Choice xmlns:v="urn:schemas-microsoft-com:vml" Requires="v">
                <p:oleObj name="Equation" r:id="rId12" imgW="190440" imgH="215640" progId="Equation.DSMT4">
                  <p:embed/>
                </p:oleObj>
              </mc:Choice>
              <mc:Fallback>
                <p:oleObj name="Equation" r:id="rId12" imgW="190440" imgH="215640" progId="Equation.DSMT4">
                  <p:embed/>
                  <p:pic>
                    <p:nvPicPr>
                      <p:cNvPr id="0" name=""/>
                      <p:cNvPicPr/>
                      <p:nvPr/>
                    </p:nvPicPr>
                    <p:blipFill>
                      <a:blip r:embed="rId13"/>
                      <a:stretch>
                        <a:fillRect/>
                      </a:stretch>
                    </p:blipFill>
                    <p:spPr>
                      <a:xfrm>
                        <a:off x="4932040" y="1291942"/>
                        <a:ext cx="216024" cy="244827"/>
                      </a:xfrm>
                      <a:prstGeom prst="rect">
                        <a:avLst/>
                      </a:prstGeom>
                    </p:spPr>
                  </p:pic>
                </p:oleObj>
              </mc:Fallback>
            </mc:AlternateContent>
          </a:graphicData>
        </a:graphic>
      </p:graphicFrame>
      <p:graphicFrame>
        <p:nvGraphicFramePr>
          <p:cNvPr id="34" name="オブジェクト 33"/>
          <p:cNvGraphicFramePr>
            <a:graphicFrameLocks noChangeAspect="1"/>
          </p:cNvGraphicFramePr>
          <p:nvPr>
            <p:extLst>
              <p:ext uri="{D42A27DB-BD31-4B8C-83A1-F6EECF244321}">
                <p14:modId xmlns:p14="http://schemas.microsoft.com/office/powerpoint/2010/main" val="2127879233"/>
              </p:ext>
            </p:extLst>
          </p:nvPr>
        </p:nvGraphicFramePr>
        <p:xfrm>
          <a:off x="7668344" y="1291943"/>
          <a:ext cx="239730" cy="271694"/>
        </p:xfrm>
        <a:graphic>
          <a:graphicData uri="http://schemas.openxmlformats.org/presentationml/2006/ole">
            <mc:AlternateContent xmlns:mc="http://schemas.openxmlformats.org/markup-compatibility/2006">
              <mc:Choice xmlns:v="urn:schemas-microsoft-com:vml" Requires="v">
                <p:oleObj name="Equation" r:id="rId14" imgW="190440" imgH="215640" progId="Equation.DSMT4">
                  <p:embed/>
                </p:oleObj>
              </mc:Choice>
              <mc:Fallback>
                <p:oleObj name="Equation" r:id="rId14" imgW="190440" imgH="21564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68344" y="1291943"/>
                        <a:ext cx="239730" cy="271694"/>
                      </a:xfrm>
                      <a:prstGeom prst="rect">
                        <a:avLst/>
                      </a:prstGeom>
                      <a:noFill/>
                      <a:ln>
                        <a:noFill/>
                      </a:ln>
                    </p:spPr>
                  </p:pic>
                </p:oleObj>
              </mc:Fallback>
            </mc:AlternateContent>
          </a:graphicData>
        </a:graphic>
      </p:graphicFrame>
      <p:graphicFrame>
        <p:nvGraphicFramePr>
          <p:cNvPr id="35" name="オブジェクト 34"/>
          <p:cNvGraphicFramePr>
            <a:graphicFrameLocks noChangeAspect="1"/>
          </p:cNvGraphicFramePr>
          <p:nvPr>
            <p:extLst>
              <p:ext uri="{D42A27DB-BD31-4B8C-83A1-F6EECF244321}">
                <p14:modId xmlns:p14="http://schemas.microsoft.com/office/powerpoint/2010/main" val="3256024045"/>
              </p:ext>
            </p:extLst>
          </p:nvPr>
        </p:nvGraphicFramePr>
        <p:xfrm>
          <a:off x="1043608" y="1764766"/>
          <a:ext cx="216024" cy="244827"/>
        </p:xfrm>
        <a:graphic>
          <a:graphicData uri="http://schemas.openxmlformats.org/presentationml/2006/ole">
            <mc:AlternateContent xmlns:mc="http://schemas.openxmlformats.org/markup-compatibility/2006">
              <mc:Choice xmlns:v="urn:schemas-microsoft-com:vml" Requires="v">
                <p:oleObj name="Equation" r:id="rId16" imgW="190440" imgH="215640" progId="Equation.DSMT4">
                  <p:embed/>
                </p:oleObj>
              </mc:Choice>
              <mc:Fallback>
                <p:oleObj name="Equation" r:id="rId16" imgW="190440" imgH="21564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43608" y="1764766"/>
                        <a:ext cx="216024" cy="244827"/>
                      </a:xfrm>
                      <a:prstGeom prst="rect">
                        <a:avLst/>
                      </a:prstGeom>
                      <a:noFill/>
                      <a:ln>
                        <a:noFill/>
                      </a:ln>
                    </p:spPr>
                  </p:pic>
                </p:oleObj>
              </mc:Fallback>
            </mc:AlternateContent>
          </a:graphicData>
        </a:graphic>
      </p:graphicFrame>
      <p:sp>
        <p:nvSpPr>
          <p:cNvPr id="37" name="正方形/長方形 36"/>
          <p:cNvSpPr/>
          <p:nvPr/>
        </p:nvSpPr>
        <p:spPr>
          <a:xfrm>
            <a:off x="467544" y="2211710"/>
            <a:ext cx="7920880"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　試行を繰り返して　　　 とすると、　　がほとんど確実に一定値　に近</a:t>
            </a:r>
          </a:p>
        </p:txBody>
      </p:sp>
      <p:graphicFrame>
        <p:nvGraphicFramePr>
          <p:cNvPr id="38" name="オブジェクト 37"/>
          <p:cNvGraphicFramePr>
            <a:graphicFrameLocks noChangeAspect="1"/>
          </p:cNvGraphicFramePr>
          <p:nvPr>
            <p:extLst>
              <p:ext uri="{D42A27DB-BD31-4B8C-83A1-F6EECF244321}">
                <p14:modId xmlns:p14="http://schemas.microsoft.com/office/powerpoint/2010/main" val="2886032085"/>
              </p:ext>
            </p:extLst>
          </p:nvPr>
        </p:nvGraphicFramePr>
        <p:xfrm>
          <a:off x="2627784" y="2282076"/>
          <a:ext cx="711200" cy="228600"/>
        </p:xfrm>
        <a:graphic>
          <a:graphicData uri="http://schemas.openxmlformats.org/presentationml/2006/ole">
            <mc:AlternateContent xmlns:mc="http://schemas.openxmlformats.org/markup-compatibility/2006">
              <mc:Choice xmlns:v="urn:schemas-microsoft-com:vml" Requires="v">
                <p:oleObj name="Equation" r:id="rId18" imgW="711000" imgH="228600" progId="Equation.DSMT4">
                  <p:embed/>
                </p:oleObj>
              </mc:Choice>
              <mc:Fallback>
                <p:oleObj name="Equation" r:id="rId18" imgW="711000" imgH="228600" progId="Equation.DSMT4">
                  <p:embed/>
                  <p:pic>
                    <p:nvPicPr>
                      <p:cNvPr id="0" name=""/>
                      <p:cNvPicPr/>
                      <p:nvPr/>
                    </p:nvPicPr>
                    <p:blipFill>
                      <a:blip r:embed="rId19"/>
                      <a:stretch>
                        <a:fillRect/>
                      </a:stretch>
                    </p:blipFill>
                    <p:spPr>
                      <a:xfrm>
                        <a:off x="2627784" y="2282076"/>
                        <a:ext cx="711200" cy="228600"/>
                      </a:xfrm>
                      <a:prstGeom prst="rect">
                        <a:avLst/>
                      </a:prstGeom>
                    </p:spPr>
                  </p:pic>
                </p:oleObj>
              </mc:Fallback>
            </mc:AlternateContent>
          </a:graphicData>
        </a:graphic>
      </p:graphicFrame>
      <p:graphicFrame>
        <p:nvGraphicFramePr>
          <p:cNvPr id="39" name="オブジェクト 38"/>
          <p:cNvGraphicFramePr>
            <a:graphicFrameLocks noChangeAspect="1"/>
          </p:cNvGraphicFramePr>
          <p:nvPr>
            <p:extLst>
              <p:ext uri="{D42A27DB-BD31-4B8C-83A1-F6EECF244321}">
                <p14:modId xmlns:p14="http://schemas.microsoft.com/office/powerpoint/2010/main" val="3592058734"/>
              </p:ext>
            </p:extLst>
          </p:nvPr>
        </p:nvGraphicFramePr>
        <p:xfrm>
          <a:off x="4572000" y="2085226"/>
          <a:ext cx="342900" cy="622300"/>
        </p:xfrm>
        <a:graphic>
          <a:graphicData uri="http://schemas.openxmlformats.org/presentationml/2006/ole">
            <mc:AlternateContent xmlns:mc="http://schemas.openxmlformats.org/markup-compatibility/2006">
              <mc:Choice xmlns:v="urn:schemas-microsoft-com:vml" Requires="v">
                <p:oleObj name="Equation" r:id="rId20" imgW="342720" imgH="622080" progId="Equation.DSMT4">
                  <p:embed/>
                </p:oleObj>
              </mc:Choice>
              <mc:Fallback>
                <p:oleObj name="Equation" r:id="rId20" imgW="342720" imgH="62208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72000" y="2085226"/>
                        <a:ext cx="3429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オブジェクト 39"/>
          <p:cNvGraphicFramePr>
            <a:graphicFrameLocks noChangeAspect="1"/>
          </p:cNvGraphicFramePr>
          <p:nvPr>
            <p:extLst>
              <p:ext uri="{D42A27DB-BD31-4B8C-83A1-F6EECF244321}">
                <p14:modId xmlns:p14="http://schemas.microsoft.com/office/powerpoint/2010/main" val="1489999683"/>
              </p:ext>
            </p:extLst>
          </p:nvPr>
        </p:nvGraphicFramePr>
        <p:xfrm>
          <a:off x="7524328" y="2273962"/>
          <a:ext cx="216024" cy="244827"/>
        </p:xfrm>
        <a:graphic>
          <a:graphicData uri="http://schemas.openxmlformats.org/presentationml/2006/ole">
            <mc:AlternateContent xmlns:mc="http://schemas.openxmlformats.org/markup-compatibility/2006">
              <mc:Choice xmlns:v="urn:schemas-microsoft-com:vml" Requires="v">
                <p:oleObj name="Equation" r:id="rId22" imgW="190335" imgH="215713" progId="Equation.DSMT4">
                  <p:embed/>
                </p:oleObj>
              </mc:Choice>
              <mc:Fallback>
                <p:oleObj name="Equation" r:id="rId22" imgW="190335" imgH="215713"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24328" y="2273962"/>
                        <a:ext cx="216024" cy="244827"/>
                      </a:xfrm>
                      <a:prstGeom prst="rect">
                        <a:avLst/>
                      </a:prstGeom>
                      <a:noFill/>
                      <a:ln>
                        <a:noFill/>
                      </a:ln>
                    </p:spPr>
                  </p:pic>
                </p:oleObj>
              </mc:Fallback>
            </mc:AlternateContent>
          </a:graphicData>
        </a:graphic>
      </p:graphicFrame>
      <p:sp>
        <p:nvSpPr>
          <p:cNvPr id="41" name="正方形/長方形 40"/>
          <p:cNvSpPr/>
          <p:nvPr/>
        </p:nvSpPr>
        <p:spPr>
          <a:xfrm>
            <a:off x="467544" y="2581042"/>
            <a:ext cx="2946861" cy="369332"/>
          </a:xfrm>
          <a:prstGeom prst="rect">
            <a:avLst/>
          </a:prstGeom>
        </p:spPr>
        <p:txBody>
          <a:bodyPr wrap="square">
            <a:spAutoFit/>
          </a:bodyPr>
          <a:lstStyle/>
          <a:p>
            <a:r>
              <a:rPr lang="ja-JP" altLang="en-US" dirty="0" err="1">
                <a:latin typeface="ＭＳ 明朝" panose="02020609040205080304" pitchFamily="17" charset="-128"/>
                <a:ea typeface="ＭＳ 明朝" panose="02020609040205080304" pitchFamily="17" charset="-128"/>
              </a:rPr>
              <a:t>づく</a:t>
            </a:r>
            <a:r>
              <a:rPr lang="ja-JP" altLang="en-US" dirty="0">
                <a:latin typeface="ＭＳ 明朝" panose="02020609040205080304" pitchFamily="17" charset="-128"/>
                <a:ea typeface="ＭＳ 明朝" panose="02020609040205080304" pitchFamily="17" charset="-128"/>
              </a:rPr>
              <a:t>ことが知られている。</a:t>
            </a:r>
          </a:p>
        </p:txBody>
      </p:sp>
      <p:sp>
        <p:nvSpPr>
          <p:cNvPr id="42" name="正方形/長方形 41"/>
          <p:cNvSpPr/>
          <p:nvPr/>
        </p:nvSpPr>
        <p:spPr>
          <a:xfrm>
            <a:off x="683568" y="2968777"/>
            <a:ext cx="7416824"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このように定義された確率を</a:t>
            </a:r>
            <a:r>
              <a:rPr lang="ja-JP" altLang="en-US" b="1" dirty="0">
                <a:solidFill>
                  <a:srgbClr val="0070C0"/>
                </a:solidFill>
                <a:latin typeface="ＭＳ 明朝" panose="02020609040205080304" pitchFamily="17" charset="-128"/>
                <a:ea typeface="ＭＳ 明朝" panose="02020609040205080304" pitchFamily="17" charset="-128"/>
              </a:rPr>
              <a:t>統計的確率</a:t>
            </a:r>
            <a:r>
              <a:rPr lang="ja-JP" altLang="en-US" dirty="0">
                <a:latin typeface="ＭＳ 明朝" panose="02020609040205080304" pitchFamily="17" charset="-128"/>
                <a:ea typeface="ＭＳ 明朝" panose="02020609040205080304" pitchFamily="17" charset="-128"/>
              </a:rPr>
              <a:t>または</a:t>
            </a:r>
            <a:r>
              <a:rPr lang="ja-JP" altLang="en-US" b="1" dirty="0">
                <a:solidFill>
                  <a:srgbClr val="0070C0"/>
                </a:solidFill>
                <a:latin typeface="ＭＳ 明朝" panose="02020609040205080304" pitchFamily="17" charset="-128"/>
                <a:ea typeface="ＭＳ 明朝" panose="02020609040205080304" pitchFamily="17" charset="-128"/>
              </a:rPr>
              <a:t>経験的確率</a:t>
            </a:r>
            <a:r>
              <a:rPr lang="ja-JP" altLang="en-US" dirty="0">
                <a:latin typeface="ＭＳ 明朝" panose="02020609040205080304" pitchFamily="17" charset="-128"/>
                <a:ea typeface="ＭＳ 明朝" panose="02020609040205080304" pitchFamily="17" charset="-128"/>
              </a:rPr>
              <a:t>という。</a:t>
            </a:r>
          </a:p>
        </p:txBody>
      </p:sp>
      <p:sp>
        <p:nvSpPr>
          <p:cNvPr id="43" name="正方形/長方形 42"/>
          <p:cNvSpPr/>
          <p:nvPr/>
        </p:nvSpPr>
        <p:spPr>
          <a:xfrm>
            <a:off x="1043608" y="3579862"/>
            <a:ext cx="7344816"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を</a:t>
            </a:r>
            <a:r>
              <a:rPr lang="ja-JP" altLang="en-US" b="1" dirty="0">
                <a:solidFill>
                  <a:srgbClr val="0070C0"/>
                </a:solidFill>
                <a:latin typeface="ＭＳ 明朝" panose="02020609040205080304" pitchFamily="17" charset="-128"/>
                <a:ea typeface="ＭＳ 明朝" panose="02020609040205080304" pitchFamily="17" charset="-128"/>
              </a:rPr>
              <a:t>相対度数</a:t>
            </a:r>
            <a:r>
              <a:rPr lang="ja-JP" altLang="en-US" dirty="0">
                <a:latin typeface="ＭＳ 明朝" panose="02020609040205080304" pitchFamily="17" charset="-128"/>
                <a:ea typeface="ＭＳ 明朝" panose="02020609040205080304" pitchFamily="17" charset="-128"/>
              </a:rPr>
              <a:t>という。実際の問題では、　を十分大きくしたときの相対</a:t>
            </a:r>
          </a:p>
        </p:txBody>
      </p:sp>
      <p:graphicFrame>
        <p:nvGraphicFramePr>
          <p:cNvPr id="45" name="オブジェクト 44"/>
          <p:cNvGraphicFramePr>
            <a:graphicFrameLocks noChangeAspect="1"/>
          </p:cNvGraphicFramePr>
          <p:nvPr>
            <p:extLst>
              <p:ext uri="{D42A27DB-BD31-4B8C-83A1-F6EECF244321}">
                <p14:modId xmlns:p14="http://schemas.microsoft.com/office/powerpoint/2010/main" val="1208773490"/>
              </p:ext>
            </p:extLst>
          </p:nvPr>
        </p:nvGraphicFramePr>
        <p:xfrm>
          <a:off x="700708" y="3453378"/>
          <a:ext cx="342900" cy="622300"/>
        </p:xfrm>
        <a:graphic>
          <a:graphicData uri="http://schemas.openxmlformats.org/presentationml/2006/ole">
            <mc:AlternateContent xmlns:mc="http://schemas.openxmlformats.org/markup-compatibility/2006">
              <mc:Choice xmlns:v="urn:schemas-microsoft-com:vml" Requires="v">
                <p:oleObj name="Equation" r:id="rId23" imgW="342751" imgH="622030" progId="Equation.DSMT4">
                  <p:embed/>
                </p:oleObj>
              </mc:Choice>
              <mc:Fallback>
                <p:oleObj name="Equation" r:id="rId23" imgW="342751" imgH="62203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0708" y="3453378"/>
                        <a:ext cx="3429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 name="オブジェクト 45"/>
          <p:cNvGraphicFramePr>
            <a:graphicFrameLocks noChangeAspect="1"/>
          </p:cNvGraphicFramePr>
          <p:nvPr>
            <p:extLst>
              <p:ext uri="{D42A27DB-BD31-4B8C-83A1-F6EECF244321}">
                <p14:modId xmlns:p14="http://schemas.microsoft.com/office/powerpoint/2010/main" val="3466827305"/>
              </p:ext>
            </p:extLst>
          </p:nvPr>
        </p:nvGraphicFramePr>
        <p:xfrm>
          <a:off x="4932040" y="3650228"/>
          <a:ext cx="228600" cy="228600"/>
        </p:xfrm>
        <a:graphic>
          <a:graphicData uri="http://schemas.openxmlformats.org/presentationml/2006/ole">
            <mc:AlternateContent xmlns:mc="http://schemas.openxmlformats.org/markup-compatibility/2006">
              <mc:Choice xmlns:v="urn:schemas-microsoft-com:vml" Requires="v">
                <p:oleObj name="Equation" r:id="rId24" imgW="228600" imgH="228600" progId="Equation.DSMT4">
                  <p:embed/>
                </p:oleObj>
              </mc:Choice>
              <mc:Fallback>
                <p:oleObj name="Equation" r:id="rId24" imgW="228600" imgH="228600" progId="Equation.DSMT4">
                  <p:embed/>
                  <p:pic>
                    <p:nvPicPr>
                      <p:cNvPr id="0" name=""/>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932040" y="3650228"/>
                        <a:ext cx="228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 name="正方形/長方形 46"/>
          <p:cNvSpPr/>
          <p:nvPr/>
        </p:nvSpPr>
        <p:spPr>
          <a:xfrm>
            <a:off x="467544" y="4030842"/>
            <a:ext cx="3456384"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度数を確率として用いている。</a:t>
            </a:r>
          </a:p>
        </p:txBody>
      </p:sp>
    </p:spTree>
    <p:extLst>
      <p:ext uri="{BB962C8B-B14F-4D97-AF65-F5344CB8AC3E}">
        <p14:creationId xmlns:p14="http://schemas.microsoft.com/office/powerpoint/2010/main" val="61794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par>
                                <p:cTn id="11" presetID="10" presetClass="entr" presetSubtype="0" fill="hold" nodeType="with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fade">
                                      <p:cBhvr>
                                        <p:cTn id="13" dur="500"/>
                                        <p:tgtEl>
                                          <p:spTgt spid="39"/>
                                        </p:tgtEl>
                                      </p:cBhvr>
                                    </p:animEffect>
                                  </p:childTnLst>
                                </p:cTn>
                              </p:par>
                              <p:par>
                                <p:cTn id="14" presetID="10" presetClass="entr" presetSubtype="0" fill="hold" nodeType="with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fade">
                                      <p:cBhvr>
                                        <p:cTn id="16" dur="500"/>
                                        <p:tgtEl>
                                          <p:spTgt spid="4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animEffect transition="in" filter="fade">
                                      <p:cBhvr>
                                        <p:cTn id="19" dur="500"/>
                                        <p:tgtEl>
                                          <p:spTgt spid="4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fade">
                                      <p:cBhvr>
                                        <p:cTn id="24" dur="500"/>
                                        <p:tgtEl>
                                          <p:spTgt spid="4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fade">
                                      <p:cBhvr>
                                        <p:cTn id="29" dur="500"/>
                                        <p:tgtEl>
                                          <p:spTgt spid="45"/>
                                        </p:tgtEl>
                                      </p:cBhvr>
                                    </p:animEffect>
                                  </p:childTnLst>
                                </p:cTn>
                              </p:par>
                              <p:par>
                                <p:cTn id="30" presetID="10" presetClass="entr" presetSubtype="0" fill="hold" nodeType="with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fade">
                                      <p:cBhvr>
                                        <p:cTn id="32" dur="500"/>
                                        <p:tgtEl>
                                          <p:spTgt spid="4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animEffect transition="in" filter="fade">
                                      <p:cBhvr>
                                        <p:cTn id="35" dur="500"/>
                                        <p:tgtEl>
                                          <p:spTgt spid="4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fade">
                                      <p:cBhvr>
                                        <p:cTn id="38" dur="500"/>
                                        <p:tgtEl>
                                          <p:spTgt spid="4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6">
                                            <p:txEl>
                                              <p:pRg st="0" end="0"/>
                                            </p:txEl>
                                          </p:spTgt>
                                        </p:tgtEl>
                                        <p:attrNameLst>
                                          <p:attrName>style.visibility</p:attrName>
                                        </p:attrNameLst>
                                      </p:cBhvr>
                                      <p:to>
                                        <p:strVal val="visible"/>
                                      </p:to>
                                    </p:set>
                                    <p:animEffect transition="in" filter="fade">
                                      <p:cBhvr>
                                        <p:cTn id="41"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37" grpId="0"/>
      <p:bldP spid="41" grpId="0"/>
      <p:bldP spid="42" grpId="0"/>
      <p:bldP spid="43" grpId="0"/>
      <p:bldP spid="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5089" y="283261"/>
            <a:ext cx="4536504" cy="4144930"/>
          </a:xfrm>
          <a:prstGeom prst="rect">
            <a:avLst/>
          </a:prstGeom>
        </p:spPr>
      </p:pic>
      <p:sp>
        <p:nvSpPr>
          <p:cNvPr id="4" name="コンテンツ プレースホルダー 3"/>
          <p:cNvSpPr>
            <a:spLocks noGrp="1"/>
          </p:cNvSpPr>
          <p:nvPr>
            <p:ph sz="quarter" idx="2"/>
          </p:nvPr>
        </p:nvSpPr>
        <p:spPr>
          <a:xfrm>
            <a:off x="467544" y="627534"/>
            <a:ext cx="3672408" cy="3456384"/>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表</a:t>
            </a:r>
            <a:r>
              <a:rPr lang="en-US" altLang="ja-JP" sz="1800" dirty="0">
                <a:latin typeface="ＭＳ 明朝" panose="02020609040205080304" pitchFamily="17" charset="-128"/>
                <a:ea typeface="ＭＳ 明朝" panose="02020609040205080304" pitchFamily="17" charset="-128"/>
              </a:rPr>
              <a:t>1.1</a:t>
            </a:r>
            <a:r>
              <a:rPr lang="ja-JP" altLang="en-US" sz="1800" dirty="0">
                <a:latin typeface="ＭＳ 明朝" panose="02020609040205080304" pitchFamily="17" charset="-128"/>
                <a:ea typeface="ＭＳ 明朝" panose="02020609040205080304" pitchFamily="17" charset="-128"/>
              </a:rPr>
              <a:t>は、</a:t>
            </a:r>
            <a:r>
              <a:rPr lang="en-US" altLang="ja-JP" sz="1800" dirty="0">
                <a:latin typeface="ＭＳ 明朝" panose="02020609040205080304" pitchFamily="17" charset="-128"/>
                <a:ea typeface="ＭＳ 明朝" panose="02020609040205080304" pitchFamily="17" charset="-128"/>
              </a:rPr>
              <a:t>2003</a:t>
            </a:r>
            <a:r>
              <a:rPr lang="ja-JP" altLang="en-US" sz="1800" dirty="0">
                <a:latin typeface="ＭＳ 明朝" panose="02020609040205080304" pitchFamily="17" charset="-128"/>
                <a:ea typeface="ＭＳ 明朝" panose="02020609040205080304" pitchFamily="17" charset="-128"/>
              </a:rPr>
              <a:t>年から</a:t>
            </a:r>
            <a:r>
              <a:rPr lang="en-US" altLang="ja-JP" sz="1800" dirty="0">
                <a:latin typeface="ＭＳ 明朝" panose="02020609040205080304" pitchFamily="17" charset="-128"/>
                <a:ea typeface="ＭＳ 明朝" panose="02020609040205080304" pitchFamily="17" charset="-128"/>
              </a:rPr>
              <a:t>2012</a:t>
            </a:r>
            <a:r>
              <a:rPr lang="ja-JP" altLang="en-US" sz="1800" dirty="0">
                <a:latin typeface="ＭＳ 明朝" panose="02020609040205080304" pitchFamily="17" charset="-128"/>
                <a:ea typeface="ＭＳ 明朝" panose="02020609040205080304" pitchFamily="17" charset="-128"/>
              </a:rPr>
              <a:t>年までの</a:t>
            </a:r>
            <a:r>
              <a:rPr lang="en-US" altLang="ja-JP" sz="1800" dirty="0">
                <a:latin typeface="ＭＳ 明朝" panose="02020609040205080304" pitchFamily="17" charset="-128"/>
                <a:ea typeface="ＭＳ 明朝" panose="02020609040205080304" pitchFamily="17" charset="-128"/>
              </a:rPr>
              <a:t>10</a:t>
            </a:r>
            <a:r>
              <a:rPr lang="ja-JP" altLang="en-US" sz="1800" dirty="0">
                <a:latin typeface="ＭＳ 明朝" panose="02020609040205080304" pitchFamily="17" charset="-128"/>
                <a:ea typeface="ＭＳ 明朝" panose="02020609040205080304" pitchFamily="17" charset="-128"/>
              </a:rPr>
              <a:t>年間の出生について、総数と性別の人数および性別出生比率を示す（千人未満四捨五入）。</a:t>
            </a:r>
          </a:p>
          <a:p>
            <a:pPr marL="0" indent="0">
              <a:buNone/>
            </a:pPr>
            <a:r>
              <a:rPr lang="ja-JP" altLang="en-US" sz="1800" dirty="0">
                <a:latin typeface="ＭＳ 明朝" panose="02020609040205080304" pitchFamily="17" charset="-128"/>
                <a:ea typeface="ＭＳ 明朝" panose="02020609040205080304" pitchFamily="17" charset="-128"/>
              </a:rPr>
              <a:t>この表から、男女の出生比率はほぼ一定であり、生まれる確率は</a:t>
            </a:r>
            <a:r>
              <a:rPr lang="en-US" altLang="ja-JP" sz="1800" dirty="0">
                <a:latin typeface="ＭＳ 明朝" panose="02020609040205080304" pitchFamily="17" charset="-128"/>
                <a:ea typeface="ＭＳ 明朝" panose="02020609040205080304" pitchFamily="17" charset="-128"/>
              </a:rPr>
              <a:t>0.513</a:t>
            </a:r>
            <a:r>
              <a:rPr lang="ja-JP" altLang="en-US" sz="1800" dirty="0">
                <a:latin typeface="ＭＳ 明朝" panose="02020609040205080304" pitchFamily="17" charset="-128"/>
                <a:ea typeface="ＭＳ 明朝" panose="02020609040205080304" pitchFamily="17" charset="-128"/>
              </a:rPr>
              <a:t>と</a:t>
            </a:r>
            <a:r>
              <a:rPr lang="en-US" altLang="ja-JP" sz="1800" dirty="0">
                <a:latin typeface="ＭＳ 明朝" panose="02020609040205080304" pitchFamily="17" charset="-128"/>
                <a:ea typeface="ＭＳ 明朝" panose="02020609040205080304" pitchFamily="17" charset="-128"/>
              </a:rPr>
              <a:t>0.487</a:t>
            </a:r>
            <a:r>
              <a:rPr lang="ja-JP" altLang="en-US" sz="1800" dirty="0">
                <a:latin typeface="ＭＳ 明朝" panose="02020609040205080304" pitchFamily="17" charset="-128"/>
                <a:ea typeface="ＭＳ 明朝" panose="02020609040205080304" pitchFamily="17" charset="-128"/>
              </a:rPr>
              <a:t>と考えられる。</a:t>
            </a:r>
          </a:p>
        </p:txBody>
      </p:sp>
      <p:sp>
        <p:nvSpPr>
          <p:cNvPr id="3" name="コンテンツ プレースホルダー 2"/>
          <p:cNvSpPr>
            <a:spLocks noGrp="1"/>
          </p:cNvSpPr>
          <p:nvPr>
            <p:ph sz="quarter" idx="1"/>
          </p:nvPr>
        </p:nvSpPr>
        <p:spPr>
          <a:xfrm>
            <a:off x="467544" y="267494"/>
            <a:ext cx="1296144" cy="360040"/>
          </a:xfrm>
          <a:ln w="19050">
            <a:solidFill>
              <a:srgbClr val="FFC000"/>
            </a:solidFill>
          </a:ln>
        </p:spPr>
        <p:txBody>
          <a:bodyPr>
            <a:noAutofit/>
          </a:bodyPr>
          <a:lstStyle/>
          <a:p>
            <a:pPr marL="0" indent="0">
              <a:buNone/>
            </a:pPr>
            <a:r>
              <a:rPr kumimoji="1" lang="ja-JP" altLang="en-US" sz="1800" dirty="0"/>
              <a:t>例　１．１３</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11</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8175225" y="4344297"/>
            <a:ext cx="406948" cy="301404"/>
          </a:xfrm>
          <a:ln w="19050">
            <a:solidFill>
              <a:schemeClr val="tx1"/>
            </a:solidFill>
          </a:ln>
        </p:spPr>
        <p:txBody>
          <a:bodyPr>
            <a:normAutofit/>
          </a:bodyPr>
          <a:lstStyle/>
          <a:p>
            <a:pPr marL="0" indent="0" algn="ctr">
              <a:buNone/>
            </a:pPr>
            <a:r>
              <a:rPr lang="ja-JP" altLang="en-US" sz="1300" dirty="0">
                <a:latin typeface="ＭＳ 明朝" panose="02020609040205080304" pitchFamily="17" charset="-128"/>
                <a:ea typeface="ＭＳ 明朝" panose="02020609040205080304" pitchFamily="17" charset="-128"/>
              </a:rPr>
              <a:t>終</a:t>
            </a:r>
            <a:endParaRPr kumimoji="1" lang="ja-JP" altLang="en-US" sz="13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4" name="角丸四角形 13"/>
          <p:cNvSpPr/>
          <p:nvPr/>
        </p:nvSpPr>
        <p:spPr>
          <a:xfrm>
            <a:off x="6876256" y="555526"/>
            <a:ext cx="1584176" cy="3600400"/>
          </a:xfrm>
          <a:prstGeom prst="roundRect">
            <a:avLst>
              <a:gd name="adj" fmla="val 7168"/>
            </a:avLst>
          </a:prstGeom>
          <a:noFill/>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723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000" fill="hold"/>
                                        <p:tgtEl>
                                          <p:spTgt spid="14"/>
                                        </p:tgtEl>
                                        <p:attrNameLst>
                                          <p:attrName>ppt_x</p:attrName>
                                        </p:attrNameLst>
                                      </p:cBhvr>
                                      <p:tavLst>
                                        <p:tav tm="0">
                                          <p:val>
                                            <p:strVal val="0-#ppt_w/2"/>
                                          </p:val>
                                        </p:tav>
                                        <p:tav tm="100000">
                                          <p:val>
                                            <p:strVal val="#ppt_x"/>
                                          </p:val>
                                        </p:tav>
                                      </p:tavLst>
                                    </p:anim>
                                    <p:anim calcmode="lin" valueType="num">
                                      <p:cBhvr additive="base">
                                        <p:cTn id="8" dur="20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6">
                                            <p:bg/>
                                          </p:spTgt>
                                        </p:tgtEl>
                                        <p:attrNameLst>
                                          <p:attrName>style.visibility</p:attrName>
                                        </p:attrNameLst>
                                      </p:cBhvr>
                                      <p:to>
                                        <p:strVal val="visible"/>
                                      </p:to>
                                    </p:set>
                                    <p:animEffect transition="in" filter="fade">
                                      <p:cBhvr>
                                        <p:cTn id="13" dur="500"/>
                                        <p:tgtEl>
                                          <p:spTgt spid="36">
                                            <p:bg/>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6">
                                            <p:txEl>
                                              <p:pRg st="0" end="0"/>
                                            </p:txEl>
                                          </p:spTgt>
                                        </p:tgtEl>
                                        <p:attrNameLst>
                                          <p:attrName>style.visibility</p:attrName>
                                        </p:attrNameLst>
                                      </p:cBhvr>
                                      <p:to>
                                        <p:strVal val="visible"/>
                                      </p:to>
                                    </p:set>
                                    <p:animEffect transition="in" filter="fade">
                                      <p:cBhvr>
                                        <p:cTn id="16"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uiExpand="1" build="p"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コンテンツ プレースホルダー 11"/>
          <p:cNvSpPr>
            <a:spLocks noGrp="1"/>
          </p:cNvSpPr>
          <p:nvPr>
            <p:ph sz="quarter" idx="3"/>
          </p:nvPr>
        </p:nvSpPr>
        <p:spPr>
          <a:xfrm>
            <a:off x="395536" y="699542"/>
            <a:ext cx="7920880" cy="648072"/>
          </a:xfrm>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一般に、ある試行の標本空間　 において、事象　に含まれる根元事象の個数を　　　で表すことにし、標本空間に対して　　　　　とするとき、</a:t>
            </a:r>
            <a:endParaRPr kumimoji="1" lang="ja-JP" altLang="en-US" sz="1800" dirty="0">
              <a:latin typeface="ＭＳ 明朝" panose="02020609040205080304" pitchFamily="17" charset="-128"/>
              <a:ea typeface="ＭＳ 明朝" panose="02020609040205080304" pitchFamily="17" charset="-128"/>
            </a:endParaRPr>
          </a:p>
        </p:txBody>
      </p:sp>
      <p:sp>
        <p:nvSpPr>
          <p:cNvPr id="3" name="コンテンツ プレースホルダー 2"/>
          <p:cNvSpPr>
            <a:spLocks noGrp="1"/>
          </p:cNvSpPr>
          <p:nvPr>
            <p:ph sz="quarter" idx="1"/>
          </p:nvPr>
        </p:nvSpPr>
        <p:spPr>
          <a:xfrm>
            <a:off x="467543" y="267494"/>
            <a:ext cx="2382481" cy="360040"/>
          </a:xfrm>
          <a:ln w="19050">
            <a:solidFill>
              <a:srgbClr val="0070C0"/>
            </a:solidFill>
          </a:ln>
        </p:spPr>
        <p:txBody>
          <a:bodyPr>
            <a:noAutofit/>
          </a:bodyPr>
          <a:lstStyle/>
          <a:p>
            <a:pPr marL="0" indent="0">
              <a:buNone/>
            </a:pPr>
            <a:r>
              <a:rPr kumimoji="1" lang="ja-JP" altLang="en-US" sz="1800" dirty="0"/>
              <a:t>　</a:t>
            </a:r>
            <a:r>
              <a:rPr lang="ja-JP" altLang="en-US" sz="1800" dirty="0"/>
              <a:t>　１．３　確率の意味</a:t>
            </a:r>
          </a:p>
          <a:p>
            <a:pPr marL="0" indent="0">
              <a:buNone/>
            </a:pPr>
            <a:endParaRPr kumimoji="1" lang="ja-JP" altLang="en-US" sz="1800" dirty="0"/>
          </a:p>
        </p:txBody>
      </p:sp>
      <p:sp>
        <p:nvSpPr>
          <p:cNvPr id="4" name="コンテンツ プレースホルダー 3"/>
          <p:cNvSpPr>
            <a:spLocks noGrp="1"/>
          </p:cNvSpPr>
          <p:nvPr>
            <p:ph sz="quarter" idx="2"/>
          </p:nvPr>
        </p:nvSpPr>
        <p:spPr>
          <a:xfrm>
            <a:off x="467544" y="1707654"/>
            <a:ext cx="8136904" cy="1656184"/>
          </a:xfrm>
          <a:ln w="19050">
            <a:solidFill>
              <a:srgbClr val="0070C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ある試行の標本空間　において、　　　　 であり、各根元事象は同じ程度の確からしさで起こるものとする。そのとき事象　が起こる</a:t>
            </a:r>
            <a:r>
              <a:rPr lang="ja-JP" altLang="en-US" sz="1800" b="1" dirty="0">
                <a:solidFill>
                  <a:srgbClr val="0070C0"/>
                </a:solidFill>
                <a:latin typeface="ＭＳ 明朝" panose="02020609040205080304" pitchFamily="17" charset="-128"/>
                <a:ea typeface="ＭＳ 明朝" panose="02020609040205080304" pitchFamily="17" charset="-128"/>
              </a:rPr>
              <a:t>確率</a:t>
            </a:r>
            <a:r>
              <a:rPr lang="ja-JP" altLang="en-US" sz="1800" dirty="0">
                <a:latin typeface="ＭＳ 明朝" panose="02020609040205080304" pitchFamily="17" charset="-128"/>
                <a:ea typeface="ＭＳ 明朝" panose="02020609040205080304" pitchFamily="17" charset="-128"/>
              </a:rPr>
              <a:t>を</a:t>
            </a:r>
          </a:p>
          <a:p>
            <a:pPr marL="0" indent="0">
              <a:buNone/>
            </a:pPr>
            <a:endParaRPr lang="ja-JP" altLang="en-US" sz="1800" dirty="0">
              <a:latin typeface="ＭＳ 明朝" panose="02020609040205080304" pitchFamily="17" charset="-128"/>
              <a:ea typeface="ＭＳ 明朝" panose="02020609040205080304" pitchFamily="17" charset="-128"/>
            </a:endParaRPr>
          </a:p>
          <a:p>
            <a:pPr marL="0" indent="0">
              <a:buNone/>
            </a:pPr>
            <a:endParaRPr lang="ja-JP" altLang="en-US" sz="1800" dirty="0">
              <a:latin typeface="ＭＳ 明朝" panose="02020609040205080304" pitchFamily="17" charset="-128"/>
              <a:ea typeface="ＭＳ 明朝" panose="02020609040205080304" pitchFamily="17" charset="-128"/>
            </a:endParaRPr>
          </a:p>
          <a:p>
            <a:pPr marL="0" indent="0">
              <a:buNone/>
            </a:pPr>
            <a:r>
              <a:rPr lang="ja-JP" altLang="en-US" sz="1800" dirty="0">
                <a:latin typeface="ＭＳ 明朝" panose="02020609040205080304" pitchFamily="17" charset="-128"/>
                <a:ea typeface="ＭＳ 明朝" panose="02020609040205080304" pitchFamily="17" charset="-128"/>
              </a:rPr>
              <a:t>で定義する。</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2</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5" name="オブジェクト 14"/>
          <p:cNvGraphicFramePr>
            <a:graphicFrameLocks noChangeAspect="1"/>
          </p:cNvGraphicFramePr>
          <p:nvPr>
            <p:extLst>
              <p:ext uri="{D42A27DB-BD31-4B8C-83A1-F6EECF244321}">
                <p14:modId xmlns:p14="http://schemas.microsoft.com/office/powerpoint/2010/main" val="237197722"/>
              </p:ext>
            </p:extLst>
          </p:nvPr>
        </p:nvGraphicFramePr>
        <p:xfrm>
          <a:off x="6146800" y="3352800"/>
          <a:ext cx="914400" cy="250825"/>
        </p:xfrm>
        <a:graphic>
          <a:graphicData uri="http://schemas.openxmlformats.org/presentationml/2006/ole">
            <mc:AlternateContent xmlns:mc="http://schemas.openxmlformats.org/markup-compatibility/2006">
              <mc:Choice xmlns:v="urn:schemas-microsoft-com:vml" Requires="v">
                <p:oleObj name="Equation" r:id="rId2" imgW="914400" imgH="250560" progId="Equation.DSMT4">
                  <p:embed/>
                </p:oleObj>
              </mc:Choice>
              <mc:Fallback>
                <p:oleObj name="Equation" r:id="rId2" imgW="914400" imgH="250560" progId="Equation.DSMT4">
                  <p:embed/>
                  <p:pic>
                    <p:nvPicPr>
                      <p:cNvPr id="0" name=""/>
                      <p:cNvPicPr/>
                      <p:nvPr/>
                    </p:nvPicPr>
                    <p:blipFill>
                      <a:blip r:embed="rId3"/>
                      <a:stretch>
                        <a:fillRect/>
                      </a:stretch>
                    </p:blipFill>
                    <p:spPr>
                      <a:xfrm>
                        <a:off x="6146800" y="3352800"/>
                        <a:ext cx="914400" cy="250825"/>
                      </a:xfrm>
                      <a:prstGeom prst="rect">
                        <a:avLst/>
                      </a:prstGeom>
                    </p:spPr>
                  </p:pic>
                </p:oleObj>
              </mc:Fallback>
            </mc:AlternateContent>
          </a:graphicData>
        </a:graphic>
      </p:graphicFrame>
      <p:sp>
        <p:nvSpPr>
          <p:cNvPr id="24" name="コンテンツ プレースホルダー 11"/>
          <p:cNvSpPr>
            <a:spLocks noGrp="1"/>
          </p:cNvSpPr>
          <p:nvPr>
            <p:ph sz="quarter" idx="3"/>
          </p:nvPr>
        </p:nvSpPr>
        <p:spPr>
          <a:xfrm>
            <a:off x="539552" y="3507854"/>
            <a:ext cx="8136904"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このように定義された確率は、</a:t>
            </a:r>
            <a:r>
              <a:rPr lang="ja-JP" altLang="en-US" sz="1800" b="1" dirty="0">
                <a:solidFill>
                  <a:srgbClr val="0070C0"/>
                </a:solidFill>
                <a:latin typeface="ＭＳ 明朝" panose="02020609040205080304" pitchFamily="17" charset="-128"/>
                <a:ea typeface="ＭＳ 明朝" panose="02020609040205080304" pitchFamily="17" charset="-128"/>
              </a:rPr>
              <a:t>数学的確率</a:t>
            </a:r>
            <a:r>
              <a:rPr lang="ja-JP" altLang="en-US" sz="1800" dirty="0">
                <a:latin typeface="ＭＳ 明朝" panose="02020609040205080304" pitchFamily="17" charset="-128"/>
                <a:ea typeface="ＭＳ 明朝" panose="02020609040205080304" pitchFamily="17" charset="-128"/>
              </a:rPr>
              <a:t>という。　</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2312539124"/>
              </p:ext>
            </p:extLst>
          </p:nvPr>
        </p:nvGraphicFramePr>
        <p:xfrm>
          <a:off x="3779912" y="771550"/>
          <a:ext cx="241300" cy="228600"/>
        </p:xfrm>
        <a:graphic>
          <a:graphicData uri="http://schemas.openxmlformats.org/presentationml/2006/ole">
            <mc:AlternateContent xmlns:mc="http://schemas.openxmlformats.org/markup-compatibility/2006">
              <mc:Choice xmlns:v="urn:schemas-microsoft-com:vml" Requires="v">
                <p:oleObj name="Equation" r:id="rId4" imgW="241300" imgH="228600" progId="Equation.DSMT4">
                  <p:embed/>
                </p:oleObj>
              </mc:Choice>
              <mc:Fallback>
                <p:oleObj name="Equation" r:id="rId4" imgW="241300" imgH="2286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912" y="771550"/>
                        <a:ext cx="241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オブジェクト 6"/>
          <p:cNvGraphicFramePr>
            <a:graphicFrameLocks noChangeAspect="1"/>
          </p:cNvGraphicFramePr>
          <p:nvPr>
            <p:extLst>
              <p:ext uri="{D42A27DB-BD31-4B8C-83A1-F6EECF244321}">
                <p14:modId xmlns:p14="http://schemas.microsoft.com/office/powerpoint/2010/main" val="2465179196"/>
              </p:ext>
            </p:extLst>
          </p:nvPr>
        </p:nvGraphicFramePr>
        <p:xfrm>
          <a:off x="5508104" y="987574"/>
          <a:ext cx="1054100" cy="381000"/>
        </p:xfrm>
        <a:graphic>
          <a:graphicData uri="http://schemas.openxmlformats.org/presentationml/2006/ole">
            <mc:AlternateContent xmlns:mc="http://schemas.openxmlformats.org/markup-compatibility/2006">
              <mc:Choice xmlns:v="urn:schemas-microsoft-com:vml" Requires="v">
                <p:oleObj name="Equation" r:id="rId6" imgW="1054080" imgH="380880" progId="Equation.DSMT4">
                  <p:embed/>
                </p:oleObj>
              </mc:Choice>
              <mc:Fallback>
                <p:oleObj name="Equation" r:id="rId6" imgW="1054080" imgH="380880" progId="Equation.DSMT4">
                  <p:embed/>
                  <p:pic>
                    <p:nvPicPr>
                      <p:cNvPr id="0" name=""/>
                      <p:cNvPicPr>
                        <a:picLocks noChangeAspect="1" noChangeArrowheads="1"/>
                      </p:cNvPicPr>
                      <p:nvPr/>
                    </p:nvPicPr>
                    <p:blipFill>
                      <a:blip r:embed="rId7"/>
                      <a:srcRect/>
                      <a:stretch>
                        <a:fillRect/>
                      </a:stretch>
                    </p:blipFill>
                    <p:spPr bwMode="auto">
                      <a:xfrm>
                        <a:off x="5508104" y="987574"/>
                        <a:ext cx="10541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オブジェクト 10"/>
          <p:cNvGraphicFramePr>
            <a:graphicFrameLocks noChangeAspect="1"/>
          </p:cNvGraphicFramePr>
          <p:nvPr>
            <p:extLst>
              <p:ext uri="{D42A27DB-BD31-4B8C-83A1-F6EECF244321}">
                <p14:modId xmlns:p14="http://schemas.microsoft.com/office/powerpoint/2010/main" val="1572075306"/>
              </p:ext>
            </p:extLst>
          </p:nvPr>
        </p:nvGraphicFramePr>
        <p:xfrm>
          <a:off x="1259632" y="987574"/>
          <a:ext cx="558800" cy="381000"/>
        </p:xfrm>
        <a:graphic>
          <a:graphicData uri="http://schemas.openxmlformats.org/presentationml/2006/ole">
            <mc:AlternateContent xmlns:mc="http://schemas.openxmlformats.org/markup-compatibility/2006">
              <mc:Choice xmlns:v="urn:schemas-microsoft-com:vml" Requires="v">
                <p:oleObj name="Equation" r:id="rId8" imgW="558720" imgH="380880" progId="Equation.DSMT4">
                  <p:embed/>
                </p:oleObj>
              </mc:Choice>
              <mc:Fallback>
                <p:oleObj name="Equation" r:id="rId8" imgW="558720" imgH="380880" progId="Equation.DSMT4">
                  <p:embed/>
                  <p:pic>
                    <p:nvPicPr>
                      <p:cNvPr id="0" name=""/>
                      <p:cNvPicPr>
                        <a:picLocks noChangeAspect="1" noChangeArrowheads="1"/>
                      </p:cNvPicPr>
                      <p:nvPr/>
                    </p:nvPicPr>
                    <p:blipFill>
                      <a:blip r:embed="rId9"/>
                      <a:srcRect/>
                      <a:stretch>
                        <a:fillRect/>
                      </a:stretch>
                    </p:blipFill>
                    <p:spPr bwMode="auto">
                      <a:xfrm>
                        <a:off x="1259632" y="987574"/>
                        <a:ext cx="558800" cy="381000"/>
                      </a:xfrm>
                      <a:prstGeom prst="rect">
                        <a:avLst/>
                      </a:prstGeom>
                      <a:noFill/>
                      <a:ln>
                        <a:noFill/>
                      </a:ln>
                    </p:spPr>
                  </p:pic>
                </p:oleObj>
              </mc:Fallback>
            </mc:AlternateContent>
          </a:graphicData>
        </a:graphic>
      </p:graphicFrame>
      <p:graphicFrame>
        <p:nvGraphicFramePr>
          <p:cNvPr id="22" name="オブジェクト 21"/>
          <p:cNvGraphicFramePr>
            <a:graphicFrameLocks noChangeAspect="1"/>
          </p:cNvGraphicFramePr>
          <p:nvPr>
            <p:extLst>
              <p:ext uri="{D42A27DB-BD31-4B8C-83A1-F6EECF244321}">
                <p14:modId xmlns:p14="http://schemas.microsoft.com/office/powerpoint/2010/main" val="4199315188"/>
              </p:ext>
            </p:extLst>
          </p:nvPr>
        </p:nvGraphicFramePr>
        <p:xfrm>
          <a:off x="5652120" y="771550"/>
          <a:ext cx="190500" cy="215900"/>
        </p:xfrm>
        <a:graphic>
          <a:graphicData uri="http://schemas.openxmlformats.org/presentationml/2006/ole">
            <mc:AlternateContent xmlns:mc="http://schemas.openxmlformats.org/markup-compatibility/2006">
              <mc:Choice xmlns:v="urn:schemas-microsoft-com:vml" Requires="v">
                <p:oleObj name="Equation" r:id="rId10" imgW="190440" imgH="215640" progId="Equation.DSMT4">
                  <p:embed/>
                </p:oleObj>
              </mc:Choice>
              <mc:Fallback>
                <p:oleObj name="Equation" r:id="rId10" imgW="190440" imgH="215640" progId="Equation.DSMT4">
                  <p:embed/>
                  <p:pic>
                    <p:nvPicPr>
                      <p:cNvPr id="0" name=""/>
                      <p:cNvPicPr/>
                      <p:nvPr/>
                    </p:nvPicPr>
                    <p:blipFill>
                      <a:blip r:embed="rId11"/>
                      <a:stretch>
                        <a:fillRect/>
                      </a:stretch>
                    </p:blipFill>
                    <p:spPr>
                      <a:xfrm>
                        <a:off x="5652120" y="771550"/>
                        <a:ext cx="190500" cy="215900"/>
                      </a:xfrm>
                      <a:prstGeom prst="rect">
                        <a:avLst/>
                      </a:prstGeom>
                    </p:spPr>
                  </p:pic>
                </p:oleObj>
              </mc:Fallback>
            </mc:AlternateContent>
          </a:graphicData>
        </a:graphic>
      </p:graphicFrame>
      <p:sp>
        <p:nvSpPr>
          <p:cNvPr id="27" name="コンテンツ プレースホルダー 2"/>
          <p:cNvSpPr>
            <a:spLocks noGrp="1"/>
          </p:cNvSpPr>
          <p:nvPr>
            <p:ph sz="quarter" idx="1"/>
          </p:nvPr>
        </p:nvSpPr>
        <p:spPr>
          <a:xfrm>
            <a:off x="467544" y="1347614"/>
            <a:ext cx="936104" cy="360040"/>
          </a:xfrm>
          <a:ln w="19050">
            <a:solidFill>
              <a:srgbClr val="0070C0"/>
            </a:solidFill>
          </a:ln>
        </p:spPr>
        <p:txBody>
          <a:bodyPr>
            <a:noAutofit/>
          </a:bodyPr>
          <a:lstStyle/>
          <a:p>
            <a:pPr marL="0" indent="0">
              <a:buNone/>
            </a:pPr>
            <a:r>
              <a:rPr kumimoji="1" lang="ja-JP" altLang="en-US" sz="1800" dirty="0"/>
              <a:t>　</a:t>
            </a:r>
            <a:r>
              <a:rPr lang="ja-JP" altLang="en-US" sz="1800" dirty="0"/>
              <a:t>１．８</a:t>
            </a:r>
            <a:endParaRPr kumimoji="1" lang="ja-JP" altLang="en-US" sz="1800" dirty="0"/>
          </a:p>
        </p:txBody>
      </p:sp>
      <p:graphicFrame>
        <p:nvGraphicFramePr>
          <p:cNvPr id="26" name="オブジェクト 25"/>
          <p:cNvGraphicFramePr>
            <a:graphicFrameLocks noChangeAspect="1"/>
          </p:cNvGraphicFramePr>
          <p:nvPr>
            <p:extLst>
              <p:ext uri="{D42A27DB-BD31-4B8C-83A1-F6EECF244321}">
                <p14:modId xmlns:p14="http://schemas.microsoft.com/office/powerpoint/2010/main" val="2789530268"/>
              </p:ext>
            </p:extLst>
          </p:nvPr>
        </p:nvGraphicFramePr>
        <p:xfrm>
          <a:off x="2843808" y="1779662"/>
          <a:ext cx="241300" cy="228600"/>
        </p:xfrm>
        <a:graphic>
          <a:graphicData uri="http://schemas.openxmlformats.org/presentationml/2006/ole">
            <mc:AlternateContent xmlns:mc="http://schemas.openxmlformats.org/markup-compatibility/2006">
              <mc:Choice xmlns:v="urn:schemas-microsoft-com:vml" Requires="v">
                <p:oleObj name="Equation" r:id="rId12" imgW="241300" imgH="228600" progId="Equation.DSMT4">
                  <p:embed/>
                </p:oleObj>
              </mc:Choice>
              <mc:Fallback>
                <p:oleObj name="Equation" r:id="rId12" imgW="241300" imgH="2286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808" y="1779662"/>
                        <a:ext cx="241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オブジェクト 27"/>
          <p:cNvGraphicFramePr>
            <a:graphicFrameLocks noChangeAspect="1"/>
          </p:cNvGraphicFramePr>
          <p:nvPr>
            <p:extLst>
              <p:ext uri="{D42A27DB-BD31-4B8C-83A1-F6EECF244321}">
                <p14:modId xmlns:p14="http://schemas.microsoft.com/office/powerpoint/2010/main" val="3527032984"/>
              </p:ext>
            </p:extLst>
          </p:nvPr>
        </p:nvGraphicFramePr>
        <p:xfrm>
          <a:off x="4139952" y="1707654"/>
          <a:ext cx="1054100" cy="381000"/>
        </p:xfrm>
        <a:graphic>
          <a:graphicData uri="http://schemas.openxmlformats.org/presentationml/2006/ole">
            <mc:AlternateContent xmlns:mc="http://schemas.openxmlformats.org/markup-compatibility/2006">
              <mc:Choice xmlns:v="urn:schemas-microsoft-com:vml" Requires="v">
                <p:oleObj name="Equation" r:id="rId13" imgW="1054080" imgH="380880" progId="Equation.DSMT4">
                  <p:embed/>
                </p:oleObj>
              </mc:Choice>
              <mc:Fallback>
                <p:oleObj name="Equation" r:id="rId13" imgW="1054080" imgH="3808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39952" y="1707654"/>
                        <a:ext cx="10541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オブジェクト 29"/>
          <p:cNvGraphicFramePr>
            <a:graphicFrameLocks noChangeAspect="1"/>
          </p:cNvGraphicFramePr>
          <p:nvPr>
            <p:extLst>
              <p:ext uri="{D42A27DB-BD31-4B8C-83A1-F6EECF244321}">
                <p14:modId xmlns:p14="http://schemas.microsoft.com/office/powerpoint/2010/main" val="1842159774"/>
              </p:ext>
            </p:extLst>
          </p:nvPr>
        </p:nvGraphicFramePr>
        <p:xfrm>
          <a:off x="5580112" y="2067694"/>
          <a:ext cx="190500" cy="215900"/>
        </p:xfrm>
        <a:graphic>
          <a:graphicData uri="http://schemas.openxmlformats.org/presentationml/2006/ole">
            <mc:AlternateContent xmlns:mc="http://schemas.openxmlformats.org/markup-compatibility/2006">
              <mc:Choice xmlns:v="urn:schemas-microsoft-com:vml" Requires="v">
                <p:oleObj name="Equation" r:id="rId15" imgW="190440" imgH="215640" progId="Equation.DSMT4">
                  <p:embed/>
                </p:oleObj>
              </mc:Choice>
              <mc:Fallback>
                <p:oleObj name="Equation" r:id="rId15" imgW="190440" imgH="2156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80112" y="2067694"/>
                        <a:ext cx="1905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3425940803"/>
              </p:ext>
            </p:extLst>
          </p:nvPr>
        </p:nvGraphicFramePr>
        <p:xfrm>
          <a:off x="2771800" y="2427734"/>
          <a:ext cx="2184400" cy="685800"/>
        </p:xfrm>
        <a:graphic>
          <a:graphicData uri="http://schemas.openxmlformats.org/presentationml/2006/ole">
            <mc:AlternateContent xmlns:mc="http://schemas.openxmlformats.org/markup-compatibility/2006">
              <mc:Choice xmlns:v="urn:schemas-microsoft-com:vml" Requires="v">
                <p:oleObj name="Equation" r:id="rId17" imgW="2184120" imgH="685800" progId="Equation.DSMT4">
                  <p:embed/>
                </p:oleObj>
              </mc:Choice>
              <mc:Fallback>
                <p:oleObj name="Equation" r:id="rId17" imgW="2184120" imgH="685800" progId="Equation.DSMT4">
                  <p:embed/>
                  <p:pic>
                    <p:nvPicPr>
                      <p:cNvPr id="0" name=""/>
                      <p:cNvPicPr/>
                      <p:nvPr/>
                    </p:nvPicPr>
                    <p:blipFill>
                      <a:blip r:embed="rId18"/>
                      <a:stretch>
                        <a:fillRect/>
                      </a:stretch>
                    </p:blipFill>
                    <p:spPr>
                      <a:xfrm>
                        <a:off x="2771800" y="2427734"/>
                        <a:ext cx="2184400" cy="685800"/>
                      </a:xfrm>
                      <a:prstGeom prst="rect">
                        <a:avLst/>
                      </a:prstGeom>
                    </p:spPr>
                  </p:pic>
                </p:oleObj>
              </mc:Fallback>
            </mc:AlternateContent>
          </a:graphicData>
        </a:graphic>
      </p:graphicFrame>
      <p:sp>
        <p:nvSpPr>
          <p:cNvPr id="35" name="コンテンツ プレースホルダー 11"/>
          <p:cNvSpPr>
            <a:spLocks noGrp="1"/>
          </p:cNvSpPr>
          <p:nvPr>
            <p:ph sz="quarter" idx="3"/>
          </p:nvPr>
        </p:nvSpPr>
        <p:spPr>
          <a:xfrm>
            <a:off x="539552" y="3939902"/>
            <a:ext cx="6480720"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あとで述べる</a:t>
            </a:r>
            <a:r>
              <a:rPr lang="ja-JP" altLang="en-US" sz="1800" b="1" dirty="0">
                <a:solidFill>
                  <a:srgbClr val="FF0000"/>
                </a:solidFill>
                <a:latin typeface="ＭＳ 明朝" panose="02020609040205080304" pitchFamily="17" charset="-128"/>
                <a:ea typeface="ＭＳ 明朝" panose="02020609040205080304" pitchFamily="17" charset="-128"/>
              </a:rPr>
              <a:t>統計的確率</a:t>
            </a:r>
            <a:r>
              <a:rPr lang="ja-JP" altLang="en-US" sz="1800" dirty="0">
                <a:latin typeface="ＭＳ 明朝" panose="02020609040205080304" pitchFamily="17" charset="-128"/>
                <a:ea typeface="ＭＳ 明朝" panose="02020609040205080304" pitchFamily="17" charset="-128"/>
              </a:rPr>
              <a:t>と、区別しなくてはならない。</a:t>
            </a:r>
            <a:endParaRPr kumimoji="1" lang="ja-JP" altLang="en-US" sz="1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60814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500"/>
                                        <p:tgtEl>
                                          <p:spTgt spid="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xEl>
                                              <p:pRg st="0" end="0"/>
                                            </p:txEl>
                                          </p:spTgt>
                                        </p:tgtEl>
                                        <p:attrNameLst>
                                          <p:attrName>style.visibility</p:attrName>
                                        </p:attrNameLst>
                                      </p:cBhvr>
                                      <p:to>
                                        <p:strVal val="visible"/>
                                      </p:to>
                                    </p:set>
                                    <p:animEffect transition="in" filter="fade">
                                      <p:cBhvr>
                                        <p:cTn id="12" dur="500"/>
                                        <p:tgtEl>
                                          <p:spTgt spid="35">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6">
                                            <p:txEl>
                                              <p:pRg st="0" end="0"/>
                                            </p:txEl>
                                          </p:spTgt>
                                        </p:tgtEl>
                                        <p:attrNameLst>
                                          <p:attrName>style.visibility</p:attrName>
                                        </p:attrNameLst>
                                      </p:cBhvr>
                                      <p:to>
                                        <p:strVal val="visible"/>
                                      </p:to>
                                    </p:set>
                                    <p:animEffect transition="in" filter="fade">
                                      <p:cBhvr>
                                        <p:cTn id="15"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24" grpId="0" build="p"/>
      <p:bldP spid="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539552" y="2211710"/>
            <a:ext cx="1368152" cy="360040"/>
          </a:xfrm>
          <a:ln w="19050">
            <a:solidFill>
              <a:srgbClr val="FFC000"/>
            </a:solidFill>
          </a:ln>
        </p:spPr>
        <p:txBody>
          <a:bodyPr>
            <a:noAutofit/>
          </a:bodyPr>
          <a:lstStyle/>
          <a:p>
            <a:pPr marL="0" indent="0">
              <a:buNone/>
            </a:pPr>
            <a:r>
              <a:rPr kumimoji="1" lang="ja-JP" altLang="en-US" sz="1800" dirty="0"/>
              <a:t>例　１．１０</a:t>
            </a:r>
          </a:p>
        </p:txBody>
      </p:sp>
      <p:sp>
        <p:nvSpPr>
          <p:cNvPr id="4" name="コンテンツ プレースホルダー 3"/>
          <p:cNvSpPr>
            <a:spLocks noGrp="1"/>
          </p:cNvSpPr>
          <p:nvPr>
            <p:ph sz="quarter" idx="2"/>
          </p:nvPr>
        </p:nvSpPr>
        <p:spPr>
          <a:xfrm>
            <a:off x="539552" y="2572647"/>
            <a:ext cx="7920880" cy="1728192"/>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例</a:t>
            </a:r>
            <a:r>
              <a:rPr lang="en-US" altLang="ja-JP" sz="1800" dirty="0">
                <a:latin typeface="ＭＳ 明朝" panose="02020609040205080304" pitchFamily="17" charset="-128"/>
                <a:ea typeface="ＭＳ 明朝" panose="02020609040205080304" pitchFamily="17" charset="-128"/>
              </a:rPr>
              <a:t>1.8</a:t>
            </a:r>
            <a:r>
              <a:rPr lang="ja-JP" altLang="en-US" sz="1800" dirty="0">
                <a:latin typeface="ＭＳ 明朝" panose="02020609040205080304" pitchFamily="17" charset="-128"/>
                <a:ea typeface="ＭＳ 明朝" panose="02020609040205080304" pitchFamily="17" charset="-128"/>
              </a:rPr>
              <a:t>　標本空間　　　　　　　　　、事象　は「白球である」、事象　は「数字が偶数である」、そして　　　　　　　　　　　　　であった。したがって、事象　が起こる確率、事象　が起こる確率は、</a:t>
            </a:r>
          </a:p>
          <a:p>
            <a:pPr marL="0" indent="0">
              <a:buNone/>
            </a:pPr>
            <a:endParaRPr lang="ja-JP" altLang="en-US" sz="1800" dirty="0">
              <a:latin typeface="ＭＳ 明朝" panose="02020609040205080304" pitchFamily="17" charset="-128"/>
              <a:ea typeface="ＭＳ 明朝" panose="02020609040205080304" pitchFamily="17" charset="-128"/>
            </a:endParaRP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3</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3" name="コンテンツ プレースホルダー 3"/>
          <p:cNvSpPr>
            <a:spLocks noGrp="1"/>
          </p:cNvSpPr>
          <p:nvPr>
            <p:ph sz="quarter" idx="2"/>
          </p:nvPr>
        </p:nvSpPr>
        <p:spPr>
          <a:xfrm>
            <a:off x="539552" y="411510"/>
            <a:ext cx="7920880" cy="1728192"/>
          </a:xfrm>
          <a:ln w="19050">
            <a:solidFill>
              <a:srgbClr val="0070C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標本空間　は、　　　　 であり、根源事象　　　　　　の集まりであるとき、それらが</a:t>
            </a:r>
            <a:r>
              <a:rPr lang="ja-JP" altLang="en-US" sz="1800" b="1" dirty="0">
                <a:solidFill>
                  <a:srgbClr val="0070C0"/>
                </a:solidFill>
                <a:latin typeface="ＭＳ 明朝" panose="02020609040205080304" pitchFamily="17" charset="-128"/>
                <a:ea typeface="ＭＳ 明朝" panose="02020609040205080304" pitchFamily="17" charset="-128"/>
              </a:rPr>
              <a:t>同じ程度に確からしい</a:t>
            </a:r>
            <a:r>
              <a:rPr lang="ja-JP" altLang="en-US" sz="1800" dirty="0">
                <a:latin typeface="ＭＳ 明朝" panose="02020609040205080304" pitchFamily="17" charset="-128"/>
                <a:ea typeface="ＭＳ 明朝" panose="02020609040205080304" pitchFamily="17" charset="-128"/>
              </a:rPr>
              <a:t>というのは、</a:t>
            </a:r>
          </a:p>
          <a:p>
            <a:pPr marL="0" indent="0">
              <a:buNone/>
            </a:pPr>
            <a:r>
              <a:rPr lang="ja-JP" altLang="en-US" sz="1800" dirty="0">
                <a:latin typeface="ＭＳ 明朝" panose="02020609040205080304" pitchFamily="17" charset="-128"/>
                <a:ea typeface="ＭＳ 明朝" panose="02020609040205080304" pitchFamily="17" charset="-128"/>
              </a:rPr>
              <a:t>　　　</a:t>
            </a:r>
          </a:p>
          <a:p>
            <a:pPr marL="0" indent="0">
              <a:buNone/>
            </a:pPr>
            <a:endParaRPr lang="ja-JP" altLang="en-US" sz="1800" dirty="0">
              <a:latin typeface="ＭＳ 明朝" panose="02020609040205080304" pitchFamily="17" charset="-128"/>
              <a:ea typeface="ＭＳ 明朝" panose="02020609040205080304" pitchFamily="17" charset="-128"/>
            </a:endParaRPr>
          </a:p>
          <a:p>
            <a:pPr marL="0" indent="0">
              <a:buNone/>
            </a:pPr>
            <a:r>
              <a:rPr lang="ja-JP" altLang="en-US" sz="1800" dirty="0">
                <a:latin typeface="ＭＳ 明朝" panose="02020609040205080304" pitchFamily="17" charset="-128"/>
                <a:ea typeface="ＭＳ 明朝" panose="02020609040205080304" pitchFamily="17" charset="-128"/>
              </a:rPr>
              <a:t>であることを表す。したがって、　　　　　　　　　　　である。　　　　　　　</a:t>
            </a:r>
          </a:p>
        </p:txBody>
      </p:sp>
      <p:graphicFrame>
        <p:nvGraphicFramePr>
          <p:cNvPr id="10" name="オブジェクト 9"/>
          <p:cNvGraphicFramePr>
            <a:graphicFrameLocks noChangeAspect="1"/>
          </p:cNvGraphicFramePr>
          <p:nvPr>
            <p:extLst>
              <p:ext uri="{D42A27DB-BD31-4B8C-83A1-F6EECF244321}">
                <p14:modId xmlns:p14="http://schemas.microsoft.com/office/powerpoint/2010/main" val="47766735"/>
              </p:ext>
            </p:extLst>
          </p:nvPr>
        </p:nvGraphicFramePr>
        <p:xfrm>
          <a:off x="1763688" y="483518"/>
          <a:ext cx="241300" cy="228600"/>
        </p:xfrm>
        <a:graphic>
          <a:graphicData uri="http://schemas.openxmlformats.org/presentationml/2006/ole">
            <mc:AlternateContent xmlns:mc="http://schemas.openxmlformats.org/markup-compatibility/2006">
              <mc:Choice xmlns:v="urn:schemas-microsoft-com:vml" Requires="v">
                <p:oleObj name="Equation" r:id="rId2" imgW="241300" imgH="228600" progId="Equation.DSMT4">
                  <p:embed/>
                </p:oleObj>
              </mc:Choice>
              <mc:Fallback>
                <p:oleObj name="Equation" r:id="rId2" imgW="241300" imgH="2286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483518"/>
                        <a:ext cx="241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オブジェクト 10"/>
          <p:cNvGraphicFramePr>
            <a:graphicFrameLocks noChangeAspect="1"/>
          </p:cNvGraphicFramePr>
          <p:nvPr>
            <p:extLst>
              <p:ext uri="{D42A27DB-BD31-4B8C-83A1-F6EECF244321}">
                <p14:modId xmlns:p14="http://schemas.microsoft.com/office/powerpoint/2010/main" val="2749198546"/>
              </p:ext>
            </p:extLst>
          </p:nvPr>
        </p:nvGraphicFramePr>
        <p:xfrm>
          <a:off x="2483768" y="437536"/>
          <a:ext cx="936104" cy="338351"/>
        </p:xfrm>
        <a:graphic>
          <a:graphicData uri="http://schemas.openxmlformats.org/presentationml/2006/ole">
            <mc:AlternateContent xmlns:mc="http://schemas.openxmlformats.org/markup-compatibility/2006">
              <mc:Choice xmlns:v="urn:schemas-microsoft-com:vml" Requires="v">
                <p:oleObj name="Equation" r:id="rId4" imgW="1054080" imgH="380880" progId="Equation.DSMT4">
                  <p:embed/>
                </p:oleObj>
              </mc:Choice>
              <mc:Fallback>
                <p:oleObj name="Equation" r:id="rId4" imgW="1054080" imgH="3808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3768" y="437536"/>
                        <a:ext cx="936104" cy="338351"/>
                      </a:xfrm>
                      <a:prstGeom prst="rect">
                        <a:avLst/>
                      </a:prstGeom>
                      <a:noFill/>
                      <a:ln>
                        <a:noFill/>
                      </a:ln>
                    </p:spPr>
                  </p:pic>
                </p:oleObj>
              </mc:Fallback>
            </mc:AlternateContent>
          </a:graphicData>
        </a:graphic>
      </p:graphicFrame>
      <p:graphicFrame>
        <p:nvGraphicFramePr>
          <p:cNvPr id="12" name="オブジェクト 11"/>
          <p:cNvGraphicFramePr>
            <a:graphicFrameLocks noChangeAspect="1"/>
          </p:cNvGraphicFramePr>
          <p:nvPr>
            <p:extLst>
              <p:ext uri="{D42A27DB-BD31-4B8C-83A1-F6EECF244321}">
                <p14:modId xmlns:p14="http://schemas.microsoft.com/office/powerpoint/2010/main" val="1738399346"/>
              </p:ext>
            </p:extLst>
          </p:nvPr>
        </p:nvGraphicFramePr>
        <p:xfrm>
          <a:off x="5436096" y="483518"/>
          <a:ext cx="1244600" cy="292100"/>
        </p:xfrm>
        <a:graphic>
          <a:graphicData uri="http://schemas.openxmlformats.org/presentationml/2006/ole">
            <mc:AlternateContent xmlns:mc="http://schemas.openxmlformats.org/markup-compatibility/2006">
              <mc:Choice xmlns:v="urn:schemas-microsoft-com:vml" Requires="v">
                <p:oleObj name="Equation" r:id="rId6" imgW="1244520" imgH="291960" progId="Equation.DSMT4">
                  <p:embed/>
                </p:oleObj>
              </mc:Choice>
              <mc:Fallback>
                <p:oleObj name="Equation" r:id="rId6" imgW="1244520" imgH="291960" progId="Equation.DSMT4">
                  <p:embed/>
                  <p:pic>
                    <p:nvPicPr>
                      <p:cNvPr id="0" name=""/>
                      <p:cNvPicPr>
                        <a:picLocks noChangeAspect="1" noChangeArrowheads="1"/>
                      </p:cNvPicPr>
                      <p:nvPr/>
                    </p:nvPicPr>
                    <p:blipFill>
                      <a:blip r:embed="rId7"/>
                      <a:srcRect/>
                      <a:stretch>
                        <a:fillRect/>
                      </a:stretch>
                    </p:blipFill>
                    <p:spPr bwMode="auto">
                      <a:xfrm>
                        <a:off x="5436096" y="483518"/>
                        <a:ext cx="1244600" cy="292100"/>
                      </a:xfrm>
                      <a:prstGeom prst="rect">
                        <a:avLst/>
                      </a:prstGeom>
                      <a:noFill/>
                      <a:ln>
                        <a:noFill/>
                      </a:ln>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1697511254"/>
              </p:ext>
            </p:extLst>
          </p:nvPr>
        </p:nvGraphicFramePr>
        <p:xfrm>
          <a:off x="2555776" y="1203598"/>
          <a:ext cx="2667000" cy="342900"/>
        </p:xfrm>
        <a:graphic>
          <a:graphicData uri="http://schemas.openxmlformats.org/presentationml/2006/ole">
            <mc:AlternateContent xmlns:mc="http://schemas.openxmlformats.org/markup-compatibility/2006">
              <mc:Choice xmlns:v="urn:schemas-microsoft-com:vml" Requires="v">
                <p:oleObj name="Equation" r:id="rId8" imgW="2666880" imgH="342720" progId="Equation.DSMT4">
                  <p:embed/>
                </p:oleObj>
              </mc:Choice>
              <mc:Fallback>
                <p:oleObj name="Equation" r:id="rId8" imgW="2666880" imgH="342720" progId="Equation.DSMT4">
                  <p:embed/>
                  <p:pic>
                    <p:nvPicPr>
                      <p:cNvPr id="0" name=""/>
                      <p:cNvPicPr>
                        <a:picLocks noChangeAspect="1" noChangeArrowheads="1"/>
                      </p:cNvPicPr>
                      <p:nvPr/>
                    </p:nvPicPr>
                    <p:blipFill>
                      <a:blip r:embed="rId9"/>
                      <a:srcRect/>
                      <a:stretch>
                        <a:fillRect/>
                      </a:stretch>
                    </p:blipFill>
                    <p:spPr bwMode="auto">
                      <a:xfrm>
                        <a:off x="2555776" y="1203598"/>
                        <a:ext cx="26670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2274551374"/>
              </p:ext>
            </p:extLst>
          </p:nvPr>
        </p:nvGraphicFramePr>
        <p:xfrm>
          <a:off x="4067944" y="1563638"/>
          <a:ext cx="2376264" cy="567985"/>
        </p:xfrm>
        <a:graphic>
          <a:graphicData uri="http://schemas.openxmlformats.org/presentationml/2006/ole">
            <mc:AlternateContent xmlns:mc="http://schemas.openxmlformats.org/markup-compatibility/2006">
              <mc:Choice xmlns:v="urn:schemas-microsoft-com:vml" Requires="v">
                <p:oleObj name="Equation" r:id="rId10" imgW="2603160" imgH="622080" progId="Equation.DSMT4">
                  <p:embed/>
                </p:oleObj>
              </mc:Choice>
              <mc:Fallback>
                <p:oleObj name="Equation" r:id="rId10" imgW="2603160" imgH="622080" progId="Equation.DSMT4">
                  <p:embed/>
                  <p:pic>
                    <p:nvPicPr>
                      <p:cNvPr id="0" name=""/>
                      <p:cNvPicPr/>
                      <p:nvPr/>
                    </p:nvPicPr>
                    <p:blipFill>
                      <a:blip r:embed="rId11"/>
                      <a:stretch>
                        <a:fillRect/>
                      </a:stretch>
                    </p:blipFill>
                    <p:spPr>
                      <a:xfrm>
                        <a:off x="4067944" y="1563638"/>
                        <a:ext cx="2376264" cy="567985"/>
                      </a:xfrm>
                      <a:prstGeom prst="rect">
                        <a:avLst/>
                      </a:prstGeom>
                    </p:spPr>
                  </p:pic>
                </p:oleObj>
              </mc:Fallback>
            </mc:AlternateContent>
          </a:graphicData>
        </a:graphic>
      </p:graphicFrame>
      <p:graphicFrame>
        <p:nvGraphicFramePr>
          <p:cNvPr id="29" name="オブジェクト 28"/>
          <p:cNvGraphicFramePr>
            <a:graphicFrameLocks noChangeAspect="1"/>
          </p:cNvGraphicFramePr>
          <p:nvPr>
            <p:extLst>
              <p:ext uri="{D42A27DB-BD31-4B8C-83A1-F6EECF244321}">
                <p14:modId xmlns:p14="http://schemas.microsoft.com/office/powerpoint/2010/main" val="1076654680"/>
              </p:ext>
            </p:extLst>
          </p:nvPr>
        </p:nvGraphicFramePr>
        <p:xfrm>
          <a:off x="2627784" y="2571750"/>
          <a:ext cx="2019300" cy="381000"/>
        </p:xfrm>
        <a:graphic>
          <a:graphicData uri="http://schemas.openxmlformats.org/presentationml/2006/ole">
            <mc:AlternateContent xmlns:mc="http://schemas.openxmlformats.org/markup-compatibility/2006">
              <mc:Choice xmlns:v="urn:schemas-microsoft-com:vml" Requires="v">
                <p:oleObj name="Equation" r:id="rId12" imgW="2019240" imgH="380880" progId="Equation.DSMT4">
                  <p:embed/>
                </p:oleObj>
              </mc:Choice>
              <mc:Fallback>
                <p:oleObj name="Equation" r:id="rId12" imgW="2019240" imgH="38088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27784" y="2571750"/>
                        <a:ext cx="20193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オブジェクト 29"/>
          <p:cNvGraphicFramePr>
            <a:graphicFrameLocks noChangeAspect="1"/>
          </p:cNvGraphicFramePr>
          <p:nvPr>
            <p:extLst>
              <p:ext uri="{D42A27DB-BD31-4B8C-83A1-F6EECF244321}">
                <p14:modId xmlns:p14="http://schemas.microsoft.com/office/powerpoint/2010/main" val="2028041439"/>
              </p:ext>
            </p:extLst>
          </p:nvPr>
        </p:nvGraphicFramePr>
        <p:xfrm>
          <a:off x="4139952" y="2859782"/>
          <a:ext cx="2794000" cy="381000"/>
        </p:xfrm>
        <a:graphic>
          <a:graphicData uri="http://schemas.openxmlformats.org/presentationml/2006/ole">
            <mc:AlternateContent xmlns:mc="http://schemas.openxmlformats.org/markup-compatibility/2006">
              <mc:Choice xmlns:v="urn:schemas-microsoft-com:vml" Requires="v">
                <p:oleObj name="Equation" r:id="rId14" imgW="2793960" imgH="380880" progId="Equation.DSMT4">
                  <p:embed/>
                </p:oleObj>
              </mc:Choice>
              <mc:Fallback>
                <p:oleObj name="Equation" r:id="rId14" imgW="2793960" imgH="3808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39952" y="2859782"/>
                        <a:ext cx="279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オブジェクト 30"/>
          <p:cNvGraphicFramePr>
            <a:graphicFrameLocks noChangeAspect="1"/>
          </p:cNvGraphicFramePr>
          <p:nvPr>
            <p:extLst>
              <p:ext uri="{D42A27DB-BD31-4B8C-83A1-F6EECF244321}">
                <p14:modId xmlns:p14="http://schemas.microsoft.com/office/powerpoint/2010/main" val="2048685751"/>
              </p:ext>
            </p:extLst>
          </p:nvPr>
        </p:nvGraphicFramePr>
        <p:xfrm>
          <a:off x="5364088" y="2643758"/>
          <a:ext cx="190500" cy="215900"/>
        </p:xfrm>
        <a:graphic>
          <a:graphicData uri="http://schemas.openxmlformats.org/presentationml/2006/ole">
            <mc:AlternateContent xmlns:mc="http://schemas.openxmlformats.org/markup-compatibility/2006">
              <mc:Choice xmlns:v="urn:schemas-microsoft-com:vml" Requires="v">
                <p:oleObj name="Equation" r:id="rId16" imgW="190440" imgH="215640" progId="Equation.DSMT4">
                  <p:embed/>
                </p:oleObj>
              </mc:Choice>
              <mc:Fallback>
                <p:oleObj name="Equation" r:id="rId16" imgW="190440" imgH="215640" progId="Equation.DSMT4">
                  <p:embed/>
                  <p:pic>
                    <p:nvPicPr>
                      <p:cNvPr id="0" name=""/>
                      <p:cNvPicPr/>
                      <p:nvPr/>
                    </p:nvPicPr>
                    <p:blipFill>
                      <a:blip r:embed="rId17"/>
                      <a:stretch>
                        <a:fillRect/>
                      </a:stretch>
                    </p:blipFill>
                    <p:spPr>
                      <a:xfrm>
                        <a:off x="5364088" y="2643758"/>
                        <a:ext cx="190500" cy="215900"/>
                      </a:xfrm>
                      <a:prstGeom prst="rect">
                        <a:avLst/>
                      </a:prstGeom>
                    </p:spPr>
                  </p:pic>
                </p:oleObj>
              </mc:Fallback>
            </mc:AlternateContent>
          </a:graphicData>
        </a:graphic>
      </p:graphicFrame>
      <p:graphicFrame>
        <p:nvGraphicFramePr>
          <p:cNvPr id="32" name="オブジェクト 31"/>
          <p:cNvGraphicFramePr>
            <a:graphicFrameLocks noChangeAspect="1"/>
          </p:cNvGraphicFramePr>
          <p:nvPr>
            <p:extLst>
              <p:ext uri="{D42A27DB-BD31-4B8C-83A1-F6EECF244321}">
                <p14:modId xmlns:p14="http://schemas.microsoft.com/office/powerpoint/2010/main" val="3778142326"/>
              </p:ext>
            </p:extLst>
          </p:nvPr>
        </p:nvGraphicFramePr>
        <p:xfrm>
          <a:off x="8100392" y="2643758"/>
          <a:ext cx="190500" cy="215900"/>
        </p:xfrm>
        <a:graphic>
          <a:graphicData uri="http://schemas.openxmlformats.org/presentationml/2006/ole">
            <mc:AlternateContent xmlns:mc="http://schemas.openxmlformats.org/markup-compatibility/2006">
              <mc:Choice xmlns:v="urn:schemas-microsoft-com:vml" Requires="v">
                <p:oleObj name="Equation" r:id="rId18" imgW="190440" imgH="215640" progId="Equation.DSMT4">
                  <p:embed/>
                </p:oleObj>
              </mc:Choice>
              <mc:Fallback>
                <p:oleObj name="Equation" r:id="rId18" imgW="190440" imgH="215640" progId="Equation.DSMT4">
                  <p:embed/>
                  <p:pic>
                    <p:nvPicPr>
                      <p:cNvPr id="0" name=""/>
                      <p:cNvPicPr/>
                      <p:nvPr/>
                    </p:nvPicPr>
                    <p:blipFill>
                      <a:blip r:embed="rId19"/>
                      <a:stretch>
                        <a:fillRect/>
                      </a:stretch>
                    </p:blipFill>
                    <p:spPr>
                      <a:xfrm>
                        <a:off x="8100392" y="2643758"/>
                        <a:ext cx="190500" cy="215900"/>
                      </a:xfrm>
                      <a:prstGeom prst="rect">
                        <a:avLst/>
                      </a:prstGeom>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1211888681"/>
              </p:ext>
            </p:extLst>
          </p:nvPr>
        </p:nvGraphicFramePr>
        <p:xfrm>
          <a:off x="2123728" y="3579862"/>
          <a:ext cx="3629025" cy="646113"/>
        </p:xfrm>
        <a:graphic>
          <a:graphicData uri="http://schemas.openxmlformats.org/presentationml/2006/ole">
            <mc:AlternateContent xmlns:mc="http://schemas.openxmlformats.org/markup-compatibility/2006">
              <mc:Choice xmlns:v="urn:schemas-microsoft-com:vml" Requires="v">
                <p:oleObj name="Equation" r:id="rId20" imgW="3860640" imgH="685800" progId="Equation.DSMT4">
                  <p:embed/>
                </p:oleObj>
              </mc:Choice>
              <mc:Fallback>
                <p:oleObj name="Equation" r:id="rId20" imgW="3860640" imgH="685800" progId="Equation.DSMT4">
                  <p:embed/>
                  <p:pic>
                    <p:nvPicPr>
                      <p:cNvPr id="0" name=""/>
                      <p:cNvPicPr>
                        <a:picLocks noChangeAspect="1" noChangeArrowheads="1"/>
                      </p:cNvPicPr>
                      <p:nvPr/>
                    </p:nvPicPr>
                    <p:blipFill>
                      <a:blip r:embed="rId21"/>
                      <a:srcRect/>
                      <a:stretch>
                        <a:fillRect/>
                      </a:stretch>
                    </p:blipFill>
                    <p:spPr bwMode="auto">
                      <a:xfrm>
                        <a:off x="2123728" y="3579862"/>
                        <a:ext cx="3629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 name="正方形/長方形 34"/>
          <p:cNvSpPr/>
          <p:nvPr/>
        </p:nvSpPr>
        <p:spPr>
          <a:xfrm>
            <a:off x="683568" y="4300839"/>
            <a:ext cx="7128792" cy="369332"/>
          </a:xfrm>
          <a:prstGeom prst="rect">
            <a:avLst/>
          </a:prstGeom>
        </p:spPr>
        <p:txBody>
          <a:bodyPr wrap="square">
            <a:spAutoFit/>
          </a:bodyPr>
          <a:lstStyle/>
          <a:p>
            <a:r>
              <a:rPr lang="ja-JP" altLang="en-US" b="1" dirty="0">
                <a:solidFill>
                  <a:srgbClr val="0070C0"/>
                </a:solidFill>
                <a:latin typeface="ＭＳ 明朝" panose="02020609040205080304" pitchFamily="17" charset="-128"/>
                <a:ea typeface="ＭＳ 明朝" panose="02020609040205080304" pitchFamily="17" charset="-128"/>
              </a:rPr>
              <a:t>「同じ程度に確からしい」</a:t>
            </a:r>
            <a:r>
              <a:rPr lang="ja-JP" altLang="en-US" dirty="0">
                <a:latin typeface="ＭＳ 明朝" panose="02020609040205080304" pitchFamily="17" charset="-128"/>
                <a:ea typeface="ＭＳ 明朝" panose="02020609040205080304" pitchFamily="17" charset="-128"/>
              </a:rPr>
              <a:t>は、</a:t>
            </a:r>
            <a:r>
              <a:rPr lang="ja-JP" altLang="en-US" b="1" dirty="0">
                <a:solidFill>
                  <a:srgbClr val="FF0000"/>
                </a:solidFill>
                <a:latin typeface="ＭＳ 明朝" panose="02020609040205080304" pitchFamily="17" charset="-128"/>
                <a:ea typeface="ＭＳ 明朝" panose="02020609040205080304" pitchFamily="17" charset="-128"/>
              </a:rPr>
              <a:t>「同程度に確からしい」</a:t>
            </a:r>
            <a:r>
              <a:rPr lang="ja-JP" altLang="en-US" dirty="0">
                <a:latin typeface="ＭＳ 明朝" panose="02020609040205080304" pitchFamily="17" charset="-128"/>
                <a:ea typeface="ＭＳ 明朝" panose="02020609040205080304" pitchFamily="17" charset="-128"/>
              </a:rPr>
              <a:t>ともいう。</a:t>
            </a:r>
            <a:endParaRPr lang="ja-JP" altLang="en-US" dirty="0"/>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1670671455"/>
              </p:ext>
            </p:extLst>
          </p:nvPr>
        </p:nvGraphicFramePr>
        <p:xfrm>
          <a:off x="2483768" y="3219822"/>
          <a:ext cx="190500" cy="215900"/>
        </p:xfrm>
        <a:graphic>
          <a:graphicData uri="http://schemas.openxmlformats.org/presentationml/2006/ole">
            <mc:AlternateContent xmlns:mc="http://schemas.openxmlformats.org/markup-compatibility/2006">
              <mc:Choice xmlns:v="urn:schemas-microsoft-com:vml" Requires="v">
                <p:oleObj name="Equation" r:id="rId22" imgW="190440" imgH="215640" progId="Equation.DSMT4">
                  <p:embed/>
                </p:oleObj>
              </mc:Choice>
              <mc:Fallback>
                <p:oleObj name="Equation" r:id="rId22" imgW="190440" imgH="215640" progId="Equation.DSMT4">
                  <p:embed/>
                  <p:pic>
                    <p:nvPicPr>
                      <p:cNvPr id="0" name=""/>
                      <p:cNvPicPr/>
                      <p:nvPr/>
                    </p:nvPicPr>
                    <p:blipFill>
                      <a:blip r:embed="rId23"/>
                      <a:stretch>
                        <a:fillRect/>
                      </a:stretch>
                    </p:blipFill>
                    <p:spPr>
                      <a:xfrm>
                        <a:off x="2483768" y="3219822"/>
                        <a:ext cx="190500" cy="215900"/>
                      </a:xfrm>
                      <a:prstGeom prst="rect">
                        <a:avLst/>
                      </a:prstGeom>
                    </p:spPr>
                  </p:pic>
                </p:oleObj>
              </mc:Fallback>
            </mc:AlternateContent>
          </a:graphicData>
        </a:graphic>
      </p:graphicFrame>
      <p:graphicFrame>
        <p:nvGraphicFramePr>
          <p:cNvPr id="5" name="オブジェクト 4"/>
          <p:cNvGraphicFramePr>
            <a:graphicFrameLocks noChangeAspect="1"/>
          </p:cNvGraphicFramePr>
          <p:nvPr>
            <p:extLst>
              <p:ext uri="{D42A27DB-BD31-4B8C-83A1-F6EECF244321}">
                <p14:modId xmlns:p14="http://schemas.microsoft.com/office/powerpoint/2010/main" val="4197449449"/>
              </p:ext>
            </p:extLst>
          </p:nvPr>
        </p:nvGraphicFramePr>
        <p:xfrm>
          <a:off x="4788024" y="3219822"/>
          <a:ext cx="190500" cy="215900"/>
        </p:xfrm>
        <a:graphic>
          <a:graphicData uri="http://schemas.openxmlformats.org/presentationml/2006/ole">
            <mc:AlternateContent xmlns:mc="http://schemas.openxmlformats.org/markup-compatibility/2006">
              <mc:Choice xmlns:v="urn:schemas-microsoft-com:vml" Requires="v">
                <p:oleObj name="Equation" r:id="rId24" imgW="190440" imgH="215640" progId="Equation.DSMT4">
                  <p:embed/>
                </p:oleObj>
              </mc:Choice>
              <mc:Fallback>
                <p:oleObj name="Equation" r:id="rId24" imgW="190440" imgH="215640" progId="Equation.DSMT4">
                  <p:embed/>
                  <p:pic>
                    <p:nvPicPr>
                      <p:cNvPr id="0" name=""/>
                      <p:cNvPicPr/>
                      <p:nvPr/>
                    </p:nvPicPr>
                    <p:blipFill>
                      <a:blip r:embed="rId25"/>
                      <a:stretch>
                        <a:fillRect/>
                      </a:stretch>
                    </p:blipFill>
                    <p:spPr>
                      <a:xfrm>
                        <a:off x="4788024" y="3219822"/>
                        <a:ext cx="190500" cy="215900"/>
                      </a:xfrm>
                      <a:prstGeom prst="rect">
                        <a:avLst/>
                      </a:prstGeom>
                    </p:spPr>
                  </p:pic>
                </p:oleObj>
              </mc:Fallback>
            </mc:AlternateContent>
          </a:graphicData>
        </a:graphic>
      </p:graphicFrame>
    </p:spTree>
    <p:extLst>
      <p:ext uri="{BB962C8B-B14F-4D97-AF65-F5344CB8AC3E}">
        <p14:creationId xmlns:p14="http://schemas.microsoft.com/office/powerpoint/2010/main" val="1854439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par>
                                <p:cTn id="17" presetID="10"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par>
                                <p:cTn id="20" presetID="10" presetClass="entr" presetSubtype="0" fill="hold"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fade">
                                      <p:cBhvr>
                                        <p:cTn id="25" dur="500"/>
                                        <p:tgtEl>
                                          <p:spTgt spid="32"/>
                                        </p:tgtEl>
                                      </p:cBhvr>
                                    </p:animEffect>
                                  </p:childTnLst>
                                </p:cTn>
                              </p:par>
                              <p:par>
                                <p:cTn id="26" presetID="10" presetClass="entr" presetSubtype="0"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500"/>
                                        <p:tgtEl>
                                          <p:spTgt spid="30"/>
                                        </p:tgtEl>
                                      </p:cBhvr>
                                    </p:animEffect>
                                  </p:childTnLst>
                                </p:cTn>
                              </p:par>
                              <p:par>
                                <p:cTn id="29" presetID="10" presetClass="entr" presetSubtype="0" fill="hold" nodeType="with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500"/>
                                        <p:tgtEl>
                                          <p:spTgt spid="3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bg/>
                                          </p:spTgt>
                                        </p:tgtEl>
                                        <p:attrNameLst>
                                          <p:attrName>style.visibility</p:attrName>
                                        </p:attrNameLst>
                                      </p:cBhvr>
                                      <p:to>
                                        <p:strVal val="visible"/>
                                      </p:to>
                                    </p:set>
                                    <p:animEffect transition="in" filter="fade">
                                      <p:cBhvr>
                                        <p:cTn id="34" dur="500"/>
                                        <p:tgtEl>
                                          <p:spTgt spid="4">
                                            <p:bg/>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fade">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500"/>
                                        <p:tgtEl>
                                          <p:spTgt spid="35"/>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
                                            <p:txEl>
                                              <p:pRg st="0" end="0"/>
                                            </p:txEl>
                                          </p:spTgt>
                                        </p:tgtEl>
                                        <p:attrNameLst>
                                          <p:attrName>style.visibility</p:attrName>
                                        </p:attrNameLst>
                                      </p:cBhvr>
                                      <p:to>
                                        <p:strVal val="visible"/>
                                      </p:to>
                                    </p:set>
                                    <p:animEffect transition="in" filter="fade">
                                      <p:cBhvr>
                                        <p:cTn id="45"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36" grpId="0" build="p"/>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sz="quarter" idx="2"/>
          </p:nvPr>
        </p:nvSpPr>
        <p:spPr>
          <a:xfrm>
            <a:off x="467544" y="627534"/>
            <a:ext cx="8136904" cy="1296144"/>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硬貨を投げて表が出れば</a:t>
            </a:r>
            <a:r>
              <a:rPr lang="en-US" altLang="ja-JP" sz="1800" dirty="0">
                <a:latin typeface="ＭＳ 明朝" panose="02020609040205080304" pitchFamily="17" charset="-128"/>
                <a:ea typeface="ＭＳ 明朝" panose="02020609040205080304" pitchFamily="17" charset="-128"/>
              </a:rPr>
              <a:t>1</a:t>
            </a:r>
            <a:r>
              <a:rPr lang="ja-JP" altLang="en-US" sz="1800" dirty="0" err="1">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裏が出れば</a:t>
            </a:r>
            <a:r>
              <a:rPr lang="en-US" altLang="ja-JP" sz="1800" dirty="0">
                <a:latin typeface="ＭＳ 明朝" panose="02020609040205080304" pitchFamily="17" charset="-128"/>
                <a:ea typeface="ＭＳ 明朝" panose="02020609040205080304" pitchFamily="17" charset="-128"/>
              </a:rPr>
              <a:t>0</a:t>
            </a:r>
            <a:r>
              <a:rPr lang="ja-JP" altLang="en-US" sz="1800" dirty="0">
                <a:latin typeface="ＭＳ 明朝" panose="02020609040205080304" pitchFamily="17" charset="-128"/>
                <a:ea typeface="ＭＳ 明朝" panose="02020609040205080304" pitchFamily="17" charset="-128"/>
              </a:rPr>
              <a:t>で表すことにする。</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枚の硬貨を投げて、第</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の硬貨が表、第</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の硬貨が裏なら　　 と表すことにする。</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枚以上も同様な表し方をする。</a:t>
            </a:r>
          </a:p>
          <a:p>
            <a:pPr marL="0" indent="0">
              <a:buNone/>
            </a:pPr>
            <a:r>
              <a:rPr lang="ja-JP" altLang="en-US" sz="1800" dirty="0">
                <a:latin typeface="ＭＳ 明朝" panose="02020609040205080304" pitchFamily="17" charset="-128"/>
                <a:ea typeface="ＭＳ 明朝" panose="02020609040205080304" pitchFamily="17" charset="-128"/>
              </a:rPr>
              <a:t>　何枚かの硬貨を投げるとき。そのうち</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枚が表が出る確率を考えよう。</a:t>
            </a:r>
          </a:p>
        </p:txBody>
      </p:sp>
      <p:sp>
        <p:nvSpPr>
          <p:cNvPr id="3" name="コンテンツ プレースホルダー 2"/>
          <p:cNvSpPr>
            <a:spLocks noGrp="1"/>
          </p:cNvSpPr>
          <p:nvPr>
            <p:ph sz="quarter" idx="1"/>
          </p:nvPr>
        </p:nvSpPr>
        <p:spPr>
          <a:xfrm>
            <a:off x="467544" y="267494"/>
            <a:ext cx="1296144" cy="360040"/>
          </a:xfrm>
          <a:ln w="19050">
            <a:solidFill>
              <a:srgbClr val="FFC000"/>
            </a:solidFill>
          </a:ln>
        </p:spPr>
        <p:txBody>
          <a:bodyPr>
            <a:noAutofit/>
          </a:bodyPr>
          <a:lstStyle/>
          <a:p>
            <a:pPr marL="0" indent="0">
              <a:buNone/>
            </a:pPr>
            <a:r>
              <a:rPr kumimoji="1" lang="ja-JP" altLang="en-US" sz="1800" dirty="0"/>
              <a:t>例　１．１１</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4</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3" name="正方形/長方形 22"/>
          <p:cNvSpPr/>
          <p:nvPr/>
        </p:nvSpPr>
        <p:spPr>
          <a:xfrm>
            <a:off x="467544" y="1995686"/>
            <a:ext cx="8280920" cy="369332"/>
          </a:xfrm>
          <a:prstGeom prst="rect">
            <a:avLst/>
          </a:prstGeom>
        </p:spPr>
        <p:txBody>
          <a:bodyPr wrap="square">
            <a:spAutoFit/>
          </a:bodyPr>
          <a:lstStyle/>
          <a:p>
            <a:r>
              <a:rPr lang="en-US" altLang="ja-JP" dirty="0">
                <a:latin typeface="ＭＳ 明朝" panose="02020609040205080304" pitchFamily="17" charset="-128"/>
                <a:ea typeface="ＭＳ 明朝" panose="02020609040205080304" pitchFamily="17" charset="-128"/>
              </a:rPr>
              <a:t>(1)</a:t>
            </a:r>
            <a:r>
              <a:rPr lang="ja-JP" altLang="en-US" dirty="0">
                <a:latin typeface="ＭＳ 明朝" panose="02020609040205080304" pitchFamily="17" charset="-128"/>
                <a:ea typeface="ＭＳ 明朝" panose="02020609040205080304" pitchFamily="17" charset="-128"/>
              </a:rPr>
              <a:t>　硬貨を</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枚投げるときの標本空間は</a:t>
            </a:r>
            <a:endParaRPr lang="ja-JP" altLang="en-US" dirty="0"/>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1770679674"/>
              </p:ext>
            </p:extLst>
          </p:nvPr>
        </p:nvGraphicFramePr>
        <p:xfrm>
          <a:off x="4932040" y="934886"/>
          <a:ext cx="520700" cy="340720"/>
        </p:xfrm>
        <a:graphic>
          <a:graphicData uri="http://schemas.openxmlformats.org/presentationml/2006/ole">
            <mc:AlternateContent xmlns:mc="http://schemas.openxmlformats.org/markup-compatibility/2006">
              <mc:Choice xmlns:v="urn:schemas-microsoft-com:vml" Requires="v">
                <p:oleObj name="Equation" r:id="rId2" imgW="520560" imgH="380880" progId="Equation.DSMT4">
                  <p:embed/>
                </p:oleObj>
              </mc:Choice>
              <mc:Fallback>
                <p:oleObj name="Equation" r:id="rId2" imgW="520560" imgH="380880" progId="Equation.DSMT4">
                  <p:embed/>
                  <p:pic>
                    <p:nvPicPr>
                      <p:cNvPr id="0" name=""/>
                      <p:cNvPicPr>
                        <a:picLocks noChangeAspect="1" noChangeArrowheads="1"/>
                      </p:cNvPicPr>
                      <p:nvPr/>
                    </p:nvPicPr>
                    <p:blipFill>
                      <a:blip r:embed="rId3"/>
                      <a:srcRect/>
                      <a:stretch>
                        <a:fillRect/>
                      </a:stretch>
                    </p:blipFill>
                    <p:spPr bwMode="auto">
                      <a:xfrm>
                        <a:off x="4932040" y="934886"/>
                        <a:ext cx="520700" cy="340720"/>
                      </a:xfrm>
                      <a:prstGeom prst="rect">
                        <a:avLst/>
                      </a:prstGeom>
                      <a:noFill/>
                      <a:ln>
                        <a:noFill/>
                      </a:ln>
                    </p:spPr>
                  </p:pic>
                </p:oleObj>
              </mc:Fallback>
            </mc:AlternateContent>
          </a:graphicData>
        </a:graphic>
      </p:graphicFrame>
      <p:graphicFrame>
        <p:nvGraphicFramePr>
          <p:cNvPr id="6" name="オブジェクト 5"/>
          <p:cNvGraphicFramePr>
            <a:graphicFrameLocks noChangeAspect="1"/>
          </p:cNvGraphicFramePr>
          <p:nvPr>
            <p:extLst>
              <p:ext uri="{D42A27DB-BD31-4B8C-83A1-F6EECF244321}">
                <p14:modId xmlns:p14="http://schemas.microsoft.com/office/powerpoint/2010/main" val="3028967859"/>
              </p:ext>
            </p:extLst>
          </p:nvPr>
        </p:nvGraphicFramePr>
        <p:xfrm>
          <a:off x="2483768" y="2329331"/>
          <a:ext cx="2880320" cy="360440"/>
        </p:xfrm>
        <a:graphic>
          <a:graphicData uri="http://schemas.openxmlformats.org/presentationml/2006/ole">
            <mc:AlternateContent xmlns:mc="http://schemas.openxmlformats.org/markup-compatibility/2006">
              <mc:Choice xmlns:v="urn:schemas-microsoft-com:vml" Requires="v">
                <p:oleObj name="Equation" r:id="rId4" imgW="2946240" imgH="406080" progId="Equation.DSMT4">
                  <p:embed/>
                </p:oleObj>
              </mc:Choice>
              <mc:Fallback>
                <p:oleObj name="Equation" r:id="rId4" imgW="2946240" imgH="406080" progId="Equation.DSMT4">
                  <p:embed/>
                  <p:pic>
                    <p:nvPicPr>
                      <p:cNvPr id="0" name=""/>
                      <p:cNvPicPr>
                        <a:picLocks noChangeAspect="1" noChangeArrowheads="1"/>
                      </p:cNvPicPr>
                      <p:nvPr/>
                    </p:nvPicPr>
                    <p:blipFill>
                      <a:blip r:embed="rId5"/>
                      <a:srcRect/>
                      <a:stretch>
                        <a:fillRect/>
                      </a:stretch>
                    </p:blipFill>
                    <p:spPr bwMode="auto">
                      <a:xfrm>
                        <a:off x="2483768" y="2329331"/>
                        <a:ext cx="2880320" cy="360440"/>
                      </a:xfrm>
                      <a:prstGeom prst="rect">
                        <a:avLst/>
                      </a:prstGeom>
                      <a:noFill/>
                      <a:ln>
                        <a:noFill/>
                      </a:ln>
                    </p:spPr>
                  </p:pic>
                </p:oleObj>
              </mc:Fallback>
            </mc:AlternateContent>
          </a:graphicData>
        </a:graphic>
      </p:graphicFrame>
      <p:sp>
        <p:nvSpPr>
          <p:cNvPr id="24" name="正方形/長方形 23"/>
          <p:cNvSpPr/>
          <p:nvPr/>
        </p:nvSpPr>
        <p:spPr>
          <a:xfrm>
            <a:off x="539552" y="2643758"/>
            <a:ext cx="8064896" cy="646331"/>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である。これら</a:t>
            </a:r>
            <a:r>
              <a:rPr lang="en-US" altLang="ja-JP" dirty="0">
                <a:latin typeface="ＭＳ 明朝" panose="02020609040205080304" pitchFamily="17" charset="-128"/>
                <a:ea typeface="ＭＳ 明朝" panose="02020609040205080304" pitchFamily="17" charset="-128"/>
              </a:rPr>
              <a:t>4</a:t>
            </a:r>
            <a:r>
              <a:rPr lang="ja-JP" altLang="en-US" dirty="0">
                <a:latin typeface="ＭＳ 明朝" panose="02020609040205080304" pitchFamily="17" charset="-128"/>
                <a:ea typeface="ＭＳ 明朝" panose="02020609040205080304" pitchFamily="17" charset="-128"/>
              </a:rPr>
              <a:t>個の根元事象が起こる確率はすべて同じ程度に確からしいと考えられるから、</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枚とも表の出る事象　　　 の確率は、</a:t>
            </a:r>
            <a:endParaRPr lang="ja-JP" altLang="en-US" dirty="0"/>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1414932197"/>
              </p:ext>
            </p:extLst>
          </p:nvPr>
        </p:nvGraphicFramePr>
        <p:xfrm>
          <a:off x="5004048" y="2958723"/>
          <a:ext cx="576064" cy="331366"/>
        </p:xfrm>
        <a:graphic>
          <a:graphicData uri="http://schemas.openxmlformats.org/presentationml/2006/ole">
            <mc:AlternateContent xmlns:mc="http://schemas.openxmlformats.org/markup-compatibility/2006">
              <mc:Choice xmlns:v="urn:schemas-microsoft-com:vml" Requires="v">
                <p:oleObj name="Equation" r:id="rId6" imgW="685800" imgH="406080" progId="Equation.DSMT4">
                  <p:embed/>
                </p:oleObj>
              </mc:Choice>
              <mc:Fallback>
                <p:oleObj name="Equation" r:id="rId6" imgW="685800" imgH="406080" progId="Equation.DSMT4">
                  <p:embed/>
                  <p:pic>
                    <p:nvPicPr>
                      <p:cNvPr id="0" name=""/>
                      <p:cNvPicPr>
                        <a:picLocks noChangeAspect="1" noChangeArrowheads="1"/>
                      </p:cNvPicPr>
                      <p:nvPr/>
                    </p:nvPicPr>
                    <p:blipFill>
                      <a:blip r:embed="rId7"/>
                      <a:srcRect/>
                      <a:stretch>
                        <a:fillRect/>
                      </a:stretch>
                    </p:blipFill>
                    <p:spPr bwMode="auto">
                      <a:xfrm>
                        <a:off x="5004048" y="2958723"/>
                        <a:ext cx="576064" cy="331366"/>
                      </a:xfrm>
                      <a:prstGeom prst="rect">
                        <a:avLst/>
                      </a:prstGeom>
                      <a:noFill/>
                      <a:ln>
                        <a:noFill/>
                      </a:ln>
                    </p:spPr>
                  </p:pic>
                </p:oleObj>
              </mc:Fallback>
            </mc:AlternateContent>
          </a:graphicData>
        </a:graphic>
      </p:graphicFrame>
      <p:graphicFrame>
        <p:nvGraphicFramePr>
          <p:cNvPr id="5" name="オブジェクト 4"/>
          <p:cNvGraphicFramePr>
            <a:graphicFrameLocks noChangeAspect="1"/>
          </p:cNvGraphicFramePr>
          <p:nvPr>
            <p:extLst>
              <p:ext uri="{D42A27DB-BD31-4B8C-83A1-F6EECF244321}">
                <p14:modId xmlns:p14="http://schemas.microsoft.com/office/powerpoint/2010/main" val="4190691818"/>
              </p:ext>
            </p:extLst>
          </p:nvPr>
        </p:nvGraphicFramePr>
        <p:xfrm>
          <a:off x="3206344" y="3317602"/>
          <a:ext cx="1422400" cy="622300"/>
        </p:xfrm>
        <a:graphic>
          <a:graphicData uri="http://schemas.openxmlformats.org/presentationml/2006/ole">
            <mc:AlternateContent xmlns:mc="http://schemas.openxmlformats.org/markup-compatibility/2006">
              <mc:Choice xmlns:v="urn:schemas-microsoft-com:vml" Requires="v">
                <p:oleObj name="Equation" r:id="rId8" imgW="1422360" imgH="622080" progId="Equation.DSMT4">
                  <p:embed/>
                </p:oleObj>
              </mc:Choice>
              <mc:Fallback>
                <p:oleObj name="Equation" r:id="rId8" imgW="1422360" imgH="622080" progId="Equation.DSMT4">
                  <p:embed/>
                  <p:pic>
                    <p:nvPicPr>
                      <p:cNvPr id="0" name=""/>
                      <p:cNvPicPr/>
                      <p:nvPr/>
                    </p:nvPicPr>
                    <p:blipFill>
                      <a:blip r:embed="rId9"/>
                      <a:stretch>
                        <a:fillRect/>
                      </a:stretch>
                    </p:blipFill>
                    <p:spPr>
                      <a:xfrm>
                        <a:off x="3206344" y="3317602"/>
                        <a:ext cx="1422400" cy="622300"/>
                      </a:xfrm>
                      <a:prstGeom prst="rect">
                        <a:avLst/>
                      </a:prstGeom>
                    </p:spPr>
                  </p:pic>
                </p:oleObj>
              </mc:Fallback>
            </mc:AlternateContent>
          </a:graphicData>
        </a:graphic>
      </p:graphicFrame>
      <p:sp>
        <p:nvSpPr>
          <p:cNvPr id="13" name="正方形/長方形 12"/>
          <p:cNvSpPr/>
          <p:nvPr/>
        </p:nvSpPr>
        <p:spPr>
          <a:xfrm>
            <a:off x="487373" y="3956073"/>
            <a:ext cx="8280920"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である。正しくは、　　　　　であるが、　　　等と略記することもある。</a:t>
            </a:r>
            <a:endParaRPr lang="ja-JP" altLang="en-US" dirty="0"/>
          </a:p>
        </p:txBody>
      </p:sp>
      <p:graphicFrame>
        <p:nvGraphicFramePr>
          <p:cNvPr id="10" name="オブジェクト 9"/>
          <p:cNvGraphicFramePr>
            <a:graphicFrameLocks noChangeAspect="1"/>
          </p:cNvGraphicFramePr>
          <p:nvPr>
            <p:extLst>
              <p:ext uri="{D42A27DB-BD31-4B8C-83A1-F6EECF244321}">
                <p14:modId xmlns:p14="http://schemas.microsoft.com/office/powerpoint/2010/main" val="428274627"/>
              </p:ext>
            </p:extLst>
          </p:nvPr>
        </p:nvGraphicFramePr>
        <p:xfrm>
          <a:off x="2699792" y="3956073"/>
          <a:ext cx="965200" cy="419100"/>
        </p:xfrm>
        <a:graphic>
          <a:graphicData uri="http://schemas.openxmlformats.org/presentationml/2006/ole">
            <mc:AlternateContent xmlns:mc="http://schemas.openxmlformats.org/markup-compatibility/2006">
              <mc:Choice xmlns:v="urn:schemas-microsoft-com:vml" Requires="v">
                <p:oleObj name="Equation" r:id="rId10" imgW="965160" imgH="419040" progId="Equation.DSMT4">
                  <p:embed/>
                </p:oleObj>
              </mc:Choice>
              <mc:Fallback>
                <p:oleObj name="Equation" r:id="rId10" imgW="965160" imgH="419040" progId="Equation.DSMT4">
                  <p:embed/>
                  <p:pic>
                    <p:nvPicPr>
                      <p:cNvPr id="0" name=""/>
                      <p:cNvPicPr>
                        <a:picLocks noChangeAspect="1" noChangeArrowheads="1"/>
                      </p:cNvPicPr>
                      <p:nvPr/>
                    </p:nvPicPr>
                    <p:blipFill>
                      <a:blip r:embed="rId11"/>
                      <a:srcRect/>
                      <a:stretch>
                        <a:fillRect/>
                      </a:stretch>
                    </p:blipFill>
                    <p:spPr bwMode="auto">
                      <a:xfrm>
                        <a:off x="2699792" y="3956073"/>
                        <a:ext cx="9652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オブジェクト 10"/>
          <p:cNvGraphicFramePr>
            <a:graphicFrameLocks noChangeAspect="1"/>
          </p:cNvGraphicFramePr>
          <p:nvPr>
            <p:extLst>
              <p:ext uri="{D42A27DB-BD31-4B8C-83A1-F6EECF244321}">
                <p14:modId xmlns:p14="http://schemas.microsoft.com/office/powerpoint/2010/main" val="3922387462"/>
              </p:ext>
            </p:extLst>
          </p:nvPr>
        </p:nvGraphicFramePr>
        <p:xfrm>
          <a:off x="4932040" y="3988836"/>
          <a:ext cx="609600" cy="342900"/>
        </p:xfrm>
        <a:graphic>
          <a:graphicData uri="http://schemas.openxmlformats.org/presentationml/2006/ole">
            <mc:AlternateContent xmlns:mc="http://schemas.openxmlformats.org/markup-compatibility/2006">
              <mc:Choice xmlns:v="urn:schemas-microsoft-com:vml" Requires="v">
                <p:oleObj name="Equation" r:id="rId12" imgW="609480" imgH="342720" progId="Equation.DSMT4">
                  <p:embed/>
                </p:oleObj>
              </mc:Choice>
              <mc:Fallback>
                <p:oleObj name="Equation" r:id="rId12" imgW="609480" imgH="342720" progId="Equation.DSMT4">
                  <p:embed/>
                  <p:pic>
                    <p:nvPicPr>
                      <p:cNvPr id="0" name=""/>
                      <p:cNvPicPr>
                        <a:picLocks noChangeAspect="1" noChangeArrowheads="1"/>
                      </p:cNvPicPr>
                      <p:nvPr/>
                    </p:nvPicPr>
                    <p:blipFill>
                      <a:blip r:embed="rId13"/>
                      <a:srcRect/>
                      <a:stretch>
                        <a:fillRect/>
                      </a:stretch>
                    </p:blipFill>
                    <p:spPr bwMode="auto">
                      <a:xfrm>
                        <a:off x="4932040" y="3988836"/>
                        <a:ext cx="609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2" name="図 1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732240" y="2042348"/>
            <a:ext cx="511969" cy="504825"/>
          </a:xfrm>
          <a:prstGeom prst="rect">
            <a:avLst/>
          </a:prstGeom>
        </p:spPr>
      </p:pic>
      <p:pic>
        <p:nvPicPr>
          <p:cNvPr id="19" name="図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360008" y="2042347"/>
            <a:ext cx="511969" cy="504825"/>
          </a:xfrm>
          <a:prstGeom prst="rect">
            <a:avLst/>
          </a:prstGeom>
        </p:spPr>
      </p:pic>
    </p:spTree>
    <p:extLst>
      <p:ext uri="{BB962C8B-B14F-4D97-AF65-F5344CB8AC3E}">
        <p14:creationId xmlns:p14="http://schemas.microsoft.com/office/powerpoint/2010/main" val="274188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50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1000"/>
                                        <p:tgtEl>
                                          <p:spTgt spid="19"/>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500"/>
                                        <p:tgtEl>
                                          <p:spTgt spid="2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par>
                                <p:cTn id="31" presetID="10"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6">
                                            <p:txEl>
                                              <p:pRg st="0" end="0"/>
                                            </p:txEl>
                                          </p:spTgt>
                                        </p:tgtEl>
                                        <p:attrNameLst>
                                          <p:attrName>style.visibility</p:attrName>
                                        </p:attrNameLst>
                                      </p:cBhvr>
                                      <p:to>
                                        <p:strVal val="visible"/>
                                      </p:to>
                                    </p:set>
                                    <p:animEffect transition="in" filter="fade">
                                      <p:cBhvr>
                                        <p:cTn id="39"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23" grpId="0"/>
      <p:bldP spid="24"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835697" y="2283718"/>
            <a:ext cx="2952328"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事象　の起こる確率は、</a:t>
            </a:r>
            <a:endParaRPr lang="ja-JP" altLang="en-US" dirty="0"/>
          </a:p>
        </p:txBody>
      </p:sp>
      <p:sp>
        <p:nvSpPr>
          <p:cNvPr id="3" name="コンテンツ プレースホルダー 2"/>
          <p:cNvSpPr>
            <a:spLocks noGrp="1"/>
          </p:cNvSpPr>
          <p:nvPr>
            <p:ph sz="quarter" idx="1"/>
          </p:nvPr>
        </p:nvSpPr>
        <p:spPr>
          <a:xfrm>
            <a:off x="467544" y="267494"/>
            <a:ext cx="1872208" cy="360040"/>
          </a:xfrm>
          <a:ln w="19050">
            <a:solidFill>
              <a:srgbClr val="FFC000"/>
            </a:solidFill>
          </a:ln>
        </p:spPr>
        <p:txBody>
          <a:bodyPr>
            <a:noAutofit/>
          </a:bodyPr>
          <a:lstStyle/>
          <a:p>
            <a:pPr marL="0" indent="0">
              <a:buNone/>
            </a:pPr>
            <a:r>
              <a:rPr kumimoji="1" lang="ja-JP" altLang="en-US" sz="1800" dirty="0"/>
              <a:t>例　１．１１　続き</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5</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3" name="正方形/長方形 22"/>
          <p:cNvSpPr/>
          <p:nvPr/>
        </p:nvSpPr>
        <p:spPr>
          <a:xfrm>
            <a:off x="454880" y="699542"/>
            <a:ext cx="4765192" cy="369332"/>
          </a:xfrm>
          <a:prstGeom prst="rect">
            <a:avLst/>
          </a:prstGeom>
        </p:spPr>
        <p:txBody>
          <a:bodyPr wrap="square">
            <a:spAutoFit/>
          </a:bodyPr>
          <a:lstStyle/>
          <a:p>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　硬貨を</a:t>
            </a:r>
            <a:r>
              <a:rPr lang="en-US" altLang="ja-JP" dirty="0">
                <a:latin typeface="ＭＳ 明朝" panose="02020609040205080304" pitchFamily="17" charset="-128"/>
                <a:ea typeface="ＭＳ 明朝" panose="02020609040205080304" pitchFamily="17" charset="-128"/>
              </a:rPr>
              <a:t>3</a:t>
            </a:r>
            <a:r>
              <a:rPr lang="ja-JP" altLang="en-US" dirty="0">
                <a:latin typeface="ＭＳ 明朝" panose="02020609040205080304" pitchFamily="17" charset="-128"/>
                <a:ea typeface="ＭＳ 明朝" panose="02020609040205080304" pitchFamily="17" charset="-128"/>
              </a:rPr>
              <a:t>枚投げるときの標本空間は</a:t>
            </a:r>
            <a:endParaRPr lang="ja-JP" altLang="en-US" dirty="0"/>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4233862018"/>
              </p:ext>
            </p:extLst>
          </p:nvPr>
        </p:nvGraphicFramePr>
        <p:xfrm>
          <a:off x="1619672" y="1068874"/>
          <a:ext cx="6677025" cy="360362"/>
        </p:xfrm>
        <a:graphic>
          <a:graphicData uri="http://schemas.openxmlformats.org/presentationml/2006/ole">
            <mc:AlternateContent xmlns:mc="http://schemas.openxmlformats.org/markup-compatibility/2006">
              <mc:Choice xmlns:v="urn:schemas-microsoft-com:vml" Requires="v">
                <p:oleObj name="Equation" r:id="rId2" imgW="6832440" imgH="406080" progId="Equation.DSMT4">
                  <p:embed/>
                </p:oleObj>
              </mc:Choice>
              <mc:Fallback>
                <p:oleObj name="Equation" r:id="rId2" imgW="6832440" imgH="406080" progId="Equation.DSMT4">
                  <p:embed/>
                  <p:pic>
                    <p:nvPicPr>
                      <p:cNvPr id="0" name=""/>
                      <p:cNvPicPr>
                        <a:picLocks noChangeAspect="1" noChangeArrowheads="1"/>
                      </p:cNvPicPr>
                      <p:nvPr/>
                    </p:nvPicPr>
                    <p:blipFill>
                      <a:blip r:embed="rId3"/>
                      <a:srcRect/>
                      <a:stretch>
                        <a:fillRect/>
                      </a:stretch>
                    </p:blipFill>
                    <p:spPr bwMode="auto">
                      <a:xfrm>
                        <a:off x="1619672" y="1068874"/>
                        <a:ext cx="6677025" cy="360362"/>
                      </a:xfrm>
                      <a:prstGeom prst="rect">
                        <a:avLst/>
                      </a:prstGeom>
                      <a:noFill/>
                      <a:ln>
                        <a:noFill/>
                      </a:ln>
                    </p:spPr>
                  </p:pic>
                </p:oleObj>
              </mc:Fallback>
            </mc:AlternateContent>
          </a:graphicData>
        </a:graphic>
      </p:graphicFrame>
      <p:sp>
        <p:nvSpPr>
          <p:cNvPr id="24" name="正方形/長方形 23"/>
          <p:cNvSpPr/>
          <p:nvPr/>
        </p:nvSpPr>
        <p:spPr>
          <a:xfrm>
            <a:off x="539552" y="1491630"/>
            <a:ext cx="8280920"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a:t>
            </a:r>
            <a:r>
              <a:rPr lang="en-US" altLang="ja-JP" dirty="0">
                <a:latin typeface="ＭＳ 明朝" panose="02020609040205080304" pitchFamily="17" charset="-128"/>
                <a:ea typeface="ＭＳ 明朝" panose="02020609040205080304" pitchFamily="17" charset="-128"/>
              </a:rPr>
              <a:t>3</a:t>
            </a:r>
            <a:r>
              <a:rPr lang="ja-JP" altLang="en-US" dirty="0">
                <a:latin typeface="ＭＳ 明朝" panose="02020609040205080304" pitchFamily="17" charset="-128"/>
                <a:ea typeface="ＭＳ 明朝" panose="02020609040205080304" pitchFamily="17" charset="-128"/>
              </a:rPr>
              <a:t>枚投げたとき、</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枚が表である事象を　とすると、</a:t>
            </a:r>
            <a:endParaRPr lang="ja-JP" altLang="en-US" dirty="0"/>
          </a:p>
        </p:txBody>
      </p:sp>
      <p:sp>
        <p:nvSpPr>
          <p:cNvPr id="13" name="正方形/長方形 12"/>
          <p:cNvSpPr/>
          <p:nvPr/>
        </p:nvSpPr>
        <p:spPr>
          <a:xfrm>
            <a:off x="507327" y="2283718"/>
            <a:ext cx="1472385"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であるから、</a:t>
            </a:r>
            <a:endParaRPr lang="ja-JP" altLang="en-US" dirty="0"/>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2704759649"/>
              </p:ext>
            </p:extLst>
          </p:nvPr>
        </p:nvGraphicFramePr>
        <p:xfrm>
          <a:off x="5436096" y="1568346"/>
          <a:ext cx="190500" cy="215900"/>
        </p:xfrm>
        <a:graphic>
          <a:graphicData uri="http://schemas.openxmlformats.org/presentationml/2006/ole">
            <mc:AlternateContent xmlns:mc="http://schemas.openxmlformats.org/markup-compatibility/2006">
              <mc:Choice xmlns:v="urn:schemas-microsoft-com:vml" Requires="v">
                <p:oleObj name="Equation" r:id="rId4" imgW="190440" imgH="215640" progId="Equation.DSMT4">
                  <p:embed/>
                </p:oleObj>
              </mc:Choice>
              <mc:Fallback>
                <p:oleObj name="Equation" r:id="rId4" imgW="190440" imgH="215640" progId="Equation.DSMT4">
                  <p:embed/>
                  <p:pic>
                    <p:nvPicPr>
                      <p:cNvPr id="0" name=""/>
                      <p:cNvPicPr/>
                      <p:nvPr/>
                    </p:nvPicPr>
                    <p:blipFill>
                      <a:blip r:embed="rId5"/>
                      <a:stretch>
                        <a:fillRect/>
                      </a:stretch>
                    </p:blipFill>
                    <p:spPr>
                      <a:xfrm>
                        <a:off x="5436096" y="1568346"/>
                        <a:ext cx="190500" cy="215900"/>
                      </a:xfrm>
                      <a:prstGeom prst="rect">
                        <a:avLst/>
                      </a:prstGeom>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2480018193"/>
              </p:ext>
            </p:extLst>
          </p:nvPr>
        </p:nvGraphicFramePr>
        <p:xfrm>
          <a:off x="1547664" y="1860962"/>
          <a:ext cx="2768600" cy="360362"/>
        </p:xfrm>
        <a:graphic>
          <a:graphicData uri="http://schemas.openxmlformats.org/presentationml/2006/ole">
            <mc:AlternateContent xmlns:mc="http://schemas.openxmlformats.org/markup-compatibility/2006">
              <mc:Choice xmlns:v="urn:schemas-microsoft-com:vml" Requires="v">
                <p:oleObj name="Equation" r:id="rId6" imgW="2831760" imgH="406080" progId="Equation.DSMT4">
                  <p:embed/>
                </p:oleObj>
              </mc:Choice>
              <mc:Fallback>
                <p:oleObj name="Equation" r:id="rId6" imgW="2831760" imgH="406080" progId="Equation.DSMT4">
                  <p:embed/>
                  <p:pic>
                    <p:nvPicPr>
                      <p:cNvPr id="0" name=""/>
                      <p:cNvPicPr>
                        <a:picLocks noChangeAspect="1" noChangeArrowheads="1"/>
                      </p:cNvPicPr>
                      <p:nvPr/>
                    </p:nvPicPr>
                    <p:blipFill>
                      <a:blip r:embed="rId7"/>
                      <a:srcRect/>
                      <a:stretch>
                        <a:fillRect/>
                      </a:stretch>
                    </p:blipFill>
                    <p:spPr bwMode="auto">
                      <a:xfrm>
                        <a:off x="1547664" y="1860962"/>
                        <a:ext cx="27686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4198106953"/>
              </p:ext>
            </p:extLst>
          </p:nvPr>
        </p:nvGraphicFramePr>
        <p:xfrm>
          <a:off x="2411760" y="2360434"/>
          <a:ext cx="190500" cy="215900"/>
        </p:xfrm>
        <a:graphic>
          <a:graphicData uri="http://schemas.openxmlformats.org/presentationml/2006/ole">
            <mc:AlternateContent xmlns:mc="http://schemas.openxmlformats.org/markup-compatibility/2006">
              <mc:Choice xmlns:v="urn:schemas-microsoft-com:vml" Requires="v">
                <p:oleObj name="Equation" r:id="rId8" imgW="190440" imgH="215640" progId="Equation.DSMT4">
                  <p:embed/>
                </p:oleObj>
              </mc:Choice>
              <mc:Fallback>
                <p:oleObj name="Equation" r:id="rId8" imgW="190440" imgH="21564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1760" y="2360434"/>
                        <a:ext cx="190500" cy="215900"/>
                      </a:xfrm>
                      <a:prstGeom prst="rect">
                        <a:avLst/>
                      </a:prstGeom>
                      <a:noFill/>
                      <a:ln>
                        <a:noFill/>
                      </a:ln>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1760605217"/>
              </p:ext>
            </p:extLst>
          </p:nvPr>
        </p:nvGraphicFramePr>
        <p:xfrm>
          <a:off x="3419872" y="2629221"/>
          <a:ext cx="1816100" cy="685800"/>
        </p:xfrm>
        <a:graphic>
          <a:graphicData uri="http://schemas.openxmlformats.org/presentationml/2006/ole">
            <mc:AlternateContent xmlns:mc="http://schemas.openxmlformats.org/markup-compatibility/2006">
              <mc:Choice xmlns:v="urn:schemas-microsoft-com:vml" Requires="v">
                <p:oleObj name="Equation" r:id="rId10" imgW="1815840" imgH="685800" progId="Equation.DSMT4">
                  <p:embed/>
                </p:oleObj>
              </mc:Choice>
              <mc:Fallback>
                <p:oleObj name="Equation" r:id="rId10" imgW="1815840" imgH="685800" progId="Equation.DSMT4">
                  <p:embed/>
                  <p:pic>
                    <p:nvPicPr>
                      <p:cNvPr id="0" name=""/>
                      <p:cNvPicPr>
                        <a:picLocks noChangeAspect="1" noChangeArrowheads="1"/>
                      </p:cNvPicPr>
                      <p:nvPr/>
                    </p:nvPicPr>
                    <p:blipFill>
                      <a:blip r:embed="rId11"/>
                      <a:srcRect/>
                      <a:stretch>
                        <a:fillRect/>
                      </a:stretch>
                    </p:blipFill>
                    <p:spPr bwMode="auto">
                      <a:xfrm>
                        <a:off x="3419872" y="2629221"/>
                        <a:ext cx="18161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正方形/長方形 20"/>
          <p:cNvSpPr/>
          <p:nvPr/>
        </p:nvSpPr>
        <p:spPr>
          <a:xfrm>
            <a:off x="454880" y="3130355"/>
            <a:ext cx="1164792"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a:t>
            </a:r>
            <a:endParaRPr lang="ja-JP" altLang="en-US" dirty="0"/>
          </a:p>
        </p:txBody>
      </p:sp>
      <p:sp>
        <p:nvSpPr>
          <p:cNvPr id="22" name="正方形/長方形 21"/>
          <p:cNvSpPr/>
          <p:nvPr/>
        </p:nvSpPr>
        <p:spPr>
          <a:xfrm>
            <a:off x="683568" y="3494672"/>
            <a:ext cx="7704856"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この場合、要素を書き出さなくとも、その個数は次のように計算できる。</a:t>
            </a:r>
            <a:endParaRPr lang="ja-JP" altLang="en-US" dirty="0"/>
          </a:p>
        </p:txBody>
      </p:sp>
      <p:graphicFrame>
        <p:nvGraphicFramePr>
          <p:cNvPr id="18" name="オブジェクト 17"/>
          <p:cNvGraphicFramePr>
            <a:graphicFrameLocks noChangeAspect="1"/>
          </p:cNvGraphicFramePr>
          <p:nvPr>
            <p:extLst>
              <p:ext uri="{D42A27DB-BD31-4B8C-83A1-F6EECF244321}">
                <p14:modId xmlns:p14="http://schemas.microsoft.com/office/powerpoint/2010/main" val="1941760769"/>
              </p:ext>
            </p:extLst>
          </p:nvPr>
        </p:nvGraphicFramePr>
        <p:xfrm>
          <a:off x="2843808" y="3877120"/>
          <a:ext cx="2794000" cy="355600"/>
        </p:xfrm>
        <a:graphic>
          <a:graphicData uri="http://schemas.openxmlformats.org/presentationml/2006/ole">
            <mc:AlternateContent xmlns:mc="http://schemas.openxmlformats.org/markup-compatibility/2006">
              <mc:Choice xmlns:v="urn:schemas-microsoft-com:vml" Requires="v">
                <p:oleObj name="Equation" r:id="rId12" imgW="2793960" imgH="355320" progId="Equation.DSMT4">
                  <p:embed/>
                </p:oleObj>
              </mc:Choice>
              <mc:Fallback>
                <p:oleObj name="Equation" r:id="rId12" imgW="2793960" imgH="355320" progId="Equation.DSMT4">
                  <p:embed/>
                  <p:pic>
                    <p:nvPicPr>
                      <p:cNvPr id="0" name=""/>
                      <p:cNvPicPr/>
                      <p:nvPr/>
                    </p:nvPicPr>
                    <p:blipFill>
                      <a:blip r:embed="rId13"/>
                      <a:stretch>
                        <a:fillRect/>
                      </a:stretch>
                    </p:blipFill>
                    <p:spPr>
                      <a:xfrm>
                        <a:off x="2843808" y="3877120"/>
                        <a:ext cx="2794000" cy="355600"/>
                      </a:xfrm>
                      <a:prstGeom prst="rect">
                        <a:avLst/>
                      </a:prstGeom>
                    </p:spPr>
                  </p:pic>
                </p:oleObj>
              </mc:Fallback>
            </mc:AlternateContent>
          </a:graphicData>
        </a:graphic>
      </p:graphicFrame>
      <p:pic>
        <p:nvPicPr>
          <p:cNvPr id="26" name="図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436096" y="333170"/>
            <a:ext cx="576064" cy="667644"/>
          </a:xfrm>
          <a:prstGeom prst="rect">
            <a:avLst/>
          </a:prstGeom>
        </p:spPr>
      </p:pic>
      <p:pic>
        <p:nvPicPr>
          <p:cNvPr id="27" name="図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54937" y="333170"/>
            <a:ext cx="576064" cy="667644"/>
          </a:xfrm>
          <a:prstGeom prst="rect">
            <a:avLst/>
          </a:prstGeom>
        </p:spPr>
      </p:pic>
      <p:pic>
        <p:nvPicPr>
          <p:cNvPr id="28" name="図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876256" y="333170"/>
            <a:ext cx="576064" cy="667644"/>
          </a:xfrm>
          <a:prstGeom prst="rect">
            <a:avLst/>
          </a:prstGeom>
        </p:spPr>
      </p:pic>
    </p:spTree>
    <p:extLst>
      <p:ext uri="{BB962C8B-B14F-4D97-AF65-F5344CB8AC3E}">
        <p14:creationId xmlns:p14="http://schemas.microsoft.com/office/powerpoint/2010/main" val="224137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par>
                          <p:cTn id="11" fill="hold">
                            <p:stCondLst>
                              <p:cond delay="500"/>
                            </p:stCondLst>
                            <p:childTnLst>
                              <p:par>
                                <p:cTn id="12" presetID="10" presetClass="entr" presetSubtype="0" fill="hold" nodeType="afterEffect">
                                  <p:stCondLst>
                                    <p:cond delay="50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childTnLst>
                                </p:cTn>
                              </p:par>
                              <p:par>
                                <p:cTn id="15" presetID="10" presetClass="entr" presetSubtype="0" fill="hold" nodeType="withEffect">
                                  <p:stCondLst>
                                    <p:cond delay="100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par>
                                <p:cTn id="18" presetID="10" presetClass="entr" presetSubtype="0" fill="hold" nodeType="withEffect">
                                  <p:stCondLst>
                                    <p:cond delay="150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500"/>
                                        <p:tgtEl>
                                          <p:spTgt spid="2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par>
                                <p:cTn id="40" presetID="10" presetClass="entr" presetSubtype="0"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500"/>
                                        <p:tgtEl>
                                          <p:spTgt spid="21"/>
                                        </p:tgtEl>
                                      </p:cBhvr>
                                    </p:animEffect>
                                  </p:childTnLst>
                                </p:cTn>
                              </p:par>
                              <p:par>
                                <p:cTn id="46" presetID="10" presetClass="entr" presetSubtype="0" fill="hold"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500"/>
                                        <p:tgtEl>
                                          <p:spTgt spid="22"/>
                                        </p:tgtEl>
                                      </p:cBhvr>
                                    </p:animEffect>
                                  </p:childTnLst>
                                </p:cTn>
                              </p:par>
                              <p:par>
                                <p:cTn id="54" presetID="10" presetClass="entr" presetSubtype="0" fill="hold" nodeType="with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500"/>
                                        <p:tgtEl>
                                          <p:spTgt spid="1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6">
                                            <p:txEl>
                                              <p:pRg st="0" end="0"/>
                                            </p:txEl>
                                          </p:spTgt>
                                        </p:tgtEl>
                                        <p:attrNameLst>
                                          <p:attrName>style.visibility</p:attrName>
                                        </p:attrNameLst>
                                      </p:cBhvr>
                                      <p:to>
                                        <p:strVal val="visible"/>
                                      </p:to>
                                    </p:set>
                                    <p:animEffect transition="in" filter="fade">
                                      <p:cBhvr>
                                        <p:cTn id="59"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6" grpId="0" build="p"/>
      <p:bldP spid="23" grpId="0"/>
      <p:bldP spid="24" grpId="0"/>
      <p:bldP spid="13"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827584" y="2643944"/>
            <a:ext cx="2952328"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事象　の起こる確率は、</a:t>
            </a:r>
            <a:endParaRPr lang="ja-JP" altLang="en-US" dirty="0"/>
          </a:p>
        </p:txBody>
      </p:sp>
      <p:sp>
        <p:nvSpPr>
          <p:cNvPr id="3" name="コンテンツ プレースホルダー 2"/>
          <p:cNvSpPr>
            <a:spLocks noGrp="1"/>
          </p:cNvSpPr>
          <p:nvPr>
            <p:ph sz="quarter" idx="1"/>
          </p:nvPr>
        </p:nvSpPr>
        <p:spPr>
          <a:xfrm>
            <a:off x="467543" y="267494"/>
            <a:ext cx="2520281" cy="360040"/>
          </a:xfrm>
          <a:ln w="19050">
            <a:solidFill>
              <a:srgbClr val="FFC000"/>
            </a:solidFill>
          </a:ln>
        </p:spPr>
        <p:txBody>
          <a:bodyPr>
            <a:noAutofit/>
          </a:bodyPr>
          <a:lstStyle/>
          <a:p>
            <a:pPr marL="0" indent="0">
              <a:buNone/>
            </a:pPr>
            <a:r>
              <a:rPr kumimoji="1" lang="ja-JP" altLang="en-US" sz="1800" dirty="0"/>
              <a:t>例　１．１１　続きの続き</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6</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23" name="正方形/長方形 22"/>
          <p:cNvSpPr/>
          <p:nvPr/>
        </p:nvSpPr>
        <p:spPr>
          <a:xfrm>
            <a:off x="454880" y="699542"/>
            <a:ext cx="8280920" cy="369332"/>
          </a:xfrm>
          <a:prstGeom prst="rect">
            <a:avLst/>
          </a:prstGeom>
        </p:spPr>
        <p:txBody>
          <a:bodyPr wrap="square">
            <a:spAutoFit/>
          </a:bodyPr>
          <a:lstStyle/>
          <a:p>
            <a:r>
              <a:rPr lang="en-US" altLang="ja-JP" dirty="0">
                <a:latin typeface="ＭＳ 明朝" panose="02020609040205080304" pitchFamily="17" charset="-128"/>
                <a:ea typeface="ＭＳ 明朝" panose="02020609040205080304" pitchFamily="17" charset="-128"/>
              </a:rPr>
              <a:t>(3)</a:t>
            </a:r>
            <a:r>
              <a:rPr lang="ja-JP" altLang="en-US" dirty="0">
                <a:latin typeface="ＭＳ 明朝" panose="02020609040205080304" pitchFamily="17" charset="-128"/>
                <a:ea typeface="ＭＳ 明朝" panose="02020609040205080304" pitchFamily="17" charset="-128"/>
              </a:rPr>
              <a:t>　硬貨を</a:t>
            </a:r>
            <a:r>
              <a:rPr lang="en-US" altLang="ja-JP" dirty="0">
                <a:latin typeface="ＭＳ 明朝" panose="02020609040205080304" pitchFamily="17" charset="-128"/>
                <a:ea typeface="ＭＳ 明朝" panose="02020609040205080304" pitchFamily="17" charset="-128"/>
              </a:rPr>
              <a:t>5</a:t>
            </a:r>
            <a:r>
              <a:rPr lang="ja-JP" altLang="en-US" dirty="0">
                <a:latin typeface="ＭＳ 明朝" panose="02020609040205080304" pitchFamily="17" charset="-128"/>
                <a:ea typeface="ＭＳ 明朝" panose="02020609040205080304" pitchFamily="17" charset="-128"/>
              </a:rPr>
              <a:t>枚投げたとき根元事象の総数　は、　　　　　である。　</a:t>
            </a:r>
            <a:endParaRPr lang="ja-JP" altLang="en-US" dirty="0"/>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2849300990"/>
              </p:ext>
            </p:extLst>
          </p:nvPr>
        </p:nvGraphicFramePr>
        <p:xfrm>
          <a:off x="4860032" y="777845"/>
          <a:ext cx="247650" cy="212725"/>
        </p:xfrm>
        <a:graphic>
          <a:graphicData uri="http://schemas.openxmlformats.org/presentationml/2006/ole">
            <mc:AlternateContent xmlns:mc="http://schemas.openxmlformats.org/markup-compatibility/2006">
              <mc:Choice xmlns:v="urn:schemas-microsoft-com:vml" Requires="v">
                <p:oleObj name="Equation" r:id="rId2" imgW="253800" imgH="241200" progId="Equation.DSMT4">
                  <p:embed/>
                </p:oleObj>
              </mc:Choice>
              <mc:Fallback>
                <p:oleObj name="Equation" r:id="rId2" imgW="253800" imgH="241200" progId="Equation.DSMT4">
                  <p:embed/>
                  <p:pic>
                    <p:nvPicPr>
                      <p:cNvPr id="0" name=""/>
                      <p:cNvPicPr>
                        <a:picLocks noChangeAspect="1" noChangeArrowheads="1"/>
                      </p:cNvPicPr>
                      <p:nvPr/>
                    </p:nvPicPr>
                    <p:blipFill>
                      <a:blip r:embed="rId3"/>
                      <a:srcRect/>
                      <a:stretch>
                        <a:fillRect/>
                      </a:stretch>
                    </p:blipFill>
                    <p:spPr bwMode="auto">
                      <a:xfrm>
                        <a:off x="4860032" y="777845"/>
                        <a:ext cx="247650" cy="212725"/>
                      </a:xfrm>
                      <a:prstGeom prst="rect">
                        <a:avLst/>
                      </a:prstGeom>
                      <a:noFill/>
                      <a:ln>
                        <a:noFill/>
                      </a:ln>
                    </p:spPr>
                  </p:pic>
                </p:oleObj>
              </mc:Fallback>
            </mc:AlternateContent>
          </a:graphicData>
        </a:graphic>
      </p:graphicFrame>
      <p:sp>
        <p:nvSpPr>
          <p:cNvPr id="24" name="正方形/長方形 23"/>
          <p:cNvSpPr/>
          <p:nvPr/>
        </p:nvSpPr>
        <p:spPr>
          <a:xfrm>
            <a:off x="464634" y="1131590"/>
            <a:ext cx="8271166" cy="646331"/>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　このうち</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枚が表である事象を　とすると　 　</a:t>
            </a:r>
            <a:r>
              <a:rPr lang="ja-JP" altLang="en-US" dirty="0" err="1">
                <a:latin typeface="ＭＳ 明朝" panose="02020609040205080304" pitchFamily="17" charset="-128"/>
                <a:ea typeface="ＭＳ 明朝" panose="02020609040205080304" pitchFamily="17" charset="-128"/>
              </a:rPr>
              <a:t>は</a:t>
            </a:r>
            <a:r>
              <a:rPr lang="en-US" altLang="ja-JP" dirty="0">
                <a:latin typeface="ＭＳ 明朝" panose="02020609040205080304" pitchFamily="17" charset="-128"/>
                <a:ea typeface="ＭＳ 明朝" panose="02020609040205080304" pitchFamily="17" charset="-128"/>
              </a:rPr>
              <a:t>5</a:t>
            </a:r>
            <a:r>
              <a:rPr lang="ja-JP" altLang="en-US" dirty="0">
                <a:latin typeface="ＭＳ 明朝" panose="02020609040205080304" pitchFamily="17" charset="-128"/>
                <a:ea typeface="ＭＳ 明朝" panose="02020609040205080304" pitchFamily="17" charset="-128"/>
              </a:rPr>
              <a:t>個のものから</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個を選ぶ組み合わせの数であるから、</a:t>
            </a:r>
            <a:endParaRPr lang="en-US" altLang="ja-JP" dirty="0">
              <a:latin typeface="ＭＳ 明朝" panose="02020609040205080304" pitchFamily="17" charset="-128"/>
              <a:ea typeface="ＭＳ 明朝" panose="02020609040205080304" pitchFamily="17" charset="-128"/>
            </a:endParaRPr>
          </a:p>
        </p:txBody>
      </p:sp>
      <p:sp>
        <p:nvSpPr>
          <p:cNvPr id="13" name="正方形/長方形 12"/>
          <p:cNvSpPr/>
          <p:nvPr/>
        </p:nvSpPr>
        <p:spPr>
          <a:xfrm>
            <a:off x="464634" y="2283718"/>
            <a:ext cx="968329"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a:t>
            </a:r>
            <a:endParaRPr lang="ja-JP" altLang="en-US" dirty="0"/>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3487343193"/>
              </p:ext>
            </p:extLst>
          </p:nvPr>
        </p:nvGraphicFramePr>
        <p:xfrm>
          <a:off x="3923928" y="1192356"/>
          <a:ext cx="190500" cy="215900"/>
        </p:xfrm>
        <a:graphic>
          <a:graphicData uri="http://schemas.openxmlformats.org/presentationml/2006/ole">
            <mc:AlternateContent xmlns:mc="http://schemas.openxmlformats.org/markup-compatibility/2006">
              <mc:Choice xmlns:v="urn:schemas-microsoft-com:vml" Requires="v">
                <p:oleObj name="Equation" r:id="rId4" imgW="190440" imgH="215640" progId="Equation.DSMT4">
                  <p:embed/>
                </p:oleObj>
              </mc:Choice>
              <mc:Fallback>
                <p:oleObj name="Equation" r:id="rId4" imgW="190440" imgH="215640" progId="Equation.DSMT4">
                  <p:embed/>
                  <p:pic>
                    <p:nvPicPr>
                      <p:cNvPr id="0" name=""/>
                      <p:cNvPicPr/>
                      <p:nvPr/>
                    </p:nvPicPr>
                    <p:blipFill>
                      <a:blip r:embed="rId5"/>
                      <a:stretch>
                        <a:fillRect/>
                      </a:stretch>
                    </p:blipFill>
                    <p:spPr>
                      <a:xfrm>
                        <a:off x="3923928" y="1192356"/>
                        <a:ext cx="190500" cy="215900"/>
                      </a:xfrm>
                      <a:prstGeom prst="rect">
                        <a:avLst/>
                      </a:prstGeom>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109076079"/>
              </p:ext>
            </p:extLst>
          </p:nvPr>
        </p:nvGraphicFramePr>
        <p:xfrm>
          <a:off x="2699792" y="1778694"/>
          <a:ext cx="2346325" cy="596900"/>
        </p:xfrm>
        <a:graphic>
          <a:graphicData uri="http://schemas.openxmlformats.org/presentationml/2006/ole">
            <mc:AlternateContent xmlns:mc="http://schemas.openxmlformats.org/markup-compatibility/2006">
              <mc:Choice xmlns:v="urn:schemas-microsoft-com:vml" Requires="v">
                <p:oleObj name="Equation" r:id="rId6" imgW="2400120" imgH="672840" progId="Equation.DSMT4">
                  <p:embed/>
                </p:oleObj>
              </mc:Choice>
              <mc:Fallback>
                <p:oleObj name="Equation" r:id="rId6" imgW="2400120" imgH="672840" progId="Equation.DSMT4">
                  <p:embed/>
                  <p:pic>
                    <p:nvPicPr>
                      <p:cNvPr id="0" name=""/>
                      <p:cNvPicPr>
                        <a:picLocks noChangeAspect="1" noChangeArrowheads="1"/>
                      </p:cNvPicPr>
                      <p:nvPr/>
                    </p:nvPicPr>
                    <p:blipFill>
                      <a:blip r:embed="rId7"/>
                      <a:srcRect/>
                      <a:stretch>
                        <a:fillRect/>
                      </a:stretch>
                    </p:blipFill>
                    <p:spPr bwMode="auto">
                      <a:xfrm>
                        <a:off x="2699792" y="1778694"/>
                        <a:ext cx="2346325"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1296836870"/>
              </p:ext>
            </p:extLst>
          </p:nvPr>
        </p:nvGraphicFramePr>
        <p:xfrm>
          <a:off x="1432963" y="2720660"/>
          <a:ext cx="190500" cy="215900"/>
        </p:xfrm>
        <a:graphic>
          <a:graphicData uri="http://schemas.openxmlformats.org/presentationml/2006/ole">
            <mc:AlternateContent xmlns:mc="http://schemas.openxmlformats.org/markup-compatibility/2006">
              <mc:Choice xmlns:v="urn:schemas-microsoft-com:vml" Requires="v">
                <p:oleObj name="Equation" r:id="rId8" imgW="190440" imgH="215640" progId="Equation.DSMT4">
                  <p:embed/>
                </p:oleObj>
              </mc:Choice>
              <mc:Fallback>
                <p:oleObj name="Equation" r:id="rId8" imgW="190440" imgH="215640" progId="Equation.DSMT4">
                  <p:embed/>
                  <p:pic>
                    <p:nvPicPr>
                      <p:cNvPr id="0" name=""/>
                      <p:cNvPicPr>
                        <a:picLocks noChangeAspect="1" noChangeArrowheads="1"/>
                      </p:cNvPicPr>
                      <p:nvPr/>
                    </p:nvPicPr>
                    <p:blipFill>
                      <a:blip r:embed="rId9"/>
                      <a:srcRect/>
                      <a:stretch>
                        <a:fillRect/>
                      </a:stretch>
                    </p:blipFill>
                    <p:spPr bwMode="auto">
                      <a:xfrm>
                        <a:off x="1432963" y="2720660"/>
                        <a:ext cx="190500" cy="215900"/>
                      </a:xfrm>
                      <a:prstGeom prst="rect">
                        <a:avLst/>
                      </a:prstGeom>
                      <a:noFill/>
                      <a:ln>
                        <a:noFill/>
                      </a:ln>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95256611"/>
              </p:ext>
            </p:extLst>
          </p:nvPr>
        </p:nvGraphicFramePr>
        <p:xfrm>
          <a:off x="2773164" y="3050829"/>
          <a:ext cx="2374900" cy="660400"/>
        </p:xfrm>
        <a:graphic>
          <a:graphicData uri="http://schemas.openxmlformats.org/presentationml/2006/ole">
            <mc:AlternateContent xmlns:mc="http://schemas.openxmlformats.org/markup-compatibility/2006">
              <mc:Choice xmlns:v="urn:schemas-microsoft-com:vml" Requires="v">
                <p:oleObj name="Equation" r:id="rId10" imgW="2374560" imgH="660240" progId="Equation.DSMT4">
                  <p:embed/>
                </p:oleObj>
              </mc:Choice>
              <mc:Fallback>
                <p:oleObj name="Equation" r:id="rId10" imgW="2374560" imgH="660240" progId="Equation.DSMT4">
                  <p:embed/>
                  <p:pic>
                    <p:nvPicPr>
                      <p:cNvPr id="0" name=""/>
                      <p:cNvPicPr>
                        <a:picLocks noChangeAspect="1" noChangeArrowheads="1"/>
                      </p:cNvPicPr>
                      <p:nvPr/>
                    </p:nvPicPr>
                    <p:blipFill>
                      <a:blip r:embed="rId11"/>
                      <a:srcRect/>
                      <a:stretch>
                        <a:fillRect/>
                      </a:stretch>
                    </p:blipFill>
                    <p:spPr bwMode="auto">
                      <a:xfrm>
                        <a:off x="2773164" y="3050829"/>
                        <a:ext cx="23749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正方形/長方形 20"/>
          <p:cNvSpPr/>
          <p:nvPr/>
        </p:nvSpPr>
        <p:spPr>
          <a:xfrm>
            <a:off x="611560" y="3781317"/>
            <a:ext cx="1164792" cy="369332"/>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である。</a:t>
            </a:r>
            <a:endParaRPr lang="ja-JP" altLang="en-US" dirty="0"/>
          </a:p>
        </p:txBody>
      </p:sp>
      <p:sp>
        <p:nvSpPr>
          <p:cNvPr id="22" name="正方形/長方形 21"/>
          <p:cNvSpPr/>
          <p:nvPr/>
        </p:nvSpPr>
        <p:spPr>
          <a:xfrm>
            <a:off x="4139952" y="4083918"/>
            <a:ext cx="4320480" cy="261610"/>
          </a:xfrm>
          <a:prstGeom prst="rect">
            <a:avLst/>
          </a:prstGeom>
        </p:spPr>
        <p:txBody>
          <a:bodyPr wrap="square">
            <a:spAutoFit/>
          </a:bodyPr>
          <a:lstStyle/>
          <a:p>
            <a:r>
              <a:rPr lang="ja-JP" altLang="en-US" sz="1100" dirty="0">
                <a:latin typeface="ＭＳ 明朝" panose="02020609040205080304" pitchFamily="17" charset="-128"/>
                <a:ea typeface="ＭＳ 明朝" panose="02020609040205080304" pitchFamily="17" charset="-128"/>
              </a:rPr>
              <a:t>（補足）このように、要素をすべて書き出さなくてよい。</a:t>
            </a:r>
            <a:endParaRPr lang="ja-JP" altLang="en-US" sz="1100" dirty="0"/>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313998923"/>
              </p:ext>
            </p:extLst>
          </p:nvPr>
        </p:nvGraphicFramePr>
        <p:xfrm>
          <a:off x="5508104" y="729433"/>
          <a:ext cx="1201738" cy="257175"/>
        </p:xfrm>
        <a:graphic>
          <a:graphicData uri="http://schemas.openxmlformats.org/presentationml/2006/ole">
            <mc:AlternateContent xmlns:mc="http://schemas.openxmlformats.org/markup-compatibility/2006">
              <mc:Choice xmlns:v="urn:schemas-microsoft-com:vml" Requires="v">
                <p:oleObj name="Equation" r:id="rId12" imgW="1231560" imgH="291960" progId="Equation.DSMT4">
                  <p:embed/>
                </p:oleObj>
              </mc:Choice>
              <mc:Fallback>
                <p:oleObj name="Equation" r:id="rId12" imgW="1231560" imgH="291960" progId="Equation.DSMT4">
                  <p:embed/>
                  <p:pic>
                    <p:nvPicPr>
                      <p:cNvPr id="0" name=""/>
                      <p:cNvPicPr>
                        <a:picLocks noChangeAspect="1" noChangeArrowheads="1"/>
                      </p:cNvPicPr>
                      <p:nvPr/>
                    </p:nvPicPr>
                    <p:blipFill>
                      <a:blip r:embed="rId13"/>
                      <a:srcRect/>
                      <a:stretch>
                        <a:fillRect/>
                      </a:stretch>
                    </p:blipFill>
                    <p:spPr bwMode="auto">
                      <a:xfrm>
                        <a:off x="5508104" y="729433"/>
                        <a:ext cx="1201738"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オブジェクト 3"/>
          <p:cNvGraphicFramePr>
            <a:graphicFrameLocks noChangeAspect="1"/>
          </p:cNvGraphicFramePr>
          <p:nvPr>
            <p:extLst>
              <p:ext uri="{D42A27DB-BD31-4B8C-83A1-F6EECF244321}">
                <p14:modId xmlns:p14="http://schemas.microsoft.com/office/powerpoint/2010/main" val="1372341559"/>
              </p:ext>
            </p:extLst>
          </p:nvPr>
        </p:nvGraphicFramePr>
        <p:xfrm>
          <a:off x="5076056" y="1160154"/>
          <a:ext cx="508000" cy="342900"/>
        </p:xfrm>
        <a:graphic>
          <a:graphicData uri="http://schemas.openxmlformats.org/presentationml/2006/ole">
            <mc:AlternateContent xmlns:mc="http://schemas.openxmlformats.org/markup-compatibility/2006">
              <mc:Choice xmlns:v="urn:schemas-microsoft-com:vml" Requires="v">
                <p:oleObj name="Equation" r:id="rId14" imgW="507960" imgH="342720" progId="Equation.DSMT4">
                  <p:embed/>
                </p:oleObj>
              </mc:Choice>
              <mc:Fallback>
                <p:oleObj name="Equation" r:id="rId14" imgW="507960" imgH="342720" progId="Equation.DSMT4">
                  <p:embed/>
                  <p:pic>
                    <p:nvPicPr>
                      <p:cNvPr id="0" name=""/>
                      <p:cNvPicPr>
                        <a:picLocks noChangeAspect="1" noChangeArrowheads="1"/>
                      </p:cNvPicPr>
                      <p:nvPr/>
                    </p:nvPicPr>
                    <p:blipFill>
                      <a:blip r:embed="rId15"/>
                      <a:srcRect/>
                      <a:stretch>
                        <a:fillRect/>
                      </a:stretch>
                    </p:blipFill>
                    <p:spPr bwMode="auto">
                      <a:xfrm>
                        <a:off x="5076056" y="1160154"/>
                        <a:ext cx="5080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図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752347" y="182811"/>
            <a:ext cx="519113" cy="516731"/>
          </a:xfrm>
          <a:prstGeom prst="rect">
            <a:avLst/>
          </a:prstGeom>
        </p:spPr>
      </p:pic>
      <p:pic>
        <p:nvPicPr>
          <p:cNvPr id="20" name="図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340660" y="182810"/>
            <a:ext cx="519113" cy="516731"/>
          </a:xfrm>
          <a:prstGeom prst="rect">
            <a:avLst/>
          </a:prstGeom>
        </p:spPr>
      </p:pic>
      <p:pic>
        <p:nvPicPr>
          <p:cNvPr id="26" name="図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917025" y="182811"/>
            <a:ext cx="519113" cy="516731"/>
          </a:xfrm>
          <a:prstGeom prst="rect">
            <a:avLst/>
          </a:prstGeom>
        </p:spPr>
      </p:pic>
      <p:pic>
        <p:nvPicPr>
          <p:cNvPr id="27" name="図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97478" y="182808"/>
            <a:ext cx="519113" cy="516731"/>
          </a:xfrm>
          <a:prstGeom prst="rect">
            <a:avLst/>
          </a:prstGeom>
        </p:spPr>
      </p:pic>
      <p:pic>
        <p:nvPicPr>
          <p:cNvPr id="28" name="図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84168" y="182809"/>
            <a:ext cx="519113" cy="516731"/>
          </a:xfrm>
          <a:prstGeom prst="rect">
            <a:avLst/>
          </a:prstGeom>
        </p:spPr>
      </p:pic>
    </p:spTree>
    <p:extLst>
      <p:ext uri="{BB962C8B-B14F-4D97-AF65-F5344CB8AC3E}">
        <p14:creationId xmlns:p14="http://schemas.microsoft.com/office/powerpoint/2010/main" val="228777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par>
                          <p:cTn id="14" fill="hold">
                            <p:stCondLst>
                              <p:cond delay="500"/>
                            </p:stCondLst>
                            <p:childTnLst>
                              <p:par>
                                <p:cTn id="15" presetID="10" presetClass="entr" presetSubtype="0" fill="hold" nodeType="afterEffect">
                                  <p:stCondLst>
                                    <p:cond delay="25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1250"/>
                            </p:stCondLst>
                            <p:childTnLst>
                              <p:par>
                                <p:cTn id="19" presetID="10" presetClass="entr" presetSubtype="0" fill="hold" nodeType="afterEffect">
                                  <p:stCondLst>
                                    <p:cond delay="25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par>
                          <p:cTn id="22" fill="hold">
                            <p:stCondLst>
                              <p:cond delay="2000"/>
                            </p:stCondLst>
                            <p:childTnLst>
                              <p:par>
                                <p:cTn id="23" presetID="10" presetClass="entr" presetSubtype="0" fill="hold" nodeType="afterEffect">
                                  <p:stCondLst>
                                    <p:cond delay="25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childTnLst>
                          </p:cTn>
                        </p:par>
                        <p:par>
                          <p:cTn id="26" fill="hold">
                            <p:stCondLst>
                              <p:cond delay="2750"/>
                            </p:stCondLst>
                            <p:childTnLst>
                              <p:par>
                                <p:cTn id="27" presetID="10" presetClass="entr" presetSubtype="0" fill="hold" nodeType="afterEffect">
                                  <p:stCondLst>
                                    <p:cond delay="25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childTnLst>
                          </p:cTn>
                        </p:par>
                        <p:par>
                          <p:cTn id="30" fill="hold">
                            <p:stCondLst>
                              <p:cond delay="3500"/>
                            </p:stCondLst>
                            <p:childTnLst>
                              <p:par>
                                <p:cTn id="31" presetID="10" presetClass="entr" presetSubtype="0" fill="hold" nodeType="afterEffect">
                                  <p:stCondLst>
                                    <p:cond delay="250"/>
                                  </p:stCondLst>
                                  <p:childTnLst>
                                    <p:set>
                                      <p:cBhvr>
                                        <p:cTn id="32" dur="1" fill="hold">
                                          <p:stCondLst>
                                            <p:cond delay="0"/>
                                          </p:stCondLst>
                                        </p:cTn>
                                        <p:tgtEl>
                                          <p:spTgt spid="28"/>
                                        </p:tgtEl>
                                        <p:attrNameLst>
                                          <p:attrName>style.visibility</p:attrName>
                                        </p:attrNameLst>
                                      </p:cBhvr>
                                      <p:to>
                                        <p:strVal val="visible"/>
                                      </p:to>
                                    </p:set>
                                    <p:animEffect transition="in" filter="fade">
                                      <p:cBhvr>
                                        <p:cTn id="33" dur="500"/>
                                        <p:tgtEl>
                                          <p:spTgt spid="28"/>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500"/>
                                        <p:tgtEl>
                                          <p:spTgt spid="2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par>
                                <p:cTn id="42" presetID="10" presetClass="entr" presetSubtype="0" fill="hold"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par>
                                <p:cTn id="48" presetID="10" presetClass="entr" presetSubtype="0" fill="hold"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par>
                                <p:cTn id="56" presetID="10" presetClass="entr" presetSubtype="0" fill="hold" nodeType="with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500"/>
                                        <p:tgtEl>
                                          <p:spTgt spid="1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childTnLst>
                                </p:cTn>
                              </p:par>
                              <p:par>
                                <p:cTn id="62" presetID="10" presetClass="entr" presetSubtype="0" fill="hold" nodeType="with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fade">
                                      <p:cBhvr>
                                        <p:cTn id="64" dur="500"/>
                                        <p:tgtEl>
                                          <p:spTgt spid="1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fade">
                                      <p:cBhvr>
                                        <p:cTn id="69" dur="500"/>
                                        <p:tgtEl>
                                          <p:spTgt spid="22"/>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6">
                                            <p:txEl>
                                              <p:pRg st="0" end="0"/>
                                            </p:txEl>
                                          </p:spTgt>
                                        </p:tgtEl>
                                        <p:attrNameLst>
                                          <p:attrName>style.visibility</p:attrName>
                                        </p:attrNameLst>
                                      </p:cBhvr>
                                      <p:to>
                                        <p:strVal val="visible"/>
                                      </p:to>
                                    </p:set>
                                    <p:animEffect transition="in" filter="fade">
                                      <p:cBhvr>
                                        <p:cTn id="72"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6" grpId="0" build="p"/>
      <p:bldP spid="23" grpId="0"/>
      <p:bldP spid="24" grpId="0"/>
      <p:bldP spid="13"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sz="quarter" idx="2"/>
          </p:nvPr>
        </p:nvSpPr>
        <p:spPr>
          <a:xfrm>
            <a:off x="467544" y="627534"/>
            <a:ext cx="8136904" cy="1008112"/>
          </a:xfrm>
          <a:ln w="19050">
            <a:solidFill>
              <a:srgbClr val="FFC000"/>
            </a:solidFill>
          </a:ln>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　箱の中に白球</a:t>
            </a:r>
            <a:r>
              <a:rPr lang="en-US" altLang="ja-JP" sz="1800" dirty="0">
                <a:latin typeface="ＭＳ 明朝" panose="02020609040205080304" pitchFamily="17" charset="-128"/>
                <a:ea typeface="ＭＳ 明朝" panose="02020609040205080304" pitchFamily="17" charset="-128"/>
              </a:rPr>
              <a:t>6</a:t>
            </a:r>
            <a:r>
              <a:rPr lang="ja-JP" altLang="en-US" sz="1800" dirty="0">
                <a:latin typeface="ＭＳ 明朝" panose="02020609040205080304" pitchFamily="17" charset="-128"/>
                <a:ea typeface="ＭＳ 明朝" panose="02020609040205080304" pitchFamily="17" charset="-128"/>
              </a:rPr>
              <a:t>個、赤球</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個が入っている。次の確率を求めよ。</a:t>
            </a:r>
            <a:endParaRPr kumimoji="1" lang="ja-JP" altLang="en-US" sz="1800" dirty="0">
              <a:latin typeface="ＭＳ 明朝" panose="02020609040205080304" pitchFamily="17" charset="-128"/>
              <a:ea typeface="ＭＳ 明朝" panose="02020609040205080304" pitchFamily="17" charset="-128"/>
            </a:endParaRPr>
          </a:p>
          <a:p>
            <a:pPr>
              <a:buAutoNum type="arabicParenBoth"/>
            </a:pPr>
            <a:r>
              <a:rPr lang="ja-JP" altLang="en-US" sz="1800" dirty="0">
                <a:latin typeface="ＭＳ 明朝" panose="02020609040205080304" pitchFamily="17" charset="-128"/>
                <a:ea typeface="ＭＳ 明朝" panose="02020609040205080304" pitchFamily="17" charset="-128"/>
              </a:rPr>
              <a:t>　同時に</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個取り出すとき、</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個とも赤玉である確率</a:t>
            </a:r>
            <a:endParaRPr lang="en-US" altLang="ja-JP" sz="1800" dirty="0">
              <a:latin typeface="ＭＳ 明朝" panose="02020609040205080304" pitchFamily="17" charset="-128"/>
              <a:ea typeface="ＭＳ 明朝" panose="02020609040205080304" pitchFamily="17" charset="-128"/>
            </a:endParaRPr>
          </a:p>
          <a:p>
            <a:pPr>
              <a:buAutoNum type="arabicParenBoth"/>
            </a:pPr>
            <a:r>
              <a:rPr lang="ja-JP" altLang="en-US" sz="1800" dirty="0">
                <a:latin typeface="ＭＳ 明朝" panose="02020609040205080304" pitchFamily="17" charset="-128"/>
                <a:ea typeface="ＭＳ 明朝" panose="02020609040205080304" pitchFamily="17" charset="-128"/>
              </a:rPr>
              <a:t>　同時に</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個取り出すとき、</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個が白球、</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個が赤玉である確率</a:t>
            </a:r>
            <a:endParaRPr lang="en-US" altLang="ja-JP"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3" name="コンテンツ プレースホルダー 2"/>
          <p:cNvSpPr>
            <a:spLocks noGrp="1"/>
          </p:cNvSpPr>
          <p:nvPr>
            <p:ph sz="quarter" idx="1"/>
          </p:nvPr>
        </p:nvSpPr>
        <p:spPr>
          <a:xfrm>
            <a:off x="467544" y="267494"/>
            <a:ext cx="1368152" cy="360040"/>
          </a:xfrm>
          <a:ln w="19050">
            <a:solidFill>
              <a:srgbClr val="FFC000"/>
            </a:solidFill>
          </a:ln>
        </p:spPr>
        <p:txBody>
          <a:bodyPr>
            <a:noAutofit/>
          </a:bodyPr>
          <a:lstStyle/>
          <a:p>
            <a:pPr marL="0" indent="0">
              <a:buNone/>
            </a:pPr>
            <a:r>
              <a:rPr kumimoji="1" lang="ja-JP" altLang="en-US" sz="1800" dirty="0"/>
              <a:t>例題　１．３</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7</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4" name="コンテンツ プレースホルダー 11"/>
          <p:cNvSpPr>
            <a:spLocks noGrp="1"/>
          </p:cNvSpPr>
          <p:nvPr>
            <p:ph sz="quarter" idx="3"/>
          </p:nvPr>
        </p:nvSpPr>
        <p:spPr>
          <a:xfrm>
            <a:off x="395536" y="1707654"/>
            <a:ext cx="7920880"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（解）</a:t>
            </a:r>
            <a:r>
              <a:rPr lang="en-US" altLang="ja-JP" sz="1800" dirty="0">
                <a:latin typeface="ＭＳ 明朝" panose="02020609040205080304" pitchFamily="17" charset="-128"/>
                <a:ea typeface="ＭＳ 明朝" panose="02020609040205080304" pitchFamily="17" charset="-128"/>
              </a:rPr>
              <a:t>(1)</a:t>
            </a:r>
            <a:r>
              <a:rPr lang="ja-JP" altLang="en-US" sz="1800" dirty="0">
                <a:latin typeface="ＭＳ 明朝" panose="02020609040205080304" pitchFamily="17" charset="-128"/>
                <a:ea typeface="ＭＳ 明朝" panose="02020609040205080304" pitchFamily="17" charset="-128"/>
              </a:rPr>
              <a:t>　合計</a:t>
            </a:r>
            <a:r>
              <a:rPr lang="en-US" altLang="ja-JP" sz="1800" dirty="0">
                <a:latin typeface="ＭＳ 明朝" panose="02020609040205080304" pitchFamily="17" charset="-128"/>
                <a:ea typeface="ＭＳ 明朝" panose="02020609040205080304" pitchFamily="17" charset="-128"/>
              </a:rPr>
              <a:t>10</a:t>
            </a:r>
            <a:r>
              <a:rPr lang="ja-JP" altLang="en-US" sz="1800" dirty="0">
                <a:latin typeface="ＭＳ 明朝" panose="02020609040205080304" pitchFamily="17" charset="-128"/>
                <a:ea typeface="ＭＳ 明朝" panose="02020609040205080304" pitchFamily="17" charset="-128"/>
              </a:rPr>
              <a:t>個の球の中から</a:t>
            </a:r>
            <a:r>
              <a:rPr lang="en-US" altLang="ja-JP" sz="1800" dirty="0">
                <a:latin typeface="ＭＳ 明朝" panose="02020609040205080304" pitchFamily="17" charset="-128"/>
                <a:ea typeface="ＭＳ 明朝" panose="02020609040205080304" pitchFamily="17" charset="-128"/>
              </a:rPr>
              <a:t>3</a:t>
            </a:r>
            <a:r>
              <a:rPr lang="ja-JP" altLang="en-US" sz="1800" dirty="0">
                <a:latin typeface="ＭＳ 明朝" panose="02020609040205080304" pitchFamily="17" charset="-128"/>
                <a:ea typeface="ＭＳ 明朝" panose="02020609040205080304" pitchFamily="17" charset="-128"/>
              </a:rPr>
              <a:t>個取り出す組み合わせの数　は、</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1848084851"/>
              </p:ext>
            </p:extLst>
          </p:nvPr>
        </p:nvGraphicFramePr>
        <p:xfrm>
          <a:off x="6876256" y="1779662"/>
          <a:ext cx="247650" cy="212725"/>
        </p:xfrm>
        <a:graphic>
          <a:graphicData uri="http://schemas.openxmlformats.org/presentationml/2006/ole">
            <mc:AlternateContent xmlns:mc="http://schemas.openxmlformats.org/markup-compatibility/2006">
              <mc:Choice xmlns:v="urn:schemas-microsoft-com:vml" Requires="v">
                <p:oleObj name="Equation" r:id="rId2" imgW="253800" imgH="241200" progId="Equation.DSMT4">
                  <p:embed/>
                </p:oleObj>
              </mc:Choice>
              <mc:Fallback>
                <p:oleObj name="Equation" r:id="rId2" imgW="253800" imgH="2412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1779662"/>
                        <a:ext cx="2476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オブジェクト 6"/>
          <p:cNvGraphicFramePr>
            <a:graphicFrameLocks noChangeAspect="1"/>
          </p:cNvGraphicFramePr>
          <p:nvPr>
            <p:extLst>
              <p:ext uri="{D42A27DB-BD31-4B8C-83A1-F6EECF244321}">
                <p14:modId xmlns:p14="http://schemas.microsoft.com/office/powerpoint/2010/main" val="591425092"/>
              </p:ext>
            </p:extLst>
          </p:nvPr>
        </p:nvGraphicFramePr>
        <p:xfrm>
          <a:off x="2779571" y="3075806"/>
          <a:ext cx="2135188" cy="541337"/>
        </p:xfrm>
        <a:graphic>
          <a:graphicData uri="http://schemas.openxmlformats.org/presentationml/2006/ole">
            <mc:AlternateContent xmlns:mc="http://schemas.openxmlformats.org/markup-compatibility/2006">
              <mc:Choice xmlns:v="urn:schemas-microsoft-com:vml" Requires="v">
                <p:oleObj name="Equation" r:id="rId4" imgW="2184120" imgH="609480" progId="Equation.DSMT4">
                  <p:embed/>
                </p:oleObj>
              </mc:Choice>
              <mc:Fallback>
                <p:oleObj name="Equation" r:id="rId4" imgW="2184120" imgH="609480" progId="Equation.DSMT4">
                  <p:embed/>
                  <p:pic>
                    <p:nvPicPr>
                      <p:cNvPr id="0" name=""/>
                      <p:cNvPicPr>
                        <a:picLocks noChangeAspect="1" noChangeArrowheads="1"/>
                      </p:cNvPicPr>
                      <p:nvPr/>
                    </p:nvPicPr>
                    <p:blipFill>
                      <a:blip r:embed="rId5"/>
                      <a:srcRect/>
                      <a:stretch>
                        <a:fillRect/>
                      </a:stretch>
                    </p:blipFill>
                    <p:spPr bwMode="auto">
                      <a:xfrm>
                        <a:off x="2779571" y="3075806"/>
                        <a:ext cx="2135188" cy="54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正方形/長方形 11"/>
          <p:cNvSpPr/>
          <p:nvPr/>
        </p:nvSpPr>
        <p:spPr>
          <a:xfrm>
            <a:off x="440517" y="2499742"/>
            <a:ext cx="7929905" cy="646331"/>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　これら</a:t>
            </a:r>
            <a:r>
              <a:rPr lang="en-US" altLang="ja-JP" dirty="0">
                <a:latin typeface="ＭＳ 明朝" panose="02020609040205080304" pitchFamily="17" charset="-128"/>
                <a:ea typeface="ＭＳ 明朝" panose="02020609040205080304" pitchFamily="17" charset="-128"/>
              </a:rPr>
              <a:t>120</a:t>
            </a:r>
            <a:r>
              <a:rPr lang="ja-JP" altLang="en-US" dirty="0">
                <a:latin typeface="ＭＳ 明朝" panose="02020609040205080304" pitchFamily="17" charset="-128"/>
                <a:ea typeface="ＭＳ 明朝" panose="02020609040205080304" pitchFamily="17" charset="-128"/>
              </a:rPr>
              <a:t>の組み合わせが根元事象である。</a:t>
            </a:r>
            <a:r>
              <a:rPr lang="en-US" altLang="ja-JP" dirty="0">
                <a:latin typeface="ＭＳ 明朝" panose="02020609040205080304" pitchFamily="17" charset="-128"/>
                <a:ea typeface="ＭＳ 明朝" panose="02020609040205080304" pitchFamily="17" charset="-128"/>
              </a:rPr>
              <a:t>4</a:t>
            </a:r>
            <a:r>
              <a:rPr lang="ja-JP" altLang="en-US" dirty="0">
                <a:latin typeface="ＭＳ 明朝" panose="02020609040205080304" pitchFamily="17" charset="-128"/>
                <a:ea typeface="ＭＳ 明朝" panose="02020609040205080304" pitchFamily="17" charset="-128"/>
              </a:rPr>
              <a:t>個の赤球から</a:t>
            </a:r>
            <a:r>
              <a:rPr lang="en-US" altLang="ja-JP" dirty="0">
                <a:latin typeface="ＭＳ 明朝" panose="02020609040205080304" pitchFamily="17" charset="-128"/>
                <a:ea typeface="ＭＳ 明朝" panose="02020609040205080304" pitchFamily="17" charset="-128"/>
              </a:rPr>
              <a:t>3</a:t>
            </a:r>
            <a:r>
              <a:rPr lang="ja-JP" altLang="en-US" dirty="0">
                <a:latin typeface="ＭＳ 明朝" panose="02020609040205080304" pitchFamily="17" charset="-128"/>
                <a:ea typeface="ＭＳ 明朝" panose="02020609040205080304" pitchFamily="17" charset="-128"/>
              </a:rPr>
              <a:t>個の赤球を取り出す組み合わせの数　は、</a:t>
            </a:r>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2460916927"/>
              </p:ext>
            </p:extLst>
          </p:nvPr>
        </p:nvGraphicFramePr>
        <p:xfrm>
          <a:off x="2875057" y="2844669"/>
          <a:ext cx="224252" cy="216024"/>
        </p:xfrm>
        <a:graphic>
          <a:graphicData uri="http://schemas.openxmlformats.org/presentationml/2006/ole">
            <mc:AlternateContent xmlns:mc="http://schemas.openxmlformats.org/markup-compatibility/2006">
              <mc:Choice xmlns:v="urn:schemas-microsoft-com:vml" Requires="v">
                <p:oleObj name="Equation" r:id="rId6" imgW="177480" imgH="190440" progId="Equation.DSMT4">
                  <p:embed/>
                </p:oleObj>
              </mc:Choice>
              <mc:Fallback>
                <p:oleObj name="Equation" r:id="rId6" imgW="177480" imgH="190440" progId="Equation.DSMT4">
                  <p:embed/>
                  <p:pic>
                    <p:nvPicPr>
                      <p:cNvPr id="0" name=""/>
                      <p:cNvPicPr>
                        <a:picLocks noChangeAspect="1" noChangeArrowheads="1"/>
                      </p:cNvPicPr>
                      <p:nvPr/>
                    </p:nvPicPr>
                    <p:blipFill>
                      <a:blip r:embed="rId7"/>
                      <a:srcRect/>
                      <a:stretch>
                        <a:fillRect/>
                      </a:stretch>
                    </p:blipFill>
                    <p:spPr bwMode="auto">
                      <a:xfrm>
                        <a:off x="2875057" y="2844669"/>
                        <a:ext cx="224252" cy="216024"/>
                      </a:xfrm>
                      <a:prstGeom prst="rect">
                        <a:avLst/>
                      </a:prstGeom>
                      <a:noFill/>
                      <a:ln>
                        <a:noFill/>
                      </a:ln>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2784959740"/>
              </p:ext>
            </p:extLst>
          </p:nvPr>
        </p:nvGraphicFramePr>
        <p:xfrm>
          <a:off x="2699792" y="2029559"/>
          <a:ext cx="2582862" cy="541338"/>
        </p:xfrm>
        <a:graphic>
          <a:graphicData uri="http://schemas.openxmlformats.org/presentationml/2006/ole">
            <mc:AlternateContent xmlns:mc="http://schemas.openxmlformats.org/markup-compatibility/2006">
              <mc:Choice xmlns:v="urn:schemas-microsoft-com:vml" Requires="v">
                <p:oleObj name="Equation" r:id="rId8" imgW="2641320" imgH="609480" progId="Equation.DSMT4">
                  <p:embed/>
                </p:oleObj>
              </mc:Choice>
              <mc:Fallback>
                <p:oleObj name="Equation" r:id="rId8" imgW="2641320" imgH="60948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9792" y="2029559"/>
                        <a:ext cx="2582862"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コンテンツ プレースホルダー 11"/>
          <p:cNvSpPr>
            <a:spLocks noGrp="1"/>
          </p:cNvSpPr>
          <p:nvPr>
            <p:ph sz="quarter" idx="3"/>
          </p:nvPr>
        </p:nvSpPr>
        <p:spPr>
          <a:xfrm>
            <a:off x="539553" y="3579862"/>
            <a:ext cx="5184576"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したがって、求める確率　は、</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6" name="オブジェクト 15"/>
          <p:cNvGraphicFramePr>
            <a:graphicFrameLocks noChangeAspect="1"/>
          </p:cNvGraphicFramePr>
          <p:nvPr>
            <p:extLst>
              <p:ext uri="{D42A27DB-BD31-4B8C-83A1-F6EECF244321}">
                <p14:modId xmlns:p14="http://schemas.microsoft.com/office/powerpoint/2010/main" val="28352187"/>
              </p:ext>
            </p:extLst>
          </p:nvPr>
        </p:nvGraphicFramePr>
        <p:xfrm>
          <a:off x="3131840" y="3651870"/>
          <a:ext cx="190500" cy="215900"/>
        </p:xfrm>
        <a:graphic>
          <a:graphicData uri="http://schemas.openxmlformats.org/presentationml/2006/ole">
            <mc:AlternateContent xmlns:mc="http://schemas.openxmlformats.org/markup-compatibility/2006">
              <mc:Choice xmlns:v="urn:schemas-microsoft-com:vml" Requires="v">
                <p:oleObj name="Equation" r:id="rId10" imgW="190440" imgH="215640" progId="Equation.DSMT4">
                  <p:embed/>
                </p:oleObj>
              </mc:Choice>
              <mc:Fallback>
                <p:oleObj name="Equation" r:id="rId10" imgW="190440" imgH="215640" progId="Equation.DSMT4">
                  <p:embed/>
                  <p:pic>
                    <p:nvPicPr>
                      <p:cNvPr id="0" name=""/>
                      <p:cNvPicPr/>
                      <p:nvPr/>
                    </p:nvPicPr>
                    <p:blipFill>
                      <a:blip r:embed="rId11"/>
                      <a:stretch>
                        <a:fillRect/>
                      </a:stretch>
                    </p:blipFill>
                    <p:spPr>
                      <a:xfrm>
                        <a:off x="3131840" y="3651870"/>
                        <a:ext cx="190500" cy="215900"/>
                      </a:xfrm>
                      <a:prstGeom prst="rect">
                        <a:avLst/>
                      </a:prstGeom>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1071134037"/>
              </p:ext>
            </p:extLst>
          </p:nvPr>
        </p:nvGraphicFramePr>
        <p:xfrm>
          <a:off x="2915816" y="3867894"/>
          <a:ext cx="1930400" cy="622300"/>
        </p:xfrm>
        <a:graphic>
          <a:graphicData uri="http://schemas.openxmlformats.org/presentationml/2006/ole">
            <mc:AlternateContent xmlns:mc="http://schemas.openxmlformats.org/markup-compatibility/2006">
              <mc:Choice xmlns:v="urn:schemas-microsoft-com:vml" Requires="v">
                <p:oleObj name="Equation" r:id="rId12" imgW="1930320" imgH="622080" progId="Equation.DSMT4">
                  <p:embed/>
                </p:oleObj>
              </mc:Choice>
              <mc:Fallback>
                <p:oleObj name="Equation" r:id="rId12" imgW="1930320" imgH="622080" progId="Equation.DSMT4">
                  <p:embed/>
                  <p:pic>
                    <p:nvPicPr>
                      <p:cNvPr id="0" name=""/>
                      <p:cNvPicPr/>
                      <p:nvPr/>
                    </p:nvPicPr>
                    <p:blipFill>
                      <a:blip r:embed="rId13"/>
                      <a:stretch>
                        <a:fillRect/>
                      </a:stretch>
                    </p:blipFill>
                    <p:spPr>
                      <a:xfrm>
                        <a:off x="2915816" y="3867894"/>
                        <a:ext cx="1930400" cy="622300"/>
                      </a:xfrm>
                      <a:prstGeom prst="rect">
                        <a:avLst/>
                      </a:prstGeom>
                    </p:spPr>
                  </p:pic>
                </p:oleObj>
              </mc:Fallback>
            </mc:AlternateContent>
          </a:graphicData>
        </a:graphic>
      </p:graphicFrame>
      <p:grpSp>
        <p:nvGrpSpPr>
          <p:cNvPr id="2" name="グループ化 1"/>
          <p:cNvGrpSpPr/>
          <p:nvPr/>
        </p:nvGrpSpPr>
        <p:grpSpPr>
          <a:xfrm>
            <a:off x="2740042" y="258978"/>
            <a:ext cx="3182108" cy="285515"/>
            <a:chOff x="2740042" y="258978"/>
            <a:chExt cx="3182108" cy="285515"/>
          </a:xfrm>
        </p:grpSpPr>
        <p:sp>
          <p:nvSpPr>
            <p:cNvPr id="19" name="円/楕円 18"/>
            <p:cNvSpPr/>
            <p:nvPr/>
          </p:nvSpPr>
          <p:spPr>
            <a:xfrm>
              <a:off x="2740042"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1" name="円/楕円 20"/>
            <p:cNvSpPr/>
            <p:nvPr/>
          </p:nvSpPr>
          <p:spPr>
            <a:xfrm>
              <a:off x="3066674"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2" name="円/楕円 21"/>
            <p:cNvSpPr/>
            <p:nvPr/>
          </p:nvSpPr>
          <p:spPr>
            <a:xfrm>
              <a:off x="3388114"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3" name="円/楕円 22"/>
            <p:cNvSpPr/>
            <p:nvPr/>
          </p:nvSpPr>
          <p:spPr>
            <a:xfrm>
              <a:off x="3712150"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4" name="円/楕円 23"/>
            <p:cNvSpPr/>
            <p:nvPr/>
          </p:nvSpPr>
          <p:spPr>
            <a:xfrm>
              <a:off x="5330226"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5" name="円/楕円 24"/>
            <p:cNvSpPr/>
            <p:nvPr/>
          </p:nvSpPr>
          <p:spPr>
            <a:xfrm>
              <a:off x="5006190"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6" name="円/楕円 25"/>
            <p:cNvSpPr/>
            <p:nvPr/>
          </p:nvSpPr>
          <p:spPr>
            <a:xfrm>
              <a:off x="4682154"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7" name="円/楕円 26"/>
            <p:cNvSpPr/>
            <p:nvPr/>
          </p:nvSpPr>
          <p:spPr>
            <a:xfrm>
              <a:off x="5652120" y="258978"/>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8" name="円/楕円 27"/>
            <p:cNvSpPr/>
            <p:nvPr/>
          </p:nvSpPr>
          <p:spPr>
            <a:xfrm>
              <a:off x="4029256"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9" name="円/楕円 28"/>
            <p:cNvSpPr/>
            <p:nvPr/>
          </p:nvSpPr>
          <p:spPr>
            <a:xfrm>
              <a:off x="4361184" y="274463"/>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aphicFrame>
        <p:nvGraphicFramePr>
          <p:cNvPr id="30" name="表 29"/>
          <p:cNvGraphicFramePr>
            <a:graphicFrameLocks noGrp="1"/>
          </p:cNvGraphicFramePr>
          <p:nvPr>
            <p:extLst>
              <p:ext uri="{D42A27DB-BD31-4B8C-83A1-F6EECF244321}">
                <p14:modId xmlns:p14="http://schemas.microsoft.com/office/powerpoint/2010/main" val="1084035459"/>
              </p:ext>
            </p:extLst>
          </p:nvPr>
        </p:nvGraphicFramePr>
        <p:xfrm>
          <a:off x="6498213" y="2133982"/>
          <a:ext cx="1296144" cy="365760"/>
        </p:xfrm>
        <a:graphic>
          <a:graphicData uri="http://schemas.openxmlformats.org/drawingml/2006/table">
            <a:tbl>
              <a:tblPr/>
              <a:tblGrid>
                <a:gridCol w="432048">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tblGrid>
              <a:tr h="304505">
                <a:tc>
                  <a:txBody>
                    <a:bodyPr/>
                    <a:lstStyle/>
                    <a:p>
                      <a:endParaRPr kumimoji="1" lang="en-US" altLang="ja-JP"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tx1"/>
                      </a:solidFill>
                      <a:prstDash val="soli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1" name="円/楕円 30"/>
          <p:cNvSpPr/>
          <p:nvPr/>
        </p:nvSpPr>
        <p:spPr>
          <a:xfrm>
            <a:off x="7434316" y="2195237"/>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円/楕円 31"/>
          <p:cNvSpPr/>
          <p:nvPr/>
        </p:nvSpPr>
        <p:spPr>
          <a:xfrm>
            <a:off x="7002268" y="2195904"/>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a:p>
            <a:pPr algn="ctr"/>
            <a:endParaRPr kumimoji="1" lang="ja-JP" altLang="en-US" dirty="0">
              <a:solidFill>
                <a:schemeClr val="tx1"/>
              </a:solidFill>
            </a:endParaRPr>
          </a:p>
        </p:txBody>
      </p:sp>
      <p:sp>
        <p:nvSpPr>
          <p:cNvPr id="33" name="円/楕円 32"/>
          <p:cNvSpPr/>
          <p:nvPr/>
        </p:nvSpPr>
        <p:spPr>
          <a:xfrm>
            <a:off x="6570220" y="2195237"/>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aphicFrame>
        <p:nvGraphicFramePr>
          <p:cNvPr id="39" name="表 38"/>
          <p:cNvGraphicFramePr>
            <a:graphicFrameLocks noGrp="1"/>
          </p:cNvGraphicFramePr>
          <p:nvPr>
            <p:extLst>
              <p:ext uri="{D42A27DB-BD31-4B8C-83A1-F6EECF244321}">
                <p14:modId xmlns:p14="http://schemas.microsoft.com/office/powerpoint/2010/main" val="3444525755"/>
              </p:ext>
            </p:extLst>
          </p:nvPr>
        </p:nvGraphicFramePr>
        <p:xfrm>
          <a:off x="6489211" y="3101559"/>
          <a:ext cx="1296144" cy="365760"/>
        </p:xfrm>
        <a:graphic>
          <a:graphicData uri="http://schemas.openxmlformats.org/drawingml/2006/table">
            <a:tbl>
              <a:tblPr/>
              <a:tblGrid>
                <a:gridCol w="432048">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tblGrid>
              <a:tr h="304505">
                <a:tc>
                  <a:txBody>
                    <a:bodyPr/>
                    <a:lstStyle/>
                    <a:p>
                      <a:endParaRPr kumimoji="1" lang="en-US" altLang="ja-JP"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tx1"/>
                      </a:solidFill>
                      <a:prstDash val="soli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40" name="円/楕円 39"/>
          <p:cNvSpPr/>
          <p:nvPr/>
        </p:nvSpPr>
        <p:spPr>
          <a:xfrm>
            <a:off x="7425314" y="3162814"/>
            <a:ext cx="270030" cy="270030"/>
          </a:xfrm>
          <a:prstGeom prst="ellipse">
            <a:avLst/>
          </a:prstGeom>
          <a:solidFill>
            <a:srgbClr val="FF99CC"/>
          </a:solidFill>
          <a:ln w="952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1" name="円/楕円 40"/>
          <p:cNvSpPr/>
          <p:nvPr/>
        </p:nvSpPr>
        <p:spPr>
          <a:xfrm>
            <a:off x="6993266" y="3163481"/>
            <a:ext cx="270030" cy="270030"/>
          </a:xfrm>
          <a:prstGeom prst="ellipse">
            <a:avLst/>
          </a:prstGeom>
          <a:solidFill>
            <a:srgbClr val="FF99CC"/>
          </a:solidFill>
          <a:ln w="952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2" name="円/楕円 41"/>
          <p:cNvSpPr/>
          <p:nvPr/>
        </p:nvSpPr>
        <p:spPr>
          <a:xfrm>
            <a:off x="6561218" y="3162814"/>
            <a:ext cx="270030" cy="270030"/>
          </a:xfrm>
          <a:prstGeom prst="ellipse">
            <a:avLst/>
          </a:prstGeom>
          <a:solidFill>
            <a:srgbClr val="FF99CC"/>
          </a:solidFill>
          <a:ln w="952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81743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par>
                                <p:cTn id="31" presetID="10"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fade">
                                      <p:cBhvr>
                                        <p:cTn id="39" dur="500"/>
                                        <p:tgtEl>
                                          <p:spTgt spid="4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fade">
                                      <p:cBhvr>
                                        <p:cTn id="42" dur="500"/>
                                        <p:tgtEl>
                                          <p:spTgt spid="4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fade">
                                      <p:cBhvr>
                                        <p:cTn id="45" dur="500"/>
                                        <p:tgtEl>
                                          <p:spTgt spid="40"/>
                                        </p:tgtEl>
                                      </p:cBhvr>
                                    </p:animEffect>
                                  </p:childTnLst>
                                </p:cTn>
                              </p:par>
                              <p:par>
                                <p:cTn id="46" presetID="10" presetClass="entr" presetSubtype="0" fill="hold" nodeType="withEffect">
                                  <p:stCondLst>
                                    <p:cond delay="0"/>
                                  </p:stCondLst>
                                  <p:childTnLst>
                                    <p:set>
                                      <p:cBhvr>
                                        <p:cTn id="47" dur="1" fill="hold">
                                          <p:stCondLst>
                                            <p:cond delay="0"/>
                                          </p:stCondLst>
                                        </p:cTn>
                                        <p:tgtEl>
                                          <p:spTgt spid="39"/>
                                        </p:tgtEl>
                                        <p:attrNameLst>
                                          <p:attrName>style.visibility</p:attrName>
                                        </p:attrNameLst>
                                      </p:cBhvr>
                                      <p:to>
                                        <p:strVal val="visible"/>
                                      </p:to>
                                    </p:set>
                                    <p:animEffect transition="in" filter="fade">
                                      <p:cBhvr>
                                        <p:cTn id="48" dur="500"/>
                                        <p:tgtEl>
                                          <p:spTgt spid="3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0">
                                            <p:txEl>
                                              <p:pRg st="0" end="0"/>
                                            </p:txEl>
                                          </p:spTgt>
                                        </p:tgtEl>
                                        <p:attrNameLst>
                                          <p:attrName>style.visibility</p:attrName>
                                        </p:attrNameLst>
                                      </p:cBhvr>
                                      <p:to>
                                        <p:strVal val="visible"/>
                                      </p:to>
                                    </p:set>
                                    <p:animEffect transition="in" filter="fade">
                                      <p:cBhvr>
                                        <p:cTn id="53" dur="500"/>
                                        <p:tgtEl>
                                          <p:spTgt spid="20">
                                            <p:txEl>
                                              <p:pRg st="0" end="0"/>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childTnLst>
                                </p:cTn>
                              </p:par>
                              <p:par>
                                <p:cTn id="57" presetID="10" presetClass="entr" presetSubtype="0" fill="hold" nodeType="with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500"/>
                                        <p:tgtEl>
                                          <p:spTgt spid="17"/>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6">
                                            <p:txEl>
                                              <p:pRg st="0" end="0"/>
                                            </p:txEl>
                                          </p:spTgt>
                                        </p:tgtEl>
                                        <p:attrNameLst>
                                          <p:attrName>style.visibility</p:attrName>
                                        </p:attrNameLst>
                                      </p:cBhvr>
                                      <p:to>
                                        <p:strVal val="visible"/>
                                      </p:to>
                                    </p:set>
                                    <p:animEffect transition="in" filter="fade">
                                      <p:cBhvr>
                                        <p:cTn id="62" dur="20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4" grpId="0" build="p"/>
      <p:bldP spid="12" grpId="0"/>
      <p:bldP spid="20" grpId="0" build="p"/>
      <p:bldP spid="31" grpId="0" animBg="1"/>
      <p:bldP spid="32" grpId="0" animBg="1"/>
      <p:bldP spid="33" grpId="0" animBg="1"/>
      <p:bldP spid="40" grpId="0" animBg="1"/>
      <p:bldP spid="41" grpId="0" animBg="1"/>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sz="quarter" idx="2"/>
          </p:nvPr>
        </p:nvSpPr>
        <p:spPr>
          <a:xfrm>
            <a:off x="467544" y="627534"/>
            <a:ext cx="8136904" cy="720080"/>
          </a:xfrm>
          <a:ln w="19050">
            <a:solidFill>
              <a:srgbClr val="FFC000"/>
            </a:solidFill>
          </a:ln>
        </p:spPr>
        <p:txBody>
          <a:bodyPr>
            <a:normAutofit/>
          </a:bodyPr>
          <a:lstStyle/>
          <a:p>
            <a:pPr marL="0" indent="0">
              <a:buNone/>
            </a:pPr>
            <a:r>
              <a:rPr lang="ja-JP" altLang="en-US" sz="1800" dirty="0">
                <a:latin typeface="ＭＳ 明朝" panose="02020609040205080304" pitchFamily="17" charset="-128"/>
                <a:ea typeface="ＭＳ 明朝" panose="02020609040205080304" pitchFamily="17" charset="-128"/>
              </a:rPr>
              <a:t>　箱の中に白球</a:t>
            </a:r>
            <a:r>
              <a:rPr lang="en-US" altLang="ja-JP" sz="1800" dirty="0">
                <a:latin typeface="ＭＳ 明朝" panose="02020609040205080304" pitchFamily="17" charset="-128"/>
                <a:ea typeface="ＭＳ 明朝" panose="02020609040205080304" pitchFamily="17" charset="-128"/>
              </a:rPr>
              <a:t>6</a:t>
            </a:r>
            <a:r>
              <a:rPr lang="ja-JP" altLang="en-US" sz="1800" dirty="0">
                <a:latin typeface="ＭＳ 明朝" panose="02020609040205080304" pitchFamily="17" charset="-128"/>
                <a:ea typeface="ＭＳ 明朝" panose="02020609040205080304" pitchFamily="17" charset="-128"/>
              </a:rPr>
              <a:t>個、赤球</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個が入っている。次の確率を求めよ。</a:t>
            </a:r>
            <a:endParaRPr lang="en-US" altLang="ja-JP" sz="1800" dirty="0">
              <a:latin typeface="ＭＳ 明朝" panose="02020609040205080304" pitchFamily="17" charset="-128"/>
              <a:ea typeface="ＭＳ 明朝" panose="02020609040205080304" pitchFamily="17" charset="-128"/>
            </a:endParaRPr>
          </a:p>
          <a:p>
            <a:pPr marL="0" indent="0">
              <a:buNone/>
            </a:pPr>
            <a:r>
              <a:rPr kumimoji="1"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　同時に</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個取り出すとき、</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個が白球、</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個が赤玉である確率</a:t>
            </a:r>
            <a:endParaRPr lang="en-US" altLang="ja-JP" sz="1800" dirty="0">
              <a:latin typeface="ＭＳ 明朝" panose="02020609040205080304" pitchFamily="17" charset="-128"/>
              <a:ea typeface="ＭＳ 明朝" panose="02020609040205080304" pitchFamily="17" charset="-128"/>
            </a:endParaRPr>
          </a:p>
          <a:p>
            <a:pPr marL="0" indent="0">
              <a:buNone/>
            </a:pPr>
            <a:endParaRPr kumimoji="1" lang="ja-JP" altLang="en-US" sz="1800" dirty="0">
              <a:latin typeface="ＭＳ 明朝" panose="02020609040205080304" pitchFamily="17" charset="-128"/>
              <a:ea typeface="ＭＳ 明朝" panose="02020609040205080304" pitchFamily="17" charset="-128"/>
            </a:endParaRPr>
          </a:p>
        </p:txBody>
      </p:sp>
      <p:sp>
        <p:nvSpPr>
          <p:cNvPr id="3" name="コンテンツ プレースホルダー 2"/>
          <p:cNvSpPr>
            <a:spLocks noGrp="1"/>
          </p:cNvSpPr>
          <p:nvPr>
            <p:ph sz="quarter" idx="1"/>
          </p:nvPr>
        </p:nvSpPr>
        <p:spPr>
          <a:xfrm>
            <a:off x="467544" y="267494"/>
            <a:ext cx="1368152" cy="360040"/>
          </a:xfrm>
          <a:ln w="19050">
            <a:solidFill>
              <a:srgbClr val="FFC000"/>
            </a:solidFill>
          </a:ln>
        </p:spPr>
        <p:txBody>
          <a:bodyPr>
            <a:noAutofit/>
          </a:bodyPr>
          <a:lstStyle/>
          <a:p>
            <a:pPr marL="0" indent="0">
              <a:buNone/>
            </a:pPr>
            <a:r>
              <a:rPr kumimoji="1" lang="ja-JP" altLang="en-US" sz="1800" dirty="0"/>
              <a:t>例題　１．３</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8</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sp>
        <p:nvSpPr>
          <p:cNvPr id="14" name="コンテンツ プレースホルダー 11"/>
          <p:cNvSpPr>
            <a:spLocks noGrp="1"/>
          </p:cNvSpPr>
          <p:nvPr>
            <p:ph sz="quarter" idx="3"/>
          </p:nvPr>
        </p:nvSpPr>
        <p:spPr>
          <a:xfrm>
            <a:off x="449542" y="1347614"/>
            <a:ext cx="7920880" cy="360040"/>
          </a:xfrm>
        </p:spPr>
        <p:txBody>
          <a:bodyPr>
            <a:normAutofit lnSpcReduction="10000"/>
          </a:bodyPr>
          <a:lstStyle/>
          <a:p>
            <a:pPr marL="0" indent="0">
              <a:buNone/>
            </a:pP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　合計</a:t>
            </a:r>
            <a:r>
              <a:rPr lang="en-US" altLang="ja-JP" sz="1800" dirty="0">
                <a:latin typeface="ＭＳ 明朝" panose="02020609040205080304" pitchFamily="17" charset="-128"/>
                <a:ea typeface="ＭＳ 明朝" panose="02020609040205080304" pitchFamily="17" charset="-128"/>
              </a:rPr>
              <a:t>10</a:t>
            </a:r>
            <a:r>
              <a:rPr lang="ja-JP" altLang="en-US" sz="1800" dirty="0">
                <a:latin typeface="ＭＳ 明朝" panose="02020609040205080304" pitchFamily="17" charset="-128"/>
                <a:ea typeface="ＭＳ 明朝" panose="02020609040205080304" pitchFamily="17" charset="-128"/>
              </a:rPr>
              <a:t>個の球の中から</a:t>
            </a:r>
            <a:r>
              <a:rPr lang="en-US" altLang="ja-JP" sz="1800" dirty="0">
                <a:latin typeface="ＭＳ 明朝" panose="02020609040205080304" pitchFamily="17" charset="-128"/>
                <a:ea typeface="ＭＳ 明朝" panose="02020609040205080304" pitchFamily="17" charset="-128"/>
              </a:rPr>
              <a:t>4</a:t>
            </a:r>
            <a:r>
              <a:rPr lang="ja-JP" altLang="en-US" sz="1800" dirty="0">
                <a:latin typeface="ＭＳ 明朝" panose="02020609040205080304" pitchFamily="17" charset="-128"/>
                <a:ea typeface="ＭＳ 明朝" panose="02020609040205080304" pitchFamily="17" charset="-128"/>
              </a:rPr>
              <a:t>個取り出す組み合わせの数　は、</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3363818063"/>
              </p:ext>
            </p:extLst>
          </p:nvPr>
        </p:nvGraphicFramePr>
        <p:xfrm>
          <a:off x="6299574" y="1419622"/>
          <a:ext cx="247650" cy="212725"/>
        </p:xfrm>
        <a:graphic>
          <a:graphicData uri="http://schemas.openxmlformats.org/presentationml/2006/ole">
            <mc:AlternateContent xmlns:mc="http://schemas.openxmlformats.org/markup-compatibility/2006">
              <mc:Choice xmlns:v="urn:schemas-microsoft-com:vml" Requires="v">
                <p:oleObj name="Equation" r:id="rId2" imgW="253800" imgH="241200" progId="Equation.DSMT4">
                  <p:embed/>
                </p:oleObj>
              </mc:Choice>
              <mc:Fallback>
                <p:oleObj name="Equation" r:id="rId2" imgW="253800" imgH="2412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9574" y="1419622"/>
                        <a:ext cx="2476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オブジェクト 6"/>
          <p:cNvGraphicFramePr>
            <a:graphicFrameLocks noChangeAspect="1"/>
          </p:cNvGraphicFramePr>
          <p:nvPr>
            <p:extLst>
              <p:ext uri="{D42A27DB-BD31-4B8C-83A1-F6EECF244321}">
                <p14:modId xmlns:p14="http://schemas.microsoft.com/office/powerpoint/2010/main" val="3099054510"/>
              </p:ext>
            </p:extLst>
          </p:nvPr>
        </p:nvGraphicFramePr>
        <p:xfrm>
          <a:off x="2109788" y="3108325"/>
          <a:ext cx="3278187" cy="541338"/>
        </p:xfrm>
        <a:graphic>
          <a:graphicData uri="http://schemas.openxmlformats.org/presentationml/2006/ole">
            <mc:AlternateContent xmlns:mc="http://schemas.openxmlformats.org/markup-compatibility/2006">
              <mc:Choice xmlns:v="urn:schemas-microsoft-com:vml" Requires="v">
                <p:oleObj name="Equation" r:id="rId4" imgW="3352680" imgH="609480" progId="Equation.DSMT4">
                  <p:embed/>
                </p:oleObj>
              </mc:Choice>
              <mc:Fallback>
                <p:oleObj name="Equation" r:id="rId4" imgW="3352680" imgH="609480" progId="Equation.DSMT4">
                  <p:embed/>
                  <p:pic>
                    <p:nvPicPr>
                      <p:cNvPr id="0" name=""/>
                      <p:cNvPicPr>
                        <a:picLocks noChangeAspect="1" noChangeArrowheads="1"/>
                      </p:cNvPicPr>
                      <p:nvPr/>
                    </p:nvPicPr>
                    <p:blipFill>
                      <a:blip r:embed="rId5"/>
                      <a:srcRect/>
                      <a:stretch>
                        <a:fillRect/>
                      </a:stretch>
                    </p:blipFill>
                    <p:spPr bwMode="auto">
                      <a:xfrm>
                        <a:off x="2109788" y="3108325"/>
                        <a:ext cx="3278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正方形/長方形 11"/>
          <p:cNvSpPr/>
          <p:nvPr/>
        </p:nvSpPr>
        <p:spPr>
          <a:xfrm>
            <a:off x="440517" y="2499741"/>
            <a:ext cx="8019915" cy="646331"/>
          </a:xfrm>
          <a:prstGeom prst="rect">
            <a:avLst/>
          </a:prstGeom>
        </p:spPr>
        <p:txBody>
          <a:bodyPr wrap="square">
            <a:spAutoFit/>
          </a:bodyPr>
          <a:lstStyle/>
          <a:p>
            <a:r>
              <a:rPr lang="ja-JP" altLang="en-US" dirty="0">
                <a:latin typeface="ＭＳ 明朝" panose="02020609040205080304" pitchFamily="17" charset="-128"/>
                <a:ea typeface="ＭＳ 明朝" panose="02020609040205080304" pitchFamily="17" charset="-128"/>
              </a:rPr>
              <a:t>　これら</a:t>
            </a:r>
            <a:r>
              <a:rPr lang="en-US" altLang="ja-JP" dirty="0">
                <a:latin typeface="ＭＳ 明朝" panose="02020609040205080304" pitchFamily="17" charset="-128"/>
                <a:ea typeface="ＭＳ 明朝" panose="02020609040205080304" pitchFamily="17" charset="-128"/>
              </a:rPr>
              <a:t>120</a:t>
            </a:r>
            <a:r>
              <a:rPr lang="ja-JP" altLang="en-US" dirty="0">
                <a:latin typeface="ＭＳ 明朝" panose="02020609040205080304" pitchFamily="17" charset="-128"/>
                <a:ea typeface="ＭＳ 明朝" panose="02020609040205080304" pitchFamily="17" charset="-128"/>
              </a:rPr>
              <a:t>の組み合わせが根元事象である。</a:t>
            </a:r>
            <a:r>
              <a:rPr lang="en-US" altLang="ja-JP" dirty="0">
                <a:latin typeface="ＭＳ 明朝" panose="02020609040205080304" pitchFamily="17" charset="-128"/>
                <a:ea typeface="ＭＳ 明朝" panose="02020609040205080304" pitchFamily="17" charset="-128"/>
              </a:rPr>
              <a:t>6</a:t>
            </a:r>
            <a:r>
              <a:rPr lang="ja-JP" altLang="en-US" dirty="0">
                <a:latin typeface="ＭＳ 明朝" panose="02020609040205080304" pitchFamily="17" charset="-128"/>
                <a:ea typeface="ＭＳ 明朝" panose="02020609040205080304" pitchFamily="17" charset="-128"/>
              </a:rPr>
              <a:t>個の白球から</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個を、</a:t>
            </a:r>
            <a:r>
              <a:rPr lang="en-US" altLang="ja-JP" dirty="0">
                <a:latin typeface="ＭＳ 明朝" panose="02020609040205080304" pitchFamily="17" charset="-128"/>
                <a:ea typeface="ＭＳ 明朝" panose="02020609040205080304" pitchFamily="17" charset="-128"/>
              </a:rPr>
              <a:t>4</a:t>
            </a:r>
            <a:r>
              <a:rPr lang="ja-JP" altLang="en-US" dirty="0">
                <a:latin typeface="ＭＳ 明朝" panose="02020609040205080304" pitchFamily="17" charset="-128"/>
                <a:ea typeface="ＭＳ 明朝" panose="02020609040205080304" pitchFamily="17" charset="-128"/>
              </a:rPr>
              <a:t>個の赤球から</a:t>
            </a:r>
            <a:r>
              <a:rPr lang="en-US" altLang="ja-JP" dirty="0">
                <a:latin typeface="ＭＳ 明朝" panose="02020609040205080304" pitchFamily="17" charset="-128"/>
                <a:ea typeface="ＭＳ 明朝" panose="02020609040205080304" pitchFamily="17" charset="-128"/>
              </a:rPr>
              <a:t>2</a:t>
            </a:r>
            <a:r>
              <a:rPr lang="ja-JP" altLang="en-US" dirty="0">
                <a:latin typeface="ＭＳ 明朝" panose="02020609040205080304" pitchFamily="17" charset="-128"/>
                <a:ea typeface="ＭＳ 明朝" panose="02020609040205080304" pitchFamily="17" charset="-128"/>
              </a:rPr>
              <a:t>個を取り出す組み合わせの数　は、</a:t>
            </a:r>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1922064259"/>
              </p:ext>
            </p:extLst>
          </p:nvPr>
        </p:nvGraphicFramePr>
        <p:xfrm>
          <a:off x="4299286" y="2858316"/>
          <a:ext cx="224252" cy="216024"/>
        </p:xfrm>
        <a:graphic>
          <a:graphicData uri="http://schemas.openxmlformats.org/presentationml/2006/ole">
            <mc:AlternateContent xmlns:mc="http://schemas.openxmlformats.org/markup-compatibility/2006">
              <mc:Choice xmlns:v="urn:schemas-microsoft-com:vml" Requires="v">
                <p:oleObj name="Equation" r:id="rId6" imgW="177480" imgH="190440" progId="Equation.DSMT4">
                  <p:embed/>
                </p:oleObj>
              </mc:Choice>
              <mc:Fallback>
                <p:oleObj name="Equation" r:id="rId6" imgW="177480" imgH="190440" progId="Equation.DSMT4">
                  <p:embed/>
                  <p:pic>
                    <p:nvPicPr>
                      <p:cNvPr id="0" name=""/>
                      <p:cNvPicPr>
                        <a:picLocks noChangeAspect="1" noChangeArrowheads="1"/>
                      </p:cNvPicPr>
                      <p:nvPr/>
                    </p:nvPicPr>
                    <p:blipFill>
                      <a:blip r:embed="rId7"/>
                      <a:srcRect/>
                      <a:stretch>
                        <a:fillRect/>
                      </a:stretch>
                    </p:blipFill>
                    <p:spPr bwMode="auto">
                      <a:xfrm>
                        <a:off x="4299286" y="2858316"/>
                        <a:ext cx="224252" cy="216024"/>
                      </a:xfrm>
                      <a:prstGeom prst="rect">
                        <a:avLst/>
                      </a:prstGeom>
                      <a:noFill/>
                      <a:ln>
                        <a:noFill/>
                      </a:ln>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2468949550"/>
              </p:ext>
            </p:extLst>
          </p:nvPr>
        </p:nvGraphicFramePr>
        <p:xfrm>
          <a:off x="2277844" y="1850206"/>
          <a:ext cx="2868612" cy="541338"/>
        </p:xfrm>
        <a:graphic>
          <a:graphicData uri="http://schemas.openxmlformats.org/presentationml/2006/ole">
            <mc:AlternateContent xmlns:mc="http://schemas.openxmlformats.org/markup-compatibility/2006">
              <mc:Choice xmlns:v="urn:schemas-microsoft-com:vml" Requires="v">
                <p:oleObj name="Equation" r:id="rId8" imgW="2933640" imgH="609480" progId="Equation.DSMT4">
                  <p:embed/>
                </p:oleObj>
              </mc:Choice>
              <mc:Fallback>
                <p:oleObj name="Equation" r:id="rId8" imgW="2933640" imgH="609480" progId="Equation.DSMT4">
                  <p:embed/>
                  <p:pic>
                    <p:nvPicPr>
                      <p:cNvPr id="0" name=""/>
                      <p:cNvPicPr>
                        <a:picLocks noChangeAspect="1" noChangeArrowheads="1"/>
                      </p:cNvPicPr>
                      <p:nvPr/>
                    </p:nvPicPr>
                    <p:blipFill>
                      <a:blip r:embed="rId9"/>
                      <a:srcRect/>
                      <a:stretch>
                        <a:fillRect/>
                      </a:stretch>
                    </p:blipFill>
                    <p:spPr bwMode="auto">
                      <a:xfrm>
                        <a:off x="2277844" y="1850206"/>
                        <a:ext cx="2868612"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コンテンツ プレースホルダー 11"/>
          <p:cNvSpPr>
            <a:spLocks noGrp="1"/>
          </p:cNvSpPr>
          <p:nvPr>
            <p:ph sz="quarter" idx="3"/>
          </p:nvPr>
        </p:nvSpPr>
        <p:spPr>
          <a:xfrm>
            <a:off x="539552" y="3579862"/>
            <a:ext cx="6147707"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したがって、求める確率　は、</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6" name="オブジェクト 15"/>
          <p:cNvGraphicFramePr>
            <a:graphicFrameLocks noChangeAspect="1"/>
          </p:cNvGraphicFramePr>
          <p:nvPr>
            <p:extLst>
              <p:ext uri="{D42A27DB-BD31-4B8C-83A1-F6EECF244321}">
                <p14:modId xmlns:p14="http://schemas.microsoft.com/office/powerpoint/2010/main" val="707502747"/>
              </p:ext>
            </p:extLst>
          </p:nvPr>
        </p:nvGraphicFramePr>
        <p:xfrm>
          <a:off x="3131840" y="3651870"/>
          <a:ext cx="190500" cy="215900"/>
        </p:xfrm>
        <a:graphic>
          <a:graphicData uri="http://schemas.openxmlformats.org/presentationml/2006/ole">
            <mc:AlternateContent xmlns:mc="http://schemas.openxmlformats.org/markup-compatibility/2006">
              <mc:Choice xmlns:v="urn:schemas-microsoft-com:vml" Requires="v">
                <p:oleObj name="Equation" r:id="rId10" imgW="190440" imgH="215640" progId="Equation.DSMT4">
                  <p:embed/>
                </p:oleObj>
              </mc:Choice>
              <mc:Fallback>
                <p:oleObj name="Equation" r:id="rId10" imgW="190440" imgH="215640" progId="Equation.DSMT4">
                  <p:embed/>
                  <p:pic>
                    <p:nvPicPr>
                      <p:cNvPr id="0" name=""/>
                      <p:cNvPicPr/>
                      <p:nvPr/>
                    </p:nvPicPr>
                    <p:blipFill>
                      <a:blip r:embed="rId11"/>
                      <a:stretch>
                        <a:fillRect/>
                      </a:stretch>
                    </p:blipFill>
                    <p:spPr>
                      <a:xfrm>
                        <a:off x="3131840" y="3651870"/>
                        <a:ext cx="190500" cy="215900"/>
                      </a:xfrm>
                      <a:prstGeom prst="rect">
                        <a:avLst/>
                      </a:prstGeom>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3712457576"/>
              </p:ext>
            </p:extLst>
          </p:nvPr>
        </p:nvGraphicFramePr>
        <p:xfrm>
          <a:off x="2920065" y="3867894"/>
          <a:ext cx="1854200" cy="622300"/>
        </p:xfrm>
        <a:graphic>
          <a:graphicData uri="http://schemas.openxmlformats.org/presentationml/2006/ole">
            <mc:AlternateContent xmlns:mc="http://schemas.openxmlformats.org/markup-compatibility/2006">
              <mc:Choice xmlns:v="urn:schemas-microsoft-com:vml" Requires="v">
                <p:oleObj name="Equation" r:id="rId12" imgW="1854000" imgH="622080" progId="Equation.DSMT4">
                  <p:embed/>
                </p:oleObj>
              </mc:Choice>
              <mc:Fallback>
                <p:oleObj name="Equation" r:id="rId12" imgW="1854000" imgH="622080" progId="Equation.DSMT4">
                  <p:embed/>
                  <p:pic>
                    <p:nvPicPr>
                      <p:cNvPr id="0" name=""/>
                      <p:cNvPicPr/>
                      <p:nvPr/>
                    </p:nvPicPr>
                    <p:blipFill>
                      <a:blip r:embed="rId13"/>
                      <a:stretch>
                        <a:fillRect/>
                      </a:stretch>
                    </p:blipFill>
                    <p:spPr>
                      <a:xfrm>
                        <a:off x="2920065" y="3867894"/>
                        <a:ext cx="1854200" cy="622300"/>
                      </a:xfrm>
                      <a:prstGeom prst="rect">
                        <a:avLst/>
                      </a:prstGeom>
                    </p:spPr>
                  </p:pic>
                </p:oleObj>
              </mc:Fallback>
            </mc:AlternateContent>
          </a:graphicData>
        </a:graphic>
      </p:graphicFrame>
      <p:grpSp>
        <p:nvGrpSpPr>
          <p:cNvPr id="2" name="グループ化 1"/>
          <p:cNvGrpSpPr/>
          <p:nvPr/>
        </p:nvGrpSpPr>
        <p:grpSpPr>
          <a:xfrm>
            <a:off x="2740042" y="258978"/>
            <a:ext cx="3182108" cy="285515"/>
            <a:chOff x="2740042" y="258978"/>
            <a:chExt cx="3182108" cy="285515"/>
          </a:xfrm>
        </p:grpSpPr>
        <p:sp>
          <p:nvSpPr>
            <p:cNvPr id="19" name="円/楕円 18"/>
            <p:cNvSpPr/>
            <p:nvPr/>
          </p:nvSpPr>
          <p:spPr>
            <a:xfrm>
              <a:off x="2740042"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1" name="円/楕円 20"/>
            <p:cNvSpPr/>
            <p:nvPr/>
          </p:nvSpPr>
          <p:spPr>
            <a:xfrm>
              <a:off x="3066674"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2" name="円/楕円 21"/>
            <p:cNvSpPr/>
            <p:nvPr/>
          </p:nvSpPr>
          <p:spPr>
            <a:xfrm>
              <a:off x="3388114"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3" name="円/楕円 22"/>
            <p:cNvSpPr/>
            <p:nvPr/>
          </p:nvSpPr>
          <p:spPr>
            <a:xfrm>
              <a:off x="3712150"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4" name="円/楕円 23"/>
            <p:cNvSpPr/>
            <p:nvPr/>
          </p:nvSpPr>
          <p:spPr>
            <a:xfrm>
              <a:off x="5330226"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5" name="円/楕円 24"/>
            <p:cNvSpPr/>
            <p:nvPr/>
          </p:nvSpPr>
          <p:spPr>
            <a:xfrm>
              <a:off x="5006190"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6" name="円/楕円 25"/>
            <p:cNvSpPr/>
            <p:nvPr/>
          </p:nvSpPr>
          <p:spPr>
            <a:xfrm>
              <a:off x="4682154" y="267364"/>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7" name="円/楕円 26"/>
            <p:cNvSpPr/>
            <p:nvPr/>
          </p:nvSpPr>
          <p:spPr>
            <a:xfrm>
              <a:off x="5652120" y="258978"/>
              <a:ext cx="270030" cy="270030"/>
            </a:xfrm>
            <a:prstGeom prst="ellipse">
              <a:avLst/>
            </a:prstGeom>
            <a:solidFill>
              <a:srgbClr val="FF99CC">
                <a:alpha val="41176"/>
              </a:srgb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8" name="円/楕円 27"/>
            <p:cNvSpPr/>
            <p:nvPr/>
          </p:nvSpPr>
          <p:spPr>
            <a:xfrm>
              <a:off x="4029256" y="267494"/>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9" name="円/楕円 28"/>
            <p:cNvSpPr/>
            <p:nvPr/>
          </p:nvSpPr>
          <p:spPr>
            <a:xfrm>
              <a:off x="4361184" y="274463"/>
              <a:ext cx="270030" cy="27003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aphicFrame>
        <p:nvGraphicFramePr>
          <p:cNvPr id="30" name="表 29"/>
          <p:cNvGraphicFramePr>
            <a:graphicFrameLocks noGrp="1"/>
          </p:cNvGraphicFramePr>
          <p:nvPr>
            <p:extLst>
              <p:ext uri="{D42A27DB-BD31-4B8C-83A1-F6EECF244321}">
                <p14:modId xmlns:p14="http://schemas.microsoft.com/office/powerpoint/2010/main" val="3473724463"/>
              </p:ext>
            </p:extLst>
          </p:nvPr>
        </p:nvGraphicFramePr>
        <p:xfrm>
          <a:off x="5977446" y="1826040"/>
          <a:ext cx="1690900" cy="365760"/>
        </p:xfrm>
        <a:graphic>
          <a:graphicData uri="http://schemas.openxmlformats.org/drawingml/2006/table">
            <a:tbl>
              <a:tblPr/>
              <a:tblGrid>
                <a:gridCol w="422725">
                  <a:extLst>
                    <a:ext uri="{9D8B030D-6E8A-4147-A177-3AD203B41FA5}">
                      <a16:colId xmlns:a16="http://schemas.microsoft.com/office/drawing/2014/main" val="20000"/>
                    </a:ext>
                  </a:extLst>
                </a:gridCol>
                <a:gridCol w="422725">
                  <a:extLst>
                    <a:ext uri="{9D8B030D-6E8A-4147-A177-3AD203B41FA5}">
                      <a16:colId xmlns:a16="http://schemas.microsoft.com/office/drawing/2014/main" val="20001"/>
                    </a:ext>
                  </a:extLst>
                </a:gridCol>
                <a:gridCol w="422725">
                  <a:extLst>
                    <a:ext uri="{9D8B030D-6E8A-4147-A177-3AD203B41FA5}">
                      <a16:colId xmlns:a16="http://schemas.microsoft.com/office/drawing/2014/main" val="20002"/>
                    </a:ext>
                  </a:extLst>
                </a:gridCol>
                <a:gridCol w="422725">
                  <a:extLst>
                    <a:ext uri="{9D8B030D-6E8A-4147-A177-3AD203B41FA5}">
                      <a16:colId xmlns:a16="http://schemas.microsoft.com/office/drawing/2014/main" val="20003"/>
                    </a:ext>
                  </a:extLst>
                </a:gridCol>
              </a:tblGrid>
              <a:tr h="304505">
                <a:tc>
                  <a:txBody>
                    <a:bodyPr/>
                    <a:lstStyle/>
                    <a:p>
                      <a:endParaRPr kumimoji="1" lang="en-US" altLang="ja-JP"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tx1"/>
                      </a:solidFill>
                      <a:prstDash val="soli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1" name="円/楕円 30"/>
          <p:cNvSpPr/>
          <p:nvPr/>
        </p:nvSpPr>
        <p:spPr>
          <a:xfrm>
            <a:off x="6913549" y="1887295"/>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円/楕円 31"/>
          <p:cNvSpPr/>
          <p:nvPr/>
        </p:nvSpPr>
        <p:spPr>
          <a:xfrm>
            <a:off x="6481501" y="1887962"/>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3" name="円/楕円 32"/>
          <p:cNvSpPr/>
          <p:nvPr/>
        </p:nvSpPr>
        <p:spPr>
          <a:xfrm>
            <a:off x="6049453" y="1887295"/>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9" name="円/楕円 38"/>
          <p:cNvSpPr/>
          <p:nvPr/>
        </p:nvSpPr>
        <p:spPr>
          <a:xfrm>
            <a:off x="7298685" y="1877443"/>
            <a:ext cx="270030" cy="270030"/>
          </a:xfrm>
          <a:prstGeom prst="ellipse">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aphicFrame>
        <p:nvGraphicFramePr>
          <p:cNvPr id="40" name="表 39"/>
          <p:cNvGraphicFramePr>
            <a:graphicFrameLocks noGrp="1"/>
          </p:cNvGraphicFramePr>
          <p:nvPr>
            <p:extLst>
              <p:ext uri="{D42A27DB-BD31-4B8C-83A1-F6EECF244321}">
                <p14:modId xmlns:p14="http://schemas.microsoft.com/office/powerpoint/2010/main" val="2870135267"/>
              </p:ext>
            </p:extLst>
          </p:nvPr>
        </p:nvGraphicFramePr>
        <p:xfrm>
          <a:off x="5933962" y="3102226"/>
          <a:ext cx="1690900" cy="365760"/>
        </p:xfrm>
        <a:graphic>
          <a:graphicData uri="http://schemas.openxmlformats.org/drawingml/2006/table">
            <a:tbl>
              <a:tblPr/>
              <a:tblGrid>
                <a:gridCol w="422725">
                  <a:extLst>
                    <a:ext uri="{9D8B030D-6E8A-4147-A177-3AD203B41FA5}">
                      <a16:colId xmlns:a16="http://schemas.microsoft.com/office/drawing/2014/main" val="20000"/>
                    </a:ext>
                  </a:extLst>
                </a:gridCol>
                <a:gridCol w="422725">
                  <a:extLst>
                    <a:ext uri="{9D8B030D-6E8A-4147-A177-3AD203B41FA5}">
                      <a16:colId xmlns:a16="http://schemas.microsoft.com/office/drawing/2014/main" val="20001"/>
                    </a:ext>
                  </a:extLst>
                </a:gridCol>
                <a:gridCol w="422725">
                  <a:extLst>
                    <a:ext uri="{9D8B030D-6E8A-4147-A177-3AD203B41FA5}">
                      <a16:colId xmlns:a16="http://schemas.microsoft.com/office/drawing/2014/main" val="20002"/>
                    </a:ext>
                  </a:extLst>
                </a:gridCol>
                <a:gridCol w="422725">
                  <a:extLst>
                    <a:ext uri="{9D8B030D-6E8A-4147-A177-3AD203B41FA5}">
                      <a16:colId xmlns:a16="http://schemas.microsoft.com/office/drawing/2014/main" val="20003"/>
                    </a:ext>
                  </a:extLst>
                </a:gridCol>
              </a:tblGrid>
              <a:tr h="304505">
                <a:tc>
                  <a:txBody>
                    <a:bodyPr/>
                    <a:lstStyle/>
                    <a:p>
                      <a:endParaRPr kumimoji="1" lang="en-US" altLang="ja-JP"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tx1"/>
                      </a:solidFill>
                      <a:prstDash val="soli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41" name="円/楕円 40"/>
          <p:cNvSpPr/>
          <p:nvPr/>
        </p:nvSpPr>
        <p:spPr>
          <a:xfrm>
            <a:off x="6870065" y="3163481"/>
            <a:ext cx="270030" cy="270030"/>
          </a:xfrm>
          <a:prstGeom prst="ellipse">
            <a:avLst/>
          </a:prstGeom>
          <a:solidFill>
            <a:srgbClr val="FF99CC"/>
          </a:solidFill>
          <a:ln w="952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2" name="円/楕円 41"/>
          <p:cNvSpPr/>
          <p:nvPr/>
        </p:nvSpPr>
        <p:spPr>
          <a:xfrm>
            <a:off x="6438017" y="3164148"/>
            <a:ext cx="270030" cy="270030"/>
          </a:xfrm>
          <a:prstGeom prst="ellipse">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3" name="円/楕円 42"/>
          <p:cNvSpPr/>
          <p:nvPr/>
        </p:nvSpPr>
        <p:spPr>
          <a:xfrm>
            <a:off x="6005969" y="3163481"/>
            <a:ext cx="270030" cy="270030"/>
          </a:xfrm>
          <a:prstGeom prst="ellipse">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4" name="円/楕円 43"/>
          <p:cNvSpPr/>
          <p:nvPr/>
        </p:nvSpPr>
        <p:spPr>
          <a:xfrm>
            <a:off x="7255201" y="3153629"/>
            <a:ext cx="270030" cy="270030"/>
          </a:xfrm>
          <a:prstGeom prst="ellipse">
            <a:avLst/>
          </a:prstGeom>
          <a:solidFill>
            <a:srgbClr val="FF99CC"/>
          </a:solidFill>
          <a:ln w="952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397563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fade">
                                      <p:cBhvr>
                                        <p:cTn id="16" dur="500"/>
                                        <p:tgtEl>
                                          <p:spTgt spid="39"/>
                                        </p:tgtEl>
                                      </p:cBhvr>
                                    </p:animEffect>
                                  </p:childTnLst>
                                </p:cTn>
                              </p:par>
                              <p:par>
                                <p:cTn id="17" presetID="10" presetClass="entr" presetSubtype="0" fill="hold"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500"/>
                                        <p:tgtEl>
                                          <p:spTgt spid="3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fade">
                                      <p:cBhvr>
                                        <p:cTn id="25" dur="500"/>
                                        <p:tgtEl>
                                          <p:spTgt spid="3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fade">
                                      <p:cBhvr>
                                        <p:cTn id="28" dur="500"/>
                                        <p:tgtEl>
                                          <p:spTgt spid="3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par>
                                <p:cTn id="37" presetID="10"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par>
                                <p:cTn id="40" presetID="10" presetClass="entr" presetSubtype="0" fill="hold" nodeType="with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fade">
                                      <p:cBhvr>
                                        <p:cTn id="42" dur="500"/>
                                        <p:tgtEl>
                                          <p:spTgt spid="40"/>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fade">
                                      <p:cBhvr>
                                        <p:cTn id="45" dur="500"/>
                                        <p:tgtEl>
                                          <p:spTgt spid="43"/>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42"/>
                                        </p:tgtEl>
                                        <p:attrNameLst>
                                          <p:attrName>style.visibility</p:attrName>
                                        </p:attrNameLst>
                                      </p:cBhvr>
                                      <p:to>
                                        <p:strVal val="visible"/>
                                      </p:to>
                                    </p:set>
                                    <p:animEffect transition="in" filter="fade">
                                      <p:cBhvr>
                                        <p:cTn id="48" dur="500"/>
                                        <p:tgtEl>
                                          <p:spTgt spid="42"/>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fade">
                                      <p:cBhvr>
                                        <p:cTn id="51" dur="500"/>
                                        <p:tgtEl>
                                          <p:spTgt spid="41"/>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4"/>
                                        </p:tgtEl>
                                        <p:attrNameLst>
                                          <p:attrName>style.visibility</p:attrName>
                                        </p:attrNameLst>
                                      </p:cBhvr>
                                      <p:to>
                                        <p:strVal val="visible"/>
                                      </p:to>
                                    </p:set>
                                    <p:animEffect transition="in" filter="fade">
                                      <p:cBhvr>
                                        <p:cTn id="54" dur="500"/>
                                        <p:tgtEl>
                                          <p:spTgt spid="4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0">
                                            <p:txEl>
                                              <p:pRg st="0" end="0"/>
                                            </p:txEl>
                                          </p:spTgt>
                                        </p:tgtEl>
                                        <p:attrNameLst>
                                          <p:attrName>style.visibility</p:attrName>
                                        </p:attrNameLst>
                                      </p:cBhvr>
                                      <p:to>
                                        <p:strVal val="visible"/>
                                      </p:to>
                                    </p:set>
                                    <p:animEffect transition="in" filter="fade">
                                      <p:cBhvr>
                                        <p:cTn id="59" dur="500"/>
                                        <p:tgtEl>
                                          <p:spTgt spid="20">
                                            <p:txEl>
                                              <p:pRg st="0" end="0"/>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par>
                                <p:cTn id="63" presetID="10" presetClass="entr" presetSubtype="0" fill="hold" nodeType="with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500"/>
                                        <p:tgtEl>
                                          <p:spTgt spid="17"/>
                                        </p:tgtEl>
                                      </p:cBhvr>
                                    </p:animEffect>
                                  </p:childTnLst>
                                </p:cTn>
                              </p:par>
                            </p:childTnLst>
                          </p:cTn>
                        </p:par>
                        <p:par>
                          <p:cTn id="66" fill="hold">
                            <p:stCondLst>
                              <p:cond delay="500"/>
                            </p:stCondLst>
                            <p:childTnLst>
                              <p:par>
                                <p:cTn id="67" presetID="10" presetClass="entr" presetSubtype="0" fill="hold" grpId="0" nodeType="afterEffect">
                                  <p:stCondLst>
                                    <p:cond delay="0"/>
                                  </p:stCondLst>
                                  <p:childTnLst>
                                    <p:set>
                                      <p:cBhvr>
                                        <p:cTn id="68" dur="1" fill="hold">
                                          <p:stCondLst>
                                            <p:cond delay="0"/>
                                          </p:stCondLst>
                                        </p:cTn>
                                        <p:tgtEl>
                                          <p:spTgt spid="36">
                                            <p:txEl>
                                              <p:pRg st="0" end="0"/>
                                            </p:txEl>
                                          </p:spTgt>
                                        </p:tgtEl>
                                        <p:attrNameLst>
                                          <p:attrName>style.visibility</p:attrName>
                                        </p:attrNameLst>
                                      </p:cBhvr>
                                      <p:to>
                                        <p:strVal val="visible"/>
                                      </p:to>
                                    </p:set>
                                    <p:animEffect transition="in" filter="fade">
                                      <p:cBhvr>
                                        <p:cTn id="69" dur="20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4" grpId="0" build="p"/>
      <p:bldP spid="12" grpId="0"/>
      <p:bldP spid="20" grpId="0" build="p"/>
      <p:bldP spid="31" grpId="0" animBg="1"/>
      <p:bldP spid="32" grpId="0" animBg="1"/>
      <p:bldP spid="33" grpId="0" animBg="1"/>
      <p:bldP spid="39" grpId="0" animBg="1"/>
      <p:bldP spid="41" grpId="0" animBg="1"/>
      <p:bldP spid="42" grpId="0" animBg="1"/>
      <p:bldP spid="43" grpId="0" animBg="1"/>
      <p:bldP spid="4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sz="quarter" idx="2"/>
          </p:nvPr>
        </p:nvSpPr>
        <p:spPr>
          <a:xfrm>
            <a:off x="467544" y="627534"/>
            <a:ext cx="8352928" cy="2088232"/>
          </a:xfrm>
          <a:ln w="19050">
            <a:solidFill>
              <a:srgbClr val="FFC000"/>
            </a:solidFill>
          </a:ln>
        </p:spPr>
        <p:txBody>
          <a:bodyPr>
            <a:normAutofit/>
          </a:bodyPr>
          <a:lstStyle/>
          <a:p>
            <a:pPr marL="0" indent="0">
              <a:buNone/>
            </a:pPr>
            <a:r>
              <a:rPr kumimoji="1" lang="ja-JP" altLang="en-US" sz="1800" dirty="0">
                <a:latin typeface="ＭＳ 明朝" panose="02020609040205080304" pitchFamily="17" charset="-128"/>
                <a:ea typeface="ＭＳ 明朝" panose="02020609040205080304" pitchFamily="17" charset="-128"/>
              </a:rPr>
              <a:t>　</a:t>
            </a:r>
            <a:r>
              <a:rPr kumimoji="1" lang="en-US" altLang="ja-JP" sz="1800" dirty="0">
                <a:latin typeface="ＭＳ 明朝" panose="02020609040205080304" pitchFamily="17" charset="-128"/>
                <a:ea typeface="ＭＳ 明朝" panose="02020609040205080304" pitchFamily="17" charset="-128"/>
              </a:rPr>
              <a:t>2</a:t>
            </a:r>
            <a:r>
              <a:rPr kumimoji="1" lang="ja-JP" altLang="en-US" sz="1800" dirty="0">
                <a:latin typeface="ＭＳ 明朝" panose="02020609040205080304" pitchFamily="17" charset="-128"/>
                <a:ea typeface="ＭＳ 明朝" panose="02020609040205080304" pitchFamily="17" charset="-128"/>
              </a:rPr>
              <a:t>個のさいころを投げて、第</a:t>
            </a:r>
            <a:r>
              <a:rPr kumimoji="1" lang="en-US" altLang="ja-JP" sz="1800" dirty="0">
                <a:latin typeface="ＭＳ 明朝" panose="02020609040205080304" pitchFamily="17" charset="-128"/>
                <a:ea typeface="ＭＳ 明朝" panose="02020609040205080304" pitchFamily="17" charset="-128"/>
              </a:rPr>
              <a:t>1</a:t>
            </a:r>
            <a:r>
              <a:rPr kumimoji="1" lang="ja-JP" altLang="en-US" sz="1800" dirty="0" err="1">
                <a:latin typeface="ＭＳ 明朝" panose="02020609040205080304" pitchFamily="17" charset="-128"/>
                <a:ea typeface="ＭＳ 明朝" panose="02020609040205080304" pitchFamily="17" charset="-128"/>
              </a:rPr>
              <a:t>と第</a:t>
            </a:r>
            <a:r>
              <a:rPr kumimoji="1" lang="en-US" altLang="ja-JP" sz="1800" dirty="0">
                <a:latin typeface="ＭＳ 明朝" panose="02020609040205080304" pitchFamily="17" charset="-128"/>
                <a:ea typeface="ＭＳ 明朝" panose="02020609040205080304" pitchFamily="17" charset="-128"/>
              </a:rPr>
              <a:t>2</a:t>
            </a:r>
            <a:r>
              <a:rPr kumimoji="1" lang="ja-JP" altLang="en-US" sz="1800" dirty="0" err="1">
                <a:latin typeface="ＭＳ 明朝" panose="02020609040205080304" pitchFamily="17" charset="-128"/>
                <a:ea typeface="ＭＳ 明朝" panose="02020609040205080304" pitchFamily="17" charset="-128"/>
              </a:rPr>
              <a:t>のさいころの</a:t>
            </a:r>
            <a:r>
              <a:rPr kumimoji="1" lang="ja-JP" altLang="en-US" sz="1800" dirty="0">
                <a:latin typeface="ＭＳ 明朝" panose="02020609040205080304" pitchFamily="17" charset="-128"/>
                <a:ea typeface="ＭＳ 明朝" panose="02020609040205080304" pitchFamily="17" charset="-128"/>
              </a:rPr>
              <a:t>出た目の数をそれぞれ　　　　</a:t>
            </a:r>
          </a:p>
          <a:p>
            <a:pPr marL="0" indent="0">
              <a:buNone/>
            </a:pPr>
            <a:r>
              <a:rPr kumimoji="1" lang="ja-JP" altLang="en-US" sz="1800" dirty="0">
                <a:latin typeface="ＭＳ 明朝" panose="02020609040205080304" pitchFamily="17" charset="-128"/>
                <a:ea typeface="ＭＳ 明朝" panose="02020609040205080304" pitchFamily="17" charset="-128"/>
              </a:rPr>
              <a:t>とし、その対を　　　で表すことにする。</a:t>
            </a:r>
          </a:p>
          <a:p>
            <a:pPr marL="0" indent="0">
              <a:buNone/>
            </a:pPr>
            <a:r>
              <a:rPr lang="ja-JP" altLang="en-US" sz="1800" dirty="0">
                <a:latin typeface="ＭＳ 明朝" panose="02020609040205080304" pitchFamily="17" charset="-128"/>
                <a:ea typeface="ＭＳ 明朝" panose="02020609040205080304" pitchFamily="17" charset="-128"/>
              </a:rPr>
              <a:t>　</a:t>
            </a:r>
            <a:r>
              <a:rPr kumimoji="1" lang="ja-JP" altLang="en-US" sz="1800" dirty="0">
                <a:latin typeface="ＭＳ 明朝" panose="02020609040205080304" pitchFamily="17" charset="-128"/>
                <a:ea typeface="ＭＳ 明朝" panose="02020609040205080304" pitchFamily="17" charset="-128"/>
              </a:rPr>
              <a:t>根元事象は右表</a:t>
            </a:r>
            <a:r>
              <a:rPr lang="ja-JP" altLang="en-US" sz="1800" dirty="0">
                <a:latin typeface="ＭＳ 明朝" panose="02020609040205080304" pitchFamily="17" charset="-128"/>
                <a:ea typeface="ＭＳ 明朝" panose="02020609040205080304" pitchFamily="17" charset="-128"/>
              </a:rPr>
              <a:t>となるか、</a:t>
            </a:r>
            <a:r>
              <a:rPr kumimoji="1" lang="ja-JP" altLang="en-US" sz="1800" dirty="0">
                <a:latin typeface="ＭＳ 明朝" panose="02020609040205080304" pitchFamily="17" charset="-128"/>
                <a:ea typeface="ＭＳ 明朝" panose="02020609040205080304" pitchFamily="17" charset="-128"/>
              </a:rPr>
              <a:t>標本空間　は、次の</a:t>
            </a:r>
          </a:p>
          <a:p>
            <a:pPr marL="0" indent="0">
              <a:buNone/>
            </a:pPr>
            <a:r>
              <a:rPr kumimoji="1" lang="ja-JP" altLang="en-US" sz="1800" dirty="0">
                <a:latin typeface="ＭＳ 明朝" panose="02020609040205080304" pitchFamily="17" charset="-128"/>
                <a:ea typeface="ＭＳ 明朝" panose="02020609040205080304" pitchFamily="17" charset="-128"/>
              </a:rPr>
              <a:t>よう</a:t>
            </a:r>
            <a:r>
              <a:rPr lang="ja-JP" altLang="en-US" sz="1800" dirty="0">
                <a:latin typeface="ＭＳ 明朝" panose="02020609040205080304" pitchFamily="17" charset="-128"/>
                <a:ea typeface="ＭＳ 明朝" panose="02020609040205080304" pitchFamily="17" charset="-128"/>
              </a:rPr>
              <a:t>にもかける。</a:t>
            </a:r>
          </a:p>
          <a:p>
            <a:pPr marL="0" indent="0">
              <a:buNone/>
            </a:pPr>
            <a:endParaRPr kumimoji="1" lang="ja-JP" altLang="en-US" sz="1800" dirty="0">
              <a:latin typeface="ＭＳ 明朝" panose="02020609040205080304" pitchFamily="17" charset="-128"/>
              <a:ea typeface="ＭＳ 明朝" panose="02020609040205080304" pitchFamily="17" charset="-128"/>
            </a:endParaRPr>
          </a:p>
          <a:p>
            <a:pPr marL="0" indent="0">
              <a:buNone/>
            </a:pPr>
            <a:r>
              <a:rPr lang="ja-JP" altLang="en-US" sz="1800" dirty="0">
                <a:latin typeface="ＭＳ 明朝" panose="02020609040205080304" pitchFamily="17" charset="-128"/>
                <a:ea typeface="ＭＳ 明朝" panose="02020609040205080304" pitchFamily="17" charset="-128"/>
              </a:rPr>
              <a:t>　</a:t>
            </a:r>
          </a:p>
        </p:txBody>
      </p:sp>
      <p:graphicFrame>
        <p:nvGraphicFramePr>
          <p:cNvPr id="38" name="オブジェクト 37"/>
          <p:cNvGraphicFramePr>
            <a:graphicFrameLocks noChangeAspect="1"/>
          </p:cNvGraphicFramePr>
          <p:nvPr>
            <p:extLst>
              <p:ext uri="{D42A27DB-BD31-4B8C-83A1-F6EECF244321}">
                <p14:modId xmlns:p14="http://schemas.microsoft.com/office/powerpoint/2010/main" val="1105316445"/>
              </p:ext>
            </p:extLst>
          </p:nvPr>
        </p:nvGraphicFramePr>
        <p:xfrm>
          <a:off x="1547664" y="2318019"/>
          <a:ext cx="1816100" cy="355600"/>
        </p:xfrm>
        <a:graphic>
          <a:graphicData uri="http://schemas.openxmlformats.org/presentationml/2006/ole">
            <mc:AlternateContent xmlns:mc="http://schemas.openxmlformats.org/markup-compatibility/2006">
              <mc:Choice xmlns:v="urn:schemas-microsoft-com:vml" Requires="v">
                <p:oleObj name="Equation" r:id="rId2" imgW="1815840" imgH="355320" progId="Equation.DSMT4">
                  <p:embed/>
                </p:oleObj>
              </mc:Choice>
              <mc:Fallback>
                <p:oleObj name="Equation" r:id="rId2" imgW="1815840" imgH="355320" progId="Equation.DSMT4">
                  <p:embed/>
                  <p:pic>
                    <p:nvPicPr>
                      <p:cNvPr id="0" name=""/>
                      <p:cNvPicPr>
                        <a:picLocks noChangeAspect="1" noChangeArrowheads="1"/>
                      </p:cNvPicPr>
                      <p:nvPr/>
                    </p:nvPicPr>
                    <p:blipFill>
                      <a:blip r:embed="rId3"/>
                      <a:srcRect/>
                      <a:stretch>
                        <a:fillRect/>
                      </a:stretch>
                    </p:blipFill>
                    <p:spPr bwMode="auto">
                      <a:xfrm>
                        <a:off x="1547664" y="2318019"/>
                        <a:ext cx="18161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コンテンツ プレースホルダー 2"/>
          <p:cNvSpPr>
            <a:spLocks noGrp="1"/>
          </p:cNvSpPr>
          <p:nvPr>
            <p:ph sz="quarter" idx="1"/>
          </p:nvPr>
        </p:nvSpPr>
        <p:spPr>
          <a:xfrm>
            <a:off x="467544" y="267494"/>
            <a:ext cx="1224136" cy="360040"/>
          </a:xfrm>
          <a:ln w="19050">
            <a:solidFill>
              <a:srgbClr val="FFC000"/>
            </a:solidFill>
          </a:ln>
        </p:spPr>
        <p:txBody>
          <a:bodyPr>
            <a:noAutofit/>
          </a:bodyPr>
          <a:lstStyle/>
          <a:p>
            <a:pPr marL="0" indent="0">
              <a:buNone/>
            </a:pPr>
            <a:r>
              <a:rPr kumimoji="1" lang="ja-JP" altLang="en-US" sz="1800" dirty="0"/>
              <a:t>例　１．１２</a:t>
            </a:r>
          </a:p>
        </p:txBody>
      </p:sp>
      <p:sp>
        <p:nvSpPr>
          <p:cNvPr id="8" name="フッター プレースホルダー 7"/>
          <p:cNvSpPr>
            <a:spLocks noGrp="1"/>
          </p:cNvSpPr>
          <p:nvPr>
            <p:ph type="ftr" sz="quarter" idx="11"/>
          </p:nvPr>
        </p:nvSpPr>
        <p:spPr/>
        <p:txBody>
          <a:bodyPr/>
          <a:lstStyle/>
          <a:p>
            <a:pPr>
              <a:defRPr/>
            </a:pPr>
            <a:r>
              <a:rPr lang="ja-JP" altLang="en-US" dirty="0">
                <a:solidFill>
                  <a:prstClr val="black">
                    <a:tint val="75000"/>
                  </a:prstClr>
                </a:solidFill>
              </a:rPr>
              <a:t>確率・統計　第４回</a:t>
            </a:r>
            <a:endParaRPr lang="en-US" altLang="ja-JP"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D2392715-653D-4157-B519-FC5BCAAAF132}" type="slidenum">
              <a:rPr lang="en-US" altLang="ja-JP" smtClean="0">
                <a:solidFill>
                  <a:prstClr val="black">
                    <a:tint val="75000"/>
                  </a:prstClr>
                </a:solidFill>
              </a:rPr>
              <a:pPr>
                <a:defRPr/>
              </a:pPr>
              <a:t>9</a:t>
            </a:fld>
            <a:endParaRPr lang="en-US" altLang="ja-JP">
              <a:solidFill>
                <a:prstClr val="black">
                  <a:tint val="75000"/>
                </a:prstClr>
              </a:solidFill>
            </a:endParaRPr>
          </a:p>
        </p:txBody>
      </p:sp>
      <p:sp>
        <p:nvSpPr>
          <p:cNvPr id="36" name="コンテンツ プレースホルダー 4"/>
          <p:cNvSpPr>
            <a:spLocks noGrp="1"/>
          </p:cNvSpPr>
          <p:nvPr>
            <p:ph sz="quarter" idx="3"/>
          </p:nvPr>
        </p:nvSpPr>
        <p:spPr>
          <a:xfrm>
            <a:off x="7956376" y="4270803"/>
            <a:ext cx="720080" cy="376808"/>
          </a:xfrm>
        </p:spPr>
        <p:txBody>
          <a:bodyPr>
            <a:normAutofit/>
          </a:bodyPr>
          <a:lstStyle/>
          <a:p>
            <a:pPr marL="0" indent="0" algn="ctr">
              <a:buNone/>
            </a:pPr>
            <a:r>
              <a:rPr lang="ja-JP" altLang="en-US" sz="1800" dirty="0">
                <a:latin typeface="ＭＳ 明朝" panose="02020609040205080304" pitchFamily="17" charset="-128"/>
                <a:ea typeface="ＭＳ 明朝" panose="02020609040205080304" pitchFamily="17" charset="-128"/>
              </a:rPr>
              <a:t>■</a:t>
            </a:r>
            <a:endParaRPr kumimoji="1" lang="ja-JP" altLang="en-US" sz="1800" dirty="0">
              <a:latin typeface="ＭＳ 明朝" panose="02020609040205080304" pitchFamily="17" charset="-128"/>
              <a:ea typeface="ＭＳ 明朝" panose="02020609040205080304" pitchFamily="17" charset="-128"/>
            </a:endParaRPr>
          </a:p>
          <a:p>
            <a:pPr marL="0" indent="0" algn="ctr">
              <a:buNone/>
            </a:pP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12" name="オブジェクト 11"/>
          <p:cNvGraphicFramePr>
            <a:graphicFrameLocks noChangeAspect="1"/>
          </p:cNvGraphicFramePr>
          <p:nvPr>
            <p:extLst>
              <p:ext uri="{D42A27DB-BD31-4B8C-83A1-F6EECF244321}">
                <p14:modId xmlns:p14="http://schemas.microsoft.com/office/powerpoint/2010/main" val="3552415348"/>
              </p:ext>
            </p:extLst>
          </p:nvPr>
        </p:nvGraphicFramePr>
        <p:xfrm>
          <a:off x="8028384" y="771550"/>
          <a:ext cx="444500" cy="228600"/>
        </p:xfrm>
        <a:graphic>
          <a:graphicData uri="http://schemas.openxmlformats.org/presentationml/2006/ole">
            <mc:AlternateContent xmlns:mc="http://schemas.openxmlformats.org/markup-compatibility/2006">
              <mc:Choice xmlns:v="urn:schemas-microsoft-com:vml" Requires="v">
                <p:oleObj name="Equation" r:id="rId4" imgW="444240" imgH="228600" progId="Equation.DSMT4">
                  <p:embed/>
                </p:oleObj>
              </mc:Choice>
              <mc:Fallback>
                <p:oleObj name="Equation" r:id="rId4" imgW="444240" imgH="228600" progId="Equation.DSMT4">
                  <p:embed/>
                  <p:pic>
                    <p:nvPicPr>
                      <p:cNvPr id="0" name=""/>
                      <p:cNvPicPr/>
                      <p:nvPr/>
                    </p:nvPicPr>
                    <p:blipFill>
                      <a:blip r:embed="rId5"/>
                      <a:stretch>
                        <a:fillRect/>
                      </a:stretch>
                    </p:blipFill>
                    <p:spPr>
                      <a:xfrm>
                        <a:off x="8028384" y="771550"/>
                        <a:ext cx="444500" cy="228600"/>
                      </a:xfrm>
                      <a:prstGeom prst="rect">
                        <a:avLst/>
                      </a:prstGeom>
                    </p:spPr>
                  </p:pic>
                </p:oleObj>
              </mc:Fallback>
            </mc:AlternateContent>
          </a:graphicData>
        </a:graphic>
      </p:graphicFrame>
      <p:graphicFrame>
        <p:nvGraphicFramePr>
          <p:cNvPr id="13" name="オブジェクト 12"/>
          <p:cNvGraphicFramePr>
            <a:graphicFrameLocks noChangeAspect="1"/>
          </p:cNvGraphicFramePr>
          <p:nvPr>
            <p:extLst>
              <p:ext uri="{D42A27DB-BD31-4B8C-83A1-F6EECF244321}">
                <p14:modId xmlns:p14="http://schemas.microsoft.com/office/powerpoint/2010/main" val="876950975"/>
              </p:ext>
            </p:extLst>
          </p:nvPr>
        </p:nvGraphicFramePr>
        <p:xfrm>
          <a:off x="2195736" y="987574"/>
          <a:ext cx="622300" cy="342900"/>
        </p:xfrm>
        <a:graphic>
          <a:graphicData uri="http://schemas.openxmlformats.org/presentationml/2006/ole">
            <mc:AlternateContent xmlns:mc="http://schemas.openxmlformats.org/markup-compatibility/2006">
              <mc:Choice xmlns:v="urn:schemas-microsoft-com:vml" Requires="v">
                <p:oleObj name="Equation" r:id="rId6" imgW="622080" imgH="342720" progId="Equation.DSMT4">
                  <p:embed/>
                </p:oleObj>
              </mc:Choice>
              <mc:Fallback>
                <p:oleObj name="Equation" r:id="rId6" imgW="622080" imgH="342720" progId="Equation.DSMT4">
                  <p:embed/>
                  <p:pic>
                    <p:nvPicPr>
                      <p:cNvPr id="0" name=""/>
                      <p:cNvPicPr/>
                      <p:nvPr/>
                    </p:nvPicPr>
                    <p:blipFill>
                      <a:blip r:embed="rId7"/>
                      <a:stretch>
                        <a:fillRect/>
                      </a:stretch>
                    </p:blipFill>
                    <p:spPr>
                      <a:xfrm>
                        <a:off x="2195736" y="987574"/>
                        <a:ext cx="622300" cy="342900"/>
                      </a:xfrm>
                      <a:prstGeom prst="rect">
                        <a:avLst/>
                      </a:prstGeom>
                    </p:spPr>
                  </p:pic>
                </p:oleObj>
              </mc:Fallback>
            </mc:AlternateContent>
          </a:graphicData>
        </a:graphic>
      </p:graphicFrame>
      <p:pic>
        <p:nvPicPr>
          <p:cNvPr id="14" name="図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2159" y="1131845"/>
            <a:ext cx="2709157" cy="1478902"/>
          </a:xfrm>
          <a:prstGeom prst="rect">
            <a:avLst/>
          </a:prstGeom>
        </p:spPr>
      </p:pic>
      <p:graphicFrame>
        <p:nvGraphicFramePr>
          <p:cNvPr id="23" name="オブジェクト 22"/>
          <p:cNvGraphicFramePr>
            <a:graphicFrameLocks noChangeAspect="1"/>
          </p:cNvGraphicFramePr>
          <p:nvPr>
            <p:extLst>
              <p:ext uri="{D42A27DB-BD31-4B8C-83A1-F6EECF244321}">
                <p14:modId xmlns:p14="http://schemas.microsoft.com/office/powerpoint/2010/main" val="2973643902"/>
              </p:ext>
            </p:extLst>
          </p:nvPr>
        </p:nvGraphicFramePr>
        <p:xfrm>
          <a:off x="4427984" y="1347614"/>
          <a:ext cx="215900" cy="215900"/>
        </p:xfrm>
        <a:graphic>
          <a:graphicData uri="http://schemas.openxmlformats.org/presentationml/2006/ole">
            <mc:AlternateContent xmlns:mc="http://schemas.openxmlformats.org/markup-compatibility/2006">
              <mc:Choice xmlns:v="urn:schemas-microsoft-com:vml" Requires="v">
                <p:oleObj name="Equation" r:id="rId9" imgW="215640" imgH="215640" progId="Equation.DSMT4">
                  <p:embed/>
                </p:oleObj>
              </mc:Choice>
              <mc:Fallback>
                <p:oleObj name="Equation" r:id="rId9" imgW="215640" imgH="215640" progId="Equation.DSMT4">
                  <p:embed/>
                  <p:pic>
                    <p:nvPicPr>
                      <p:cNvPr id="0" name=""/>
                      <p:cNvPicPr/>
                      <p:nvPr/>
                    </p:nvPicPr>
                    <p:blipFill>
                      <a:blip r:embed="rId10"/>
                      <a:stretch>
                        <a:fillRect/>
                      </a:stretch>
                    </p:blipFill>
                    <p:spPr>
                      <a:xfrm>
                        <a:off x="4427984" y="1347614"/>
                        <a:ext cx="215900" cy="215900"/>
                      </a:xfrm>
                      <a:prstGeom prst="rect">
                        <a:avLst/>
                      </a:prstGeom>
                    </p:spPr>
                  </p:pic>
                </p:oleObj>
              </mc:Fallback>
            </mc:AlternateContent>
          </a:graphicData>
        </a:graphic>
      </p:graphicFrame>
      <p:graphicFrame>
        <p:nvGraphicFramePr>
          <p:cNvPr id="37" name="オブジェクト 36"/>
          <p:cNvGraphicFramePr>
            <a:graphicFrameLocks noChangeAspect="1"/>
          </p:cNvGraphicFramePr>
          <p:nvPr>
            <p:extLst>
              <p:ext uri="{D42A27DB-BD31-4B8C-83A1-F6EECF244321}">
                <p14:modId xmlns:p14="http://schemas.microsoft.com/office/powerpoint/2010/main" val="1505369863"/>
              </p:ext>
            </p:extLst>
          </p:nvPr>
        </p:nvGraphicFramePr>
        <p:xfrm>
          <a:off x="2483768" y="1936129"/>
          <a:ext cx="2705100" cy="368300"/>
        </p:xfrm>
        <a:graphic>
          <a:graphicData uri="http://schemas.openxmlformats.org/presentationml/2006/ole">
            <mc:AlternateContent xmlns:mc="http://schemas.openxmlformats.org/markup-compatibility/2006">
              <mc:Choice xmlns:v="urn:schemas-microsoft-com:vml" Requires="v">
                <p:oleObj name="Equation" r:id="rId11" imgW="2705040" imgH="368280" progId="Equation.DSMT4">
                  <p:embed/>
                </p:oleObj>
              </mc:Choice>
              <mc:Fallback>
                <p:oleObj name="Equation" r:id="rId11" imgW="2705040" imgH="368280" progId="Equation.DSMT4">
                  <p:embed/>
                  <p:pic>
                    <p:nvPicPr>
                      <p:cNvPr id="0" name=""/>
                      <p:cNvPicPr>
                        <a:picLocks noChangeAspect="1" noChangeArrowheads="1"/>
                      </p:cNvPicPr>
                      <p:nvPr/>
                    </p:nvPicPr>
                    <p:blipFill>
                      <a:blip r:embed="rId12"/>
                      <a:srcRect/>
                      <a:stretch>
                        <a:fillRect/>
                      </a:stretch>
                    </p:blipFill>
                    <p:spPr bwMode="auto">
                      <a:xfrm>
                        <a:off x="2483768" y="1936129"/>
                        <a:ext cx="2705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9" name="コンテンツ プレースホルダー 11"/>
          <p:cNvSpPr>
            <a:spLocks noGrp="1"/>
          </p:cNvSpPr>
          <p:nvPr>
            <p:ph sz="quarter" idx="3"/>
          </p:nvPr>
        </p:nvSpPr>
        <p:spPr>
          <a:xfrm>
            <a:off x="827584" y="2318019"/>
            <a:ext cx="4464496"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また、　　　　　　　　である。</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40" name="オブジェクト 39"/>
          <p:cNvGraphicFramePr>
            <a:graphicFrameLocks noChangeAspect="1"/>
          </p:cNvGraphicFramePr>
          <p:nvPr>
            <p:extLst>
              <p:ext uri="{D42A27DB-BD31-4B8C-83A1-F6EECF244321}">
                <p14:modId xmlns:p14="http://schemas.microsoft.com/office/powerpoint/2010/main" val="2641985683"/>
              </p:ext>
            </p:extLst>
          </p:nvPr>
        </p:nvGraphicFramePr>
        <p:xfrm>
          <a:off x="683568" y="2787774"/>
          <a:ext cx="444500" cy="292100"/>
        </p:xfrm>
        <a:graphic>
          <a:graphicData uri="http://schemas.openxmlformats.org/presentationml/2006/ole">
            <mc:AlternateContent xmlns:mc="http://schemas.openxmlformats.org/markup-compatibility/2006">
              <mc:Choice xmlns:v="urn:schemas-microsoft-com:vml" Requires="v">
                <p:oleObj name="Equation" r:id="rId13" imgW="444240" imgH="291960" progId="Equation.DSMT4">
                  <p:embed/>
                </p:oleObj>
              </mc:Choice>
              <mc:Fallback>
                <p:oleObj name="Equation" r:id="rId13" imgW="444240" imgH="291960" progId="Equation.DSMT4">
                  <p:embed/>
                  <p:pic>
                    <p:nvPicPr>
                      <p:cNvPr id="0" name=""/>
                      <p:cNvPicPr/>
                      <p:nvPr/>
                    </p:nvPicPr>
                    <p:blipFill>
                      <a:blip r:embed="rId14"/>
                      <a:stretch>
                        <a:fillRect/>
                      </a:stretch>
                    </p:blipFill>
                    <p:spPr>
                      <a:xfrm>
                        <a:off x="683568" y="2787774"/>
                        <a:ext cx="444500" cy="292100"/>
                      </a:xfrm>
                      <a:prstGeom prst="rect">
                        <a:avLst/>
                      </a:prstGeom>
                    </p:spPr>
                  </p:pic>
                </p:oleObj>
              </mc:Fallback>
            </mc:AlternateContent>
          </a:graphicData>
        </a:graphic>
      </p:graphicFrame>
      <p:sp>
        <p:nvSpPr>
          <p:cNvPr id="41" name="コンテンツ プレースホルダー 11"/>
          <p:cNvSpPr>
            <a:spLocks noGrp="1"/>
          </p:cNvSpPr>
          <p:nvPr>
            <p:ph sz="quarter" idx="3"/>
          </p:nvPr>
        </p:nvSpPr>
        <p:spPr>
          <a:xfrm>
            <a:off x="971600" y="2787774"/>
            <a:ext cx="5218427"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a:t>
            </a:r>
            <a:r>
              <a:rPr lang="en-US" altLang="ja-JP" sz="1800" dirty="0">
                <a:latin typeface="ＭＳ 明朝" panose="02020609040205080304" pitchFamily="17" charset="-128"/>
                <a:ea typeface="ＭＳ 明朝" panose="02020609040205080304" pitchFamily="17" charset="-128"/>
              </a:rPr>
              <a:t>2</a:t>
            </a:r>
            <a:r>
              <a:rPr lang="ja-JP" altLang="en-US" sz="1800" dirty="0">
                <a:latin typeface="ＭＳ 明朝" panose="02020609040205080304" pitchFamily="17" charset="-128"/>
                <a:ea typeface="ＭＳ 明朝" panose="02020609040205080304" pitchFamily="17" charset="-128"/>
              </a:rPr>
              <a:t>個のさいころの目の和が</a:t>
            </a:r>
            <a:r>
              <a:rPr lang="en-US" altLang="ja-JP" sz="1800" dirty="0">
                <a:latin typeface="ＭＳ 明朝" panose="02020609040205080304" pitchFamily="17" charset="-128"/>
                <a:ea typeface="ＭＳ 明朝" panose="02020609040205080304" pitchFamily="17" charset="-128"/>
              </a:rPr>
              <a:t>5</a:t>
            </a:r>
            <a:r>
              <a:rPr lang="ja-JP" altLang="en-US" sz="1800" dirty="0">
                <a:latin typeface="ＭＳ 明朝" panose="02020609040205080304" pitchFamily="17" charset="-128"/>
                <a:ea typeface="ＭＳ 明朝" panose="02020609040205080304" pitchFamily="17" charset="-128"/>
              </a:rPr>
              <a:t>となる」とすると、</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42" name="オブジェクト 41"/>
          <p:cNvGraphicFramePr>
            <a:graphicFrameLocks noChangeAspect="1"/>
          </p:cNvGraphicFramePr>
          <p:nvPr>
            <p:extLst>
              <p:ext uri="{D42A27DB-BD31-4B8C-83A1-F6EECF244321}">
                <p14:modId xmlns:p14="http://schemas.microsoft.com/office/powerpoint/2010/main" val="634596533"/>
              </p:ext>
            </p:extLst>
          </p:nvPr>
        </p:nvGraphicFramePr>
        <p:xfrm>
          <a:off x="2123728" y="3147814"/>
          <a:ext cx="2921000" cy="368300"/>
        </p:xfrm>
        <a:graphic>
          <a:graphicData uri="http://schemas.openxmlformats.org/presentationml/2006/ole">
            <mc:AlternateContent xmlns:mc="http://schemas.openxmlformats.org/markup-compatibility/2006">
              <mc:Choice xmlns:v="urn:schemas-microsoft-com:vml" Requires="v">
                <p:oleObj name="Equation" r:id="rId15" imgW="2920680" imgH="368280" progId="Equation.DSMT4">
                  <p:embed/>
                </p:oleObj>
              </mc:Choice>
              <mc:Fallback>
                <p:oleObj name="Equation" r:id="rId15" imgW="2920680" imgH="368280" progId="Equation.DSMT4">
                  <p:embed/>
                  <p:pic>
                    <p:nvPicPr>
                      <p:cNvPr id="0" name=""/>
                      <p:cNvPicPr>
                        <a:picLocks noChangeAspect="1" noChangeArrowheads="1"/>
                      </p:cNvPicPr>
                      <p:nvPr/>
                    </p:nvPicPr>
                    <p:blipFill>
                      <a:blip r:embed="rId16"/>
                      <a:srcRect/>
                      <a:stretch>
                        <a:fillRect/>
                      </a:stretch>
                    </p:blipFill>
                    <p:spPr bwMode="auto">
                      <a:xfrm>
                        <a:off x="2123728" y="3147814"/>
                        <a:ext cx="2921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 name="コンテンツ プレースホルダー 11"/>
          <p:cNvSpPr>
            <a:spLocks noGrp="1"/>
          </p:cNvSpPr>
          <p:nvPr>
            <p:ph sz="quarter" idx="3"/>
          </p:nvPr>
        </p:nvSpPr>
        <p:spPr>
          <a:xfrm>
            <a:off x="683568" y="3507854"/>
            <a:ext cx="4464496" cy="360040"/>
          </a:xfrm>
        </p:spPr>
        <p:txBody>
          <a:bodyPr>
            <a:normAutofit lnSpcReduction="10000"/>
          </a:bodyPr>
          <a:lstStyle/>
          <a:p>
            <a:pPr marL="0" indent="0">
              <a:buNone/>
            </a:pPr>
            <a:r>
              <a:rPr lang="ja-JP" altLang="en-US" sz="1800" dirty="0">
                <a:latin typeface="ＭＳ 明朝" panose="02020609040205080304" pitchFamily="17" charset="-128"/>
                <a:ea typeface="ＭＳ 明朝" panose="02020609040205080304" pitchFamily="17" charset="-128"/>
              </a:rPr>
              <a:t>であり、　　　　であるから、</a:t>
            </a:r>
            <a:endParaRPr kumimoji="1" lang="ja-JP" altLang="en-US" sz="1800" dirty="0">
              <a:latin typeface="ＭＳ 明朝" panose="02020609040205080304" pitchFamily="17" charset="-128"/>
              <a:ea typeface="ＭＳ 明朝" panose="02020609040205080304" pitchFamily="17" charset="-128"/>
            </a:endParaRPr>
          </a:p>
        </p:txBody>
      </p:sp>
      <p:graphicFrame>
        <p:nvGraphicFramePr>
          <p:cNvPr id="44" name="オブジェクト 43"/>
          <p:cNvGraphicFramePr>
            <a:graphicFrameLocks noChangeAspect="1"/>
          </p:cNvGraphicFramePr>
          <p:nvPr>
            <p:extLst>
              <p:ext uri="{D42A27DB-BD31-4B8C-83A1-F6EECF244321}">
                <p14:modId xmlns:p14="http://schemas.microsoft.com/office/powerpoint/2010/main" val="4215056072"/>
              </p:ext>
            </p:extLst>
          </p:nvPr>
        </p:nvGraphicFramePr>
        <p:xfrm>
          <a:off x="1619672" y="3507854"/>
          <a:ext cx="914400" cy="342900"/>
        </p:xfrm>
        <a:graphic>
          <a:graphicData uri="http://schemas.openxmlformats.org/presentationml/2006/ole">
            <mc:AlternateContent xmlns:mc="http://schemas.openxmlformats.org/markup-compatibility/2006">
              <mc:Choice xmlns:v="urn:schemas-microsoft-com:vml" Requires="v">
                <p:oleObj name="Equation" r:id="rId17" imgW="914400" imgH="342720" progId="Equation.DSMT4">
                  <p:embed/>
                </p:oleObj>
              </mc:Choice>
              <mc:Fallback>
                <p:oleObj name="Equation" r:id="rId17" imgW="914400" imgH="342720" progId="Equation.DSMT4">
                  <p:embed/>
                  <p:pic>
                    <p:nvPicPr>
                      <p:cNvPr id="0" name=""/>
                      <p:cNvPicPr/>
                      <p:nvPr/>
                    </p:nvPicPr>
                    <p:blipFill>
                      <a:blip r:embed="rId18"/>
                      <a:stretch>
                        <a:fillRect/>
                      </a:stretch>
                    </p:blipFill>
                    <p:spPr>
                      <a:xfrm>
                        <a:off x="1619672" y="3507854"/>
                        <a:ext cx="914400" cy="342900"/>
                      </a:xfrm>
                      <a:prstGeom prst="rect">
                        <a:avLst/>
                      </a:prstGeom>
                    </p:spPr>
                  </p:pic>
                </p:oleObj>
              </mc:Fallback>
            </mc:AlternateContent>
          </a:graphicData>
        </a:graphic>
      </p:graphicFrame>
      <p:graphicFrame>
        <p:nvGraphicFramePr>
          <p:cNvPr id="45" name="オブジェクト 44"/>
          <p:cNvGraphicFramePr>
            <a:graphicFrameLocks noChangeAspect="1"/>
          </p:cNvGraphicFramePr>
          <p:nvPr>
            <p:extLst>
              <p:ext uri="{D42A27DB-BD31-4B8C-83A1-F6EECF244321}">
                <p14:modId xmlns:p14="http://schemas.microsoft.com/office/powerpoint/2010/main" val="1502248566"/>
              </p:ext>
            </p:extLst>
          </p:nvPr>
        </p:nvGraphicFramePr>
        <p:xfrm>
          <a:off x="2195736" y="3795886"/>
          <a:ext cx="1612900" cy="622300"/>
        </p:xfrm>
        <a:graphic>
          <a:graphicData uri="http://schemas.openxmlformats.org/presentationml/2006/ole">
            <mc:AlternateContent xmlns:mc="http://schemas.openxmlformats.org/markup-compatibility/2006">
              <mc:Choice xmlns:v="urn:schemas-microsoft-com:vml" Requires="v">
                <p:oleObj name="Equation" r:id="rId19" imgW="1612800" imgH="622080" progId="Equation.DSMT4">
                  <p:embed/>
                </p:oleObj>
              </mc:Choice>
              <mc:Fallback>
                <p:oleObj name="Equation" r:id="rId19" imgW="1612800" imgH="622080" progId="Equation.DSMT4">
                  <p:embed/>
                  <p:pic>
                    <p:nvPicPr>
                      <p:cNvPr id="0" name=""/>
                      <p:cNvPicPr/>
                      <p:nvPr/>
                    </p:nvPicPr>
                    <p:blipFill>
                      <a:blip r:embed="rId20"/>
                      <a:stretch>
                        <a:fillRect/>
                      </a:stretch>
                    </p:blipFill>
                    <p:spPr>
                      <a:xfrm>
                        <a:off x="2195736" y="3795886"/>
                        <a:ext cx="1612900" cy="622300"/>
                      </a:xfrm>
                      <a:prstGeom prst="rect">
                        <a:avLst/>
                      </a:prstGeom>
                    </p:spPr>
                  </p:pic>
                </p:oleObj>
              </mc:Fallback>
            </mc:AlternateContent>
          </a:graphicData>
        </a:graphic>
      </p:graphicFrame>
      <p:sp>
        <p:nvSpPr>
          <p:cNvPr id="60" name="正方形/長方形 59"/>
          <p:cNvSpPr/>
          <p:nvPr/>
        </p:nvSpPr>
        <p:spPr>
          <a:xfrm rot="19919709">
            <a:off x="5907303" y="1517992"/>
            <a:ext cx="1935919" cy="222306"/>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612367" y="2931790"/>
            <a:ext cx="1508740" cy="792088"/>
          </a:xfrm>
          <a:prstGeom prst="rect">
            <a:avLst/>
          </a:prstGeom>
        </p:spPr>
      </p:pic>
      <p:sp>
        <p:nvSpPr>
          <p:cNvPr id="5" name="テキスト ボックス 4"/>
          <p:cNvSpPr txBox="1"/>
          <p:nvPr/>
        </p:nvSpPr>
        <p:spPr>
          <a:xfrm>
            <a:off x="6516216" y="3795886"/>
            <a:ext cx="1796772" cy="307777"/>
          </a:xfrm>
          <a:prstGeom prst="rect">
            <a:avLst/>
          </a:prstGeom>
          <a:noFill/>
        </p:spPr>
        <p:txBody>
          <a:bodyPr wrap="square" rtlCol="0">
            <a:spAutoFit/>
          </a:bodyPr>
          <a:lstStyle/>
          <a:p>
            <a:pPr algn="ctr"/>
            <a:r>
              <a:rPr kumimoji="1" lang="ja-JP" altLang="en-US" sz="1400" dirty="0">
                <a:solidFill>
                  <a:srgbClr val="00B050"/>
                </a:solidFill>
              </a:rPr>
              <a:t>この図は</a:t>
            </a:r>
            <a:r>
              <a:rPr lang="ja-JP" altLang="en-US" sz="1400" dirty="0">
                <a:solidFill>
                  <a:srgbClr val="00B050"/>
                </a:solidFill>
              </a:rPr>
              <a:t>、</a:t>
            </a:r>
            <a:r>
              <a:rPr kumimoji="1" lang="ja-JP" altLang="en-US" sz="1400" dirty="0">
                <a:solidFill>
                  <a:srgbClr val="00B050"/>
                </a:solidFill>
              </a:rPr>
              <a:t>和は４</a:t>
            </a:r>
          </a:p>
        </p:txBody>
      </p:sp>
    </p:spTree>
    <p:extLst>
      <p:ext uri="{BB962C8B-B14F-4D97-AF65-F5344CB8AC3E}">
        <p14:creationId xmlns:p14="http://schemas.microsoft.com/office/powerpoint/2010/main" val="211838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1500" fill="hold"/>
                                        <p:tgtEl>
                                          <p:spTgt spid="2"/>
                                        </p:tgtEl>
                                        <p:attrNameLst>
                                          <p:attrName>ppt_w</p:attrName>
                                        </p:attrNameLst>
                                      </p:cBhvr>
                                      <p:tavLst>
                                        <p:tav tm="0">
                                          <p:val>
                                            <p:fltVal val="0"/>
                                          </p:val>
                                        </p:tav>
                                        <p:tav tm="100000">
                                          <p:val>
                                            <p:strVal val="#ppt_w"/>
                                          </p:val>
                                        </p:tav>
                                      </p:tavLst>
                                    </p:anim>
                                    <p:anim calcmode="lin" valueType="num">
                                      <p:cBhvr>
                                        <p:cTn id="8" dur="1500" fill="hold"/>
                                        <p:tgtEl>
                                          <p:spTgt spid="2"/>
                                        </p:tgtEl>
                                        <p:attrNameLst>
                                          <p:attrName>ppt_h</p:attrName>
                                        </p:attrNameLst>
                                      </p:cBhvr>
                                      <p:tavLst>
                                        <p:tav tm="0">
                                          <p:val>
                                            <p:fltVal val="0"/>
                                          </p:val>
                                        </p:tav>
                                        <p:tav tm="100000">
                                          <p:val>
                                            <p:strVal val="#ppt_h"/>
                                          </p:val>
                                        </p:tav>
                                      </p:tavLst>
                                    </p:anim>
                                    <p:anim calcmode="lin" valueType="num">
                                      <p:cBhvr>
                                        <p:cTn id="9" dur="1500" fill="hold"/>
                                        <p:tgtEl>
                                          <p:spTgt spid="2"/>
                                        </p:tgtEl>
                                        <p:attrNameLst>
                                          <p:attrName>style.rotation</p:attrName>
                                        </p:attrNameLst>
                                      </p:cBhvr>
                                      <p:tavLst>
                                        <p:tav tm="0">
                                          <p:val>
                                            <p:fltVal val="90"/>
                                          </p:val>
                                        </p:tav>
                                        <p:tav tm="100000">
                                          <p:val>
                                            <p:fltVal val="0"/>
                                          </p:val>
                                        </p:tav>
                                      </p:tavLst>
                                    </p:anim>
                                    <p:animEffect transition="in" filter="fade">
                                      <p:cBhvr>
                                        <p:cTn id="10" dur="1500"/>
                                        <p:tgtEl>
                                          <p:spTgt spid="2"/>
                                        </p:tgtEl>
                                      </p:cBhvr>
                                    </p:animEffect>
                                  </p:childTnLst>
                                </p:cTn>
                              </p:par>
                            </p:childTnLst>
                          </p:cTn>
                        </p:par>
                        <p:par>
                          <p:cTn id="11" fill="hold">
                            <p:stCondLst>
                              <p:cond delay="1750"/>
                            </p:stCondLst>
                            <p:childTnLst>
                              <p:par>
                                <p:cTn id="12" presetID="10"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750"/>
                                        <p:tgtEl>
                                          <p:spTgt spid="5"/>
                                        </p:tgtEl>
                                      </p:cBhvr>
                                    </p:animEffect>
                                  </p:childTnLst>
                                </p:cTn>
                              </p:par>
                            </p:childTnLst>
                          </p:cTn>
                        </p:par>
                        <p:par>
                          <p:cTn id="15" fill="hold">
                            <p:stCondLst>
                              <p:cond delay="2500"/>
                            </p:stCondLst>
                            <p:childTnLst>
                              <p:par>
                                <p:cTn id="16" presetID="10" presetClass="entr" presetSubtype="0" fill="hold" nodeType="after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fade">
                                      <p:cBhvr>
                                        <p:cTn id="18" dur="500"/>
                                        <p:tgtEl>
                                          <p:spTgt spid="4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
                                            <p:txEl>
                                              <p:pRg st="0" end="0"/>
                                            </p:txEl>
                                          </p:spTgt>
                                        </p:tgtEl>
                                        <p:attrNameLst>
                                          <p:attrName>style.visibility</p:attrName>
                                        </p:attrNameLst>
                                      </p:cBhvr>
                                      <p:to>
                                        <p:strVal val="visible"/>
                                      </p:to>
                                    </p:set>
                                    <p:animEffect transition="in" filter="fade">
                                      <p:cBhvr>
                                        <p:cTn id="21" dur="500"/>
                                        <p:tgtEl>
                                          <p:spTgt spid="41">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fade">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0"/>
                                        </p:tgtEl>
                                        <p:attrNameLst>
                                          <p:attrName>style.visibility</p:attrName>
                                        </p:attrNameLst>
                                      </p:cBhvr>
                                      <p:to>
                                        <p:strVal val="visible"/>
                                      </p:to>
                                    </p:set>
                                    <p:animEffect transition="in" filter="fade">
                                      <p:cBhvr>
                                        <p:cTn id="31" dur="500"/>
                                        <p:tgtEl>
                                          <p:spTgt spid="6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3">
                                            <p:txEl>
                                              <p:pRg st="0" end="0"/>
                                            </p:txEl>
                                          </p:spTgt>
                                        </p:tgtEl>
                                        <p:attrNameLst>
                                          <p:attrName>style.visibility</p:attrName>
                                        </p:attrNameLst>
                                      </p:cBhvr>
                                      <p:to>
                                        <p:strVal val="visible"/>
                                      </p:to>
                                    </p:set>
                                    <p:animEffect transition="in" filter="fade">
                                      <p:cBhvr>
                                        <p:cTn id="36" dur="500"/>
                                        <p:tgtEl>
                                          <p:spTgt spid="43">
                                            <p:txEl>
                                              <p:pRg st="0" end="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fade">
                                      <p:cBhvr>
                                        <p:cTn id="39" dur="500"/>
                                        <p:tgtEl>
                                          <p:spTgt spid="44"/>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41" grpId="0" build="p"/>
      <p:bldP spid="43" grpId="0" build="p"/>
      <p:bldP spid="60" grpId="0" animBg="1"/>
      <p:bldP spid="5"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2951</TotalTime>
  <Words>1082</Words>
  <Application>Microsoft Office PowerPoint</Application>
  <PresentationFormat>画面に合わせる (16:9)</PresentationFormat>
  <Paragraphs>113</Paragraphs>
  <Slides>11</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2</vt:i4>
      </vt:variant>
      <vt:variant>
        <vt:lpstr>スライド タイトル</vt:lpstr>
      </vt:variant>
      <vt:variant>
        <vt:i4>11</vt:i4>
      </vt:variant>
    </vt:vector>
  </HeadingPairs>
  <TitlesOfParts>
    <vt:vector size="18" baseType="lpstr">
      <vt:lpstr>AR P丸ゴシック体M</vt:lpstr>
      <vt:lpstr>ＭＳ 明朝</vt:lpstr>
      <vt:lpstr>Arial</vt:lpstr>
      <vt:lpstr>Calibri</vt:lpstr>
      <vt:lpstr>Office ​​テーマ</vt:lpstr>
      <vt:lpstr>Equation</vt:lpstr>
      <vt:lpstr>MathType 6.0 Equation</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US0082</dc:creator>
  <cp:lastModifiedBy>和経 堀部</cp:lastModifiedBy>
  <cp:revision>475</cp:revision>
  <cp:lastPrinted>2021-02-11T15:12:46Z</cp:lastPrinted>
  <dcterms:created xsi:type="dcterms:W3CDTF">2016-12-10T00:52:18Z</dcterms:created>
  <dcterms:modified xsi:type="dcterms:W3CDTF">2021-02-23T06:29:58Z</dcterms:modified>
</cp:coreProperties>
</file>