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8"/>
  </p:notesMasterIdLst>
  <p:handoutMasterIdLst>
    <p:handoutMasterId r:id="rId9"/>
  </p:handoutMasterIdLst>
  <p:sldIdLst>
    <p:sldId id="541" r:id="rId2"/>
    <p:sldId id="554" r:id="rId3"/>
    <p:sldId id="542" r:id="rId4"/>
    <p:sldId id="564" r:id="rId5"/>
    <p:sldId id="565" r:id="rId6"/>
    <p:sldId id="566" r:id="rId7"/>
  </p:sldIdLst>
  <p:sldSz cx="9144000" cy="5143500" type="screen16x9"/>
  <p:notesSz cx="6858000" cy="98742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99CC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935" autoAdjust="0"/>
    <p:restoredTop sz="94699" autoAdjust="0"/>
  </p:normalViewPr>
  <p:slideViewPr>
    <p:cSldViewPr>
      <p:cViewPr varScale="1">
        <p:scale>
          <a:sx n="124" d="100"/>
          <a:sy n="124" d="100"/>
        </p:scale>
        <p:origin x="188" y="8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990"/>
    </p:cViewPr>
  </p:sorterViewPr>
  <p:notesViewPr>
    <p:cSldViewPr>
      <p:cViewPr varScale="1">
        <p:scale>
          <a:sx n="75" d="100"/>
          <a:sy n="75" d="100"/>
        </p:scale>
        <p:origin x="-4086" y="-90"/>
      </p:cViewPr>
      <p:guideLst>
        <p:guide orient="horz" pos="311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r>
              <a:rPr kumimoji="1" lang="ja-JP" altLang="en-US" dirty="0"/>
              <a:t>確率・統計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9378824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F7116B8F-6B5D-4996-9298-28BFA66006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481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/>
            </a:lvl1pPr>
          </a:lstStyle>
          <a:p>
            <a:fld id="{5187BEE3-ED45-495A-A601-56212D4EC208}" type="datetimeFigureOut">
              <a:rPr kumimoji="1" lang="ja-JP" altLang="en-US" smtClean="0"/>
              <a:t>2021/2/23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41363"/>
            <a:ext cx="658177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3" rIns="91427" bIns="457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690269"/>
            <a:ext cx="5486400" cy="4443413"/>
          </a:xfrm>
          <a:prstGeom prst="rect">
            <a:avLst/>
          </a:prstGeom>
        </p:spPr>
        <p:txBody>
          <a:bodyPr vert="horz" lIns="91427" tIns="45713" rIns="91427" bIns="457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378824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2B8D1BD3-C2D8-41BA-8011-E6D4C83176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297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D1BD3-C2D8-41BA-8011-E6D4C83176E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62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FF1A9-5727-4939-82D6-67FECA0453C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967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216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703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7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8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92715-653D-4157-B519-FC5BCAAAF132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494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B6094-8F1C-4DA0-A6F0-64313E7EA85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85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9BF98B-1107-4902-BCCC-E17DBE58C53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16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88027-B159-48A1-A983-0AD29B9B00D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56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A1E558-2F32-4163-BEE5-5D608EDF4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75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3DE33-7274-4DCE-9B2F-BD96CBD5E0F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36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0CF79E-8AE0-4B4B-A51F-763592EBB70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50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2152CC-AD1C-462C-9B5B-11FCE687313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50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28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1D7D34-70A4-4AA3-95DA-DBFA8D2A2F3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722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535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  <p:sldLayoutId id="2147483996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2.bin"/><Relationship Id="rId2" Type="http://schemas.openxmlformats.org/officeDocument/2006/relationships/oleObject" Target="../embeddings/oleObject7.bin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" Type="http://schemas.openxmlformats.org/officeDocument/2006/relationships/image" Target="../media/image16.jpg"/><Relationship Id="rId16" Type="http://schemas.openxmlformats.org/officeDocument/2006/relationships/image" Target="../media/image21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6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0.wmf"/><Relationship Id="rId2" Type="http://schemas.openxmlformats.org/officeDocument/2006/relationships/image" Target="../media/image16.jpg"/><Relationship Id="rId16" Type="http://schemas.openxmlformats.org/officeDocument/2006/relationships/image" Target="../media/image32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29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" name="コンテンツ プレースホルダー 1"/>
          <p:cNvSpPr>
            <a:spLocks noGrp="1"/>
          </p:cNvSpPr>
          <p:nvPr>
            <p:ph sz="quarter" idx="1"/>
          </p:nvPr>
        </p:nvSpPr>
        <p:spPr>
          <a:xfrm>
            <a:off x="1704843" y="480046"/>
            <a:ext cx="2664297" cy="610915"/>
          </a:xfrm>
          <a:ln w="127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40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確率・統計</a:t>
            </a:r>
            <a:endParaRPr kumimoji="1" lang="ja-JP" altLang="en-US" sz="40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7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50806" y="437734"/>
            <a:ext cx="2051248" cy="273844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kumimoji="1"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URL  https://horibe.jp/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0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47685" y="673043"/>
            <a:ext cx="2196723" cy="4179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担当：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堀部和経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2987824" y="2139702"/>
            <a:ext cx="3312368" cy="109933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試行と事象</a:t>
            </a:r>
          </a:p>
        </p:txBody>
      </p:sp>
      <p:sp>
        <p:nvSpPr>
          <p:cNvPr id="12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4644008" y="554361"/>
            <a:ext cx="1041038" cy="5737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§</a:t>
            </a: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１</a:t>
            </a:r>
            <a:endParaRPr lang="en-US" altLang="ja-JP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コンテンツ プレースホルダー 3">
            <a:extLst>
              <a:ext uri="{FF2B5EF4-FFF2-40B4-BE49-F238E27FC236}">
                <a16:creationId xmlns:a16="http://schemas.microsoft.com/office/drawing/2014/main" id="{519D47AA-7C73-4836-BCC4-750120DE1E47}"/>
              </a:ext>
            </a:extLst>
          </p:cNvPr>
          <p:cNvSpPr txBox="1">
            <a:spLocks/>
          </p:cNvSpPr>
          <p:nvPr/>
        </p:nvSpPr>
        <p:spPr>
          <a:xfrm>
            <a:off x="768739" y="1551803"/>
            <a:ext cx="4536504" cy="470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第３回　講義　　</a:t>
            </a:r>
            <a:r>
              <a:rPr lang="en-US" altLang="ja-JP" sz="2400" dirty="0">
                <a:solidFill>
                  <a:srgbClr val="FF0000"/>
                </a:solidFill>
              </a:rPr>
              <a:t>p.8</a:t>
            </a:r>
            <a:r>
              <a:rPr lang="ja-JP" altLang="en-US" sz="2400" dirty="0">
                <a:solidFill>
                  <a:srgbClr val="FF0000"/>
                </a:solidFill>
              </a:rPr>
              <a:t>　～　</a:t>
            </a:r>
            <a:r>
              <a:rPr lang="en-US" altLang="ja-JP" sz="2400" dirty="0">
                <a:solidFill>
                  <a:srgbClr val="FF0000"/>
                </a:solidFill>
              </a:rPr>
              <a:t>p.10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133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683568" y="1635646"/>
            <a:ext cx="7992888" cy="7200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試行によって起こる可能性のある事象の全体を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標本空間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または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全事象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といい、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などと表す。</a:t>
            </a:r>
          </a:p>
          <a:p>
            <a:pPr marL="0" indent="0"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539552" y="2571750"/>
            <a:ext cx="1080120" cy="360040"/>
          </a:xfrm>
          <a:ln w="1905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例　１．６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539552" y="2931790"/>
            <a:ext cx="7920880" cy="1152128"/>
          </a:xfrm>
          <a:ln w="19050"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枚の硬貨を投げて表が出るか裏が出るかの試行で、標本空間 　は集合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endParaRPr kumimoji="1"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で表される。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182851"/>
              </p:ext>
            </p:extLst>
          </p:nvPr>
        </p:nvGraphicFramePr>
        <p:xfrm>
          <a:off x="825500" y="2065338"/>
          <a:ext cx="1092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91880" imgH="241200" progId="Equation.DSMT4">
                  <p:embed/>
                </p:oleObj>
              </mc:Choice>
              <mc:Fallback>
                <p:oleObj name="Equation" r:id="rId2" imgW="10918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25500" y="2065338"/>
                        <a:ext cx="10922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267494"/>
            <a:ext cx="2304256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　１．２　　試行と事象</a:t>
            </a:r>
          </a:p>
        </p:txBody>
      </p:sp>
      <p:sp>
        <p:nvSpPr>
          <p:cNvPr id="38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611560" y="771550"/>
            <a:ext cx="7992888" cy="3768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ある定まった条件のもとで実験や観測を行うことを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試行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という。</a:t>
            </a:r>
          </a:p>
        </p:txBody>
      </p:sp>
      <p:sp>
        <p:nvSpPr>
          <p:cNvPr id="39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611560" y="1203598"/>
            <a:ext cx="7992888" cy="3768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その結果起こることがらを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事象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という。事象を　　　　などの文字で表す。</a:t>
            </a:r>
          </a:p>
        </p:txBody>
      </p:sp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400099"/>
              </p:ext>
            </p:extLst>
          </p:nvPr>
        </p:nvGraphicFramePr>
        <p:xfrm>
          <a:off x="5611813" y="1254125"/>
          <a:ext cx="736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560" imgH="279360" progId="Equation.DSMT4">
                  <p:embed/>
                </p:oleObj>
              </mc:Choice>
              <mc:Fallback>
                <p:oleObj name="Equation" r:id="rId4" imgW="736560" imgH="279360" progId="Equation.DSMT4">
                  <p:embed/>
                  <p:pic>
                    <p:nvPicPr>
                      <p:cNvPr id="0" name="オブジェクト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1813" y="1254125"/>
                        <a:ext cx="736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678308"/>
              </p:ext>
            </p:extLst>
          </p:nvPr>
        </p:nvGraphicFramePr>
        <p:xfrm>
          <a:off x="5410200" y="1995488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71600" imgH="279360" progId="Equation.DSMT4">
                  <p:embed/>
                </p:oleObj>
              </mc:Choice>
              <mc:Fallback>
                <p:oleObj name="Equation" r:id="rId6" imgW="13716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410200" y="1995488"/>
                        <a:ext cx="13716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オブジェクト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9252576"/>
              </p:ext>
            </p:extLst>
          </p:nvPr>
        </p:nvGraphicFramePr>
        <p:xfrm>
          <a:off x="7092280" y="1995686"/>
          <a:ext cx="850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50680" imgH="228600" progId="Equation.DSMT4">
                  <p:embed/>
                </p:oleObj>
              </mc:Choice>
              <mc:Fallback>
                <p:oleObj name="Equation" r:id="rId8" imgW="850680" imgH="228600" progId="Equation.DSMT4">
                  <p:embed/>
                  <p:pic>
                    <p:nvPicPr>
                      <p:cNvPr id="0" name="オブジェクト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280" y="1995686"/>
                        <a:ext cx="850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オブジェクト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850125"/>
              </p:ext>
            </p:extLst>
          </p:nvPr>
        </p:nvGraphicFramePr>
        <p:xfrm>
          <a:off x="3419872" y="3435846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0480" imgH="380880" progId="Equation.DSMT4">
                  <p:embed/>
                </p:oleObj>
              </mc:Choice>
              <mc:Fallback>
                <p:oleObj name="Equation" r:id="rId10" imgW="1320480" imgH="380880" progId="Equation.DSMT4">
                  <p:embed/>
                  <p:pic>
                    <p:nvPicPr>
                      <p:cNvPr id="0" name="オブジェクト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3435846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オブジェクト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3007282"/>
              </p:ext>
            </p:extLst>
          </p:nvPr>
        </p:nvGraphicFramePr>
        <p:xfrm>
          <a:off x="7020272" y="3003798"/>
          <a:ext cx="241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1200" imgH="228600" progId="Equation.DSMT4">
                  <p:embed/>
                </p:oleObj>
              </mc:Choice>
              <mc:Fallback>
                <p:oleObj name="Equation" r:id="rId12" imgW="241200" imgH="228600" progId="Equation.DSMT4">
                  <p:embed/>
                  <p:pic>
                    <p:nvPicPr>
                      <p:cNvPr id="0" name="オブジェクト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0272" y="3003798"/>
                        <a:ext cx="241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図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3361163"/>
            <a:ext cx="555903" cy="644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537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uiExpand="1" build="p"/>
      <p:bldP spid="3" grpId="0" uiExpand="1" build="p" animBg="1"/>
      <p:bldP spid="4" grpId="0" build="p" animBg="1"/>
      <p:bldP spid="36" grpId="0" build="p"/>
      <p:bldP spid="38" grpId="0" build="p"/>
      <p:bldP spid="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539552" y="3435846"/>
            <a:ext cx="7992888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例</a:t>
            </a:r>
            <a:r>
              <a:rPr kumimoji="1"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1.6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の根源事象は、　　　　　である。</a:t>
            </a:r>
          </a:p>
          <a:p>
            <a:pPr marL="0" indent="0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8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539552" y="3795886"/>
            <a:ext cx="7992888" cy="432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例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1.7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では、　　　　　　　　　　　　　の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個である。</a:t>
            </a:r>
          </a:p>
          <a:p>
            <a:pPr marL="0" indent="0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267494"/>
            <a:ext cx="1080120" cy="360040"/>
          </a:xfrm>
          <a:ln w="1905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例　１．７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627534"/>
            <a:ext cx="8136904" cy="1080120"/>
          </a:xfrm>
          <a:ln w="19050"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個のさいころを投げて出る目の数を対象とするとき、標本空間は集合</a:t>
            </a:r>
          </a:p>
          <a:p>
            <a:pPr marL="0" indent="0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で表される。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1779662"/>
            <a:ext cx="8208912" cy="43204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「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の目が出る」という事象を　、「偶数の目が出る」という事象を　とすると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4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2715766"/>
            <a:ext cx="7992888" cy="7200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事象　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のように、ただひとつの要素からなる部分集合で表される事象を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根源事象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という。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546983"/>
              </p:ext>
            </p:extLst>
          </p:nvPr>
        </p:nvGraphicFramePr>
        <p:xfrm>
          <a:off x="3707904" y="185167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640" imgH="228600" progId="Equation.DSMT4">
                  <p:embed/>
                </p:oleObj>
              </mc:Choice>
              <mc:Fallback>
                <p:oleObj name="Equation" r:id="rId2" imgW="2156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07904" y="1851670"/>
                        <a:ext cx="2159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9974213"/>
              </p:ext>
            </p:extLst>
          </p:nvPr>
        </p:nvGraphicFramePr>
        <p:xfrm>
          <a:off x="2843808" y="987574"/>
          <a:ext cx="1803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03240" imgH="380880" progId="Equation.DSMT4">
                  <p:embed/>
                </p:oleObj>
              </mc:Choice>
              <mc:Fallback>
                <p:oleObj name="Equation" r:id="rId4" imgW="1803240" imgH="380880" progId="Equation.DSMT4">
                  <p:embed/>
                  <p:pic>
                    <p:nvPicPr>
                      <p:cNvPr id="0" name="オブジェクト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987574"/>
                        <a:ext cx="1803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オブジェクト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211404"/>
              </p:ext>
            </p:extLst>
          </p:nvPr>
        </p:nvGraphicFramePr>
        <p:xfrm>
          <a:off x="7380312" y="185167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640" imgH="228600" progId="Equation.DSMT4">
                  <p:embed/>
                </p:oleObj>
              </mc:Choice>
              <mc:Fallback>
                <p:oleObj name="Equation" r:id="rId6" imgW="215640" imgH="228600" progId="Equation.DSMT4">
                  <p:embed/>
                  <p:pic>
                    <p:nvPicPr>
                      <p:cNvPr id="0" name="オブジェクト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185167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オブジェクト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3259343"/>
              </p:ext>
            </p:extLst>
          </p:nvPr>
        </p:nvGraphicFramePr>
        <p:xfrm>
          <a:off x="2843808" y="221171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97080" imgH="380880" progId="Equation.DSMT4">
                  <p:embed/>
                </p:oleObj>
              </mc:Choice>
              <mc:Fallback>
                <p:oleObj name="Equation" r:id="rId8" imgW="2197080" imgH="380880" progId="Equation.DSMT4">
                  <p:embed/>
                  <p:pic>
                    <p:nvPicPr>
                      <p:cNvPr id="0" name="オブジェクト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221171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オブジェクト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5565239"/>
              </p:ext>
            </p:extLst>
          </p:nvPr>
        </p:nvGraphicFramePr>
        <p:xfrm>
          <a:off x="1043608" y="2787774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5640" imgH="228600" progId="Equation.DSMT4">
                  <p:embed/>
                </p:oleObj>
              </mc:Choice>
              <mc:Fallback>
                <p:oleObj name="Equation" r:id="rId10" imgW="215640" imgH="228600" progId="Equation.DSMT4">
                  <p:embed/>
                  <p:pic>
                    <p:nvPicPr>
                      <p:cNvPr id="0" name="オブジェクト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787774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オブジェクト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1653957"/>
              </p:ext>
            </p:extLst>
          </p:nvPr>
        </p:nvGraphicFramePr>
        <p:xfrm>
          <a:off x="3059832" y="3435846"/>
          <a:ext cx="1008112" cy="33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30040" imgH="380880" progId="Equation.DSMT4">
                  <p:embed/>
                </p:oleObj>
              </mc:Choice>
              <mc:Fallback>
                <p:oleObj name="Equation" r:id="rId12" imgW="1130040" imgH="380880" progId="Equation.DSMT4">
                  <p:embed/>
                  <p:pic>
                    <p:nvPicPr>
                      <p:cNvPr id="0" name="オブジェクト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3435846"/>
                        <a:ext cx="1008112" cy="339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オブジェクト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5061"/>
              </p:ext>
            </p:extLst>
          </p:nvPr>
        </p:nvGraphicFramePr>
        <p:xfrm>
          <a:off x="2123728" y="3795886"/>
          <a:ext cx="2908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08080" imgH="380880" progId="Equation.DSMT4">
                  <p:embed/>
                </p:oleObj>
              </mc:Choice>
              <mc:Fallback>
                <p:oleObj name="Equation" r:id="rId14" imgW="2908080" imgH="380880" progId="Equation.DSMT4">
                  <p:embed/>
                  <p:pic>
                    <p:nvPicPr>
                      <p:cNvPr id="0" name="オブジェクト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795886"/>
                        <a:ext cx="2908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図 4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052298"/>
            <a:ext cx="569443" cy="567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679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p"/>
      <p:bldP spid="28" grpId="0" build="p"/>
      <p:bldP spid="36" grpId="0" build="p"/>
      <p:bldP spid="13" grpId="0" build="p"/>
      <p:bldP spid="1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図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9" y="699542"/>
            <a:ext cx="2474018" cy="1784096"/>
          </a:xfrm>
          <a:prstGeom prst="rect">
            <a:avLst/>
          </a:prstGeom>
        </p:spPr>
      </p:pic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627534"/>
            <a:ext cx="8136904" cy="2736304"/>
          </a:xfrm>
          <a:ln w="19050">
            <a:solidFill>
              <a:srgbClr val="FFC000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箱の中に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1,2,3,4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の数字のついた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個の白球と、</a:t>
            </a:r>
          </a:p>
          <a:p>
            <a:pPr marL="0" indent="0">
              <a:buNone/>
            </a:pP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5,6,7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の数字のついた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個の赤球が入っている。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この中から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個の球を取り出す試行で、標本空間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は集合</a:t>
            </a:r>
          </a:p>
          <a:p>
            <a:pPr marL="0" indent="0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で表される。また、「白球である」という事象を　、</a:t>
            </a:r>
          </a:p>
          <a:p>
            <a:pPr marL="0" indent="0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「数字が偶数である」という事象を　とすると、それらは部分集合</a:t>
            </a:r>
          </a:p>
          <a:p>
            <a:pPr marL="0" indent="0"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で表される。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4955" y="267494"/>
            <a:ext cx="1080120" cy="360040"/>
          </a:xfrm>
          <a:ln w="1905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例　１．８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0993143"/>
              </p:ext>
            </p:extLst>
          </p:nvPr>
        </p:nvGraphicFramePr>
        <p:xfrm>
          <a:off x="2267744" y="1707654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19240" imgH="380880" progId="Equation.DSMT4">
                  <p:embed/>
                </p:oleObj>
              </mc:Choice>
              <mc:Fallback>
                <p:oleObj name="Equation" r:id="rId3" imgW="201924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1707654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オブジェクト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6770894"/>
              </p:ext>
            </p:extLst>
          </p:nvPr>
        </p:nvGraphicFramePr>
        <p:xfrm>
          <a:off x="2123728" y="2643758"/>
          <a:ext cx="279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93960" imgH="380880" progId="Equation.DSMT4">
                  <p:embed/>
                </p:oleObj>
              </mc:Choice>
              <mc:Fallback>
                <p:oleObj name="Equation" r:id="rId5" imgW="279396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643758"/>
                        <a:ext cx="279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オブジェクト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466781"/>
              </p:ext>
            </p:extLst>
          </p:nvPr>
        </p:nvGraphicFramePr>
        <p:xfrm>
          <a:off x="5292080" y="2067694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5640" imgH="228600" progId="Equation.DSMT4">
                  <p:embed/>
                </p:oleObj>
              </mc:Choice>
              <mc:Fallback>
                <p:oleObj name="Equation" r:id="rId7" imgW="2156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2067694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8808841"/>
              </p:ext>
            </p:extLst>
          </p:nvPr>
        </p:nvGraphicFramePr>
        <p:xfrm>
          <a:off x="539552" y="1601357"/>
          <a:ext cx="241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41300" imgH="228600" progId="Equation.DSMT4">
                  <p:embed/>
                </p:oleObj>
              </mc:Choice>
              <mc:Fallback>
                <p:oleObj name="Equation" r:id="rId9" imgW="241300" imgH="228600" progId="Equation.DSMT4">
                  <p:embed/>
                  <p:pic>
                    <p:nvPicPr>
                      <p:cNvPr id="0" name="オブジェクト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601357"/>
                        <a:ext cx="241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9096847"/>
              </p:ext>
            </p:extLst>
          </p:nvPr>
        </p:nvGraphicFramePr>
        <p:xfrm>
          <a:off x="3995936" y="2369338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640" imgH="228600" progId="Equation.DSMT4">
                  <p:embed/>
                </p:oleObj>
              </mc:Choice>
              <mc:Fallback>
                <p:oleObj name="Equation" r:id="rId11" imgW="215640" imgH="228600" progId="Equation.DSMT4">
                  <p:embed/>
                  <p:pic>
                    <p:nvPicPr>
                      <p:cNvPr id="0" name="オブジェクト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2369338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正方形/長方形 22"/>
          <p:cNvSpPr/>
          <p:nvPr/>
        </p:nvSpPr>
        <p:spPr>
          <a:xfrm>
            <a:off x="395536" y="3435846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「白であるかまたは数字が偶数である」という事象は　　　　　　　　　、</a:t>
            </a:r>
            <a:endParaRPr lang="ja-JP" altLang="en-US" dirty="0"/>
          </a:p>
        </p:txBody>
      </p:sp>
      <p:graphicFrame>
        <p:nvGraphicFramePr>
          <p:cNvPr id="27" name="オブジェクト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2924847"/>
              </p:ext>
            </p:extLst>
          </p:nvPr>
        </p:nvGraphicFramePr>
        <p:xfrm>
          <a:off x="6012160" y="3435846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06280" imgH="380880" progId="Equation.DSMT4">
                  <p:embed/>
                </p:oleObj>
              </mc:Choice>
              <mc:Fallback>
                <p:oleObj name="Equation" r:id="rId13" imgW="2006280" imgH="380880" progId="Equation.DSMT4">
                  <p:embed/>
                  <p:pic>
                    <p:nvPicPr>
                      <p:cNvPr id="0" name="オブジェクト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3435846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正方形/長方形 29"/>
          <p:cNvSpPr/>
          <p:nvPr/>
        </p:nvSpPr>
        <p:spPr>
          <a:xfrm>
            <a:off x="395536" y="3796165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「白でありかつ数字が偶数である」という事象は　　　　　　　で表される。</a:t>
            </a:r>
            <a:endParaRPr lang="ja-JP" altLang="en-US" dirty="0"/>
          </a:p>
        </p:txBody>
      </p:sp>
      <p:graphicFrame>
        <p:nvGraphicFramePr>
          <p:cNvPr id="29" name="オブジェクト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7727100"/>
              </p:ext>
            </p:extLst>
          </p:nvPr>
        </p:nvGraphicFramePr>
        <p:xfrm>
          <a:off x="5580112" y="3790331"/>
          <a:ext cx="1422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422360" imgH="380880" progId="Equation.DSMT4">
                  <p:embed/>
                </p:oleObj>
              </mc:Choice>
              <mc:Fallback>
                <p:oleObj name="Equation" r:id="rId15" imgW="1422360" imgH="380880" progId="Equation.DSMT4">
                  <p:embed/>
                  <p:pic>
                    <p:nvPicPr>
                      <p:cNvPr id="0" name="オブジェクト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3790331"/>
                        <a:ext cx="1422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正方形/長方形 31"/>
          <p:cNvSpPr/>
          <p:nvPr/>
        </p:nvSpPr>
        <p:spPr>
          <a:xfrm>
            <a:off x="467544" y="4161603"/>
            <a:ext cx="7056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「白でない」という事象は　　　　　　で表される。</a:t>
            </a:r>
            <a:endParaRPr lang="ja-JP" altLang="en-US" dirty="0"/>
          </a:p>
        </p:txBody>
      </p:sp>
      <p:graphicFrame>
        <p:nvGraphicFramePr>
          <p:cNvPr id="31" name="オブジェクト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8703758"/>
              </p:ext>
            </p:extLst>
          </p:nvPr>
        </p:nvGraphicFramePr>
        <p:xfrm>
          <a:off x="3373636" y="4137235"/>
          <a:ext cx="124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44520" imgH="393480" progId="Equation.DSMT4">
                  <p:embed/>
                </p:oleObj>
              </mc:Choice>
              <mc:Fallback>
                <p:oleObj name="Equation" r:id="rId17" imgW="1244520" imgH="393480" progId="Equation.DSMT4">
                  <p:embed/>
                  <p:pic>
                    <p:nvPicPr>
                      <p:cNvPr id="0" name="オブジェクト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636" y="4137235"/>
                        <a:ext cx="124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グループ化 23"/>
          <p:cNvGrpSpPr>
            <a:grpSpLocks noChangeAspect="1"/>
          </p:cNvGrpSpPr>
          <p:nvPr/>
        </p:nvGrpSpPr>
        <p:grpSpPr>
          <a:xfrm>
            <a:off x="3334108" y="267494"/>
            <a:ext cx="2218486" cy="276999"/>
            <a:chOff x="1979712" y="217320"/>
            <a:chExt cx="2957982" cy="369332"/>
          </a:xfrm>
        </p:grpSpPr>
        <p:sp>
          <p:nvSpPr>
            <p:cNvPr id="33" name="円/楕円 32"/>
            <p:cNvSpPr/>
            <p:nvPr/>
          </p:nvSpPr>
          <p:spPr>
            <a:xfrm>
              <a:off x="1979712" y="217320"/>
              <a:ext cx="360040" cy="3600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</a:rPr>
                <a:t>1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円/楕円 33"/>
            <p:cNvSpPr/>
            <p:nvPr/>
          </p:nvSpPr>
          <p:spPr>
            <a:xfrm>
              <a:off x="2415221" y="217320"/>
              <a:ext cx="360040" cy="3600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chemeClr val="tx1"/>
                  </a:solidFill>
                </a:rPr>
                <a:t>2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5" name="円/楕円 34"/>
            <p:cNvSpPr/>
            <p:nvPr/>
          </p:nvSpPr>
          <p:spPr>
            <a:xfrm>
              <a:off x="2843808" y="217320"/>
              <a:ext cx="360040" cy="3600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chemeClr val="tx1"/>
                  </a:solidFill>
                </a:rPr>
                <a:t>3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円/楕円 36"/>
            <p:cNvSpPr/>
            <p:nvPr/>
          </p:nvSpPr>
          <p:spPr>
            <a:xfrm>
              <a:off x="3275856" y="217320"/>
              <a:ext cx="360040" cy="3600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chemeClr val="tx1"/>
                  </a:solidFill>
                </a:rPr>
                <a:t>4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0" name="円/楕円 39"/>
            <p:cNvSpPr/>
            <p:nvPr/>
          </p:nvSpPr>
          <p:spPr>
            <a:xfrm>
              <a:off x="4577654" y="226612"/>
              <a:ext cx="360040" cy="360040"/>
            </a:xfrm>
            <a:prstGeom prst="ellipse">
              <a:avLst/>
            </a:prstGeom>
            <a:solidFill>
              <a:srgbClr val="FF99CC">
                <a:alpha val="41176"/>
              </a:srgbClr>
            </a:solidFill>
            <a:ln w="95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0000"/>
                  </a:solidFill>
                </a:rPr>
                <a:t>7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41" name="円/楕円 40"/>
            <p:cNvSpPr/>
            <p:nvPr/>
          </p:nvSpPr>
          <p:spPr>
            <a:xfrm>
              <a:off x="4145606" y="226612"/>
              <a:ext cx="360040" cy="360040"/>
            </a:xfrm>
            <a:prstGeom prst="ellipse">
              <a:avLst/>
            </a:prstGeom>
            <a:solidFill>
              <a:srgbClr val="FF99CC">
                <a:alpha val="41176"/>
              </a:srgbClr>
            </a:solidFill>
            <a:ln w="95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0000"/>
                  </a:solidFill>
                </a:rPr>
                <a:t>6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42" name="円/楕円 41"/>
            <p:cNvSpPr/>
            <p:nvPr/>
          </p:nvSpPr>
          <p:spPr>
            <a:xfrm>
              <a:off x="3713558" y="226612"/>
              <a:ext cx="360040" cy="360040"/>
            </a:xfrm>
            <a:prstGeom prst="ellipse">
              <a:avLst/>
            </a:prstGeom>
            <a:solidFill>
              <a:srgbClr val="FF99CC">
                <a:alpha val="41176"/>
              </a:srgbClr>
            </a:solidFill>
            <a:ln w="95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rgbClr val="FF0000"/>
                  </a:solidFill>
                </a:rPr>
                <a:t>5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5425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23" grpId="0"/>
      <p:bldP spid="30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5376" y="952608"/>
            <a:ext cx="3959727" cy="1431398"/>
          </a:xfrm>
          <a:prstGeom prst="rect">
            <a:avLst/>
          </a:prstGeom>
        </p:spPr>
      </p:pic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627534"/>
            <a:ext cx="8136904" cy="1756472"/>
          </a:xfrm>
          <a:ln w="19050"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事象についての用語は、集合の用語と同様であり、次の事象はそれぞれ</a:t>
            </a:r>
          </a:p>
          <a:p>
            <a:pPr marL="0" indent="0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和事象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、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積事象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、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余事象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、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空事象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という。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267494"/>
            <a:ext cx="2304256" cy="360040"/>
          </a:xfrm>
          <a:ln w="1905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事象についての補足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813354"/>
              </p:ext>
            </p:extLst>
          </p:nvPr>
        </p:nvGraphicFramePr>
        <p:xfrm>
          <a:off x="1403648" y="1328950"/>
          <a:ext cx="2082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82600" imgH="355320" progId="Equation.DSMT4">
                  <p:embed/>
                </p:oleObj>
              </mc:Choice>
              <mc:Fallback>
                <p:oleObj name="Equation" r:id="rId3" imgW="2082600" imgH="355320" progId="Equation.DSMT4">
                  <p:embed/>
                  <p:pic>
                    <p:nvPicPr>
                      <p:cNvPr id="0" name="オブジェクト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1328950"/>
                        <a:ext cx="2082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正方形/長方形 10"/>
          <p:cNvSpPr/>
          <p:nvPr/>
        </p:nvSpPr>
        <p:spPr>
          <a:xfrm>
            <a:off x="755576" y="2643758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いくつかの事象　　　　　　があり、そのうち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つの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事象が起これば他の事象が起こらないとき、事象　　　　　　は、</a:t>
            </a:r>
            <a:r>
              <a:rPr lang="ja-JP" altLang="en-US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互いに排反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である。または</a:t>
            </a:r>
            <a:r>
              <a:rPr lang="ja-JP" altLang="en-US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排反事象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という。</a:t>
            </a:r>
            <a:endParaRPr lang="ja-JP" altLang="en-US" dirty="0"/>
          </a:p>
        </p:txBody>
      </p:sp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828595"/>
              </p:ext>
            </p:extLst>
          </p:nvPr>
        </p:nvGraphicFramePr>
        <p:xfrm>
          <a:off x="2555776" y="2715766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06360" imgH="291960" progId="Equation.DSMT4">
                  <p:embed/>
                </p:oleObj>
              </mc:Choice>
              <mc:Fallback>
                <p:oleObj name="Equation" r:id="rId5" imgW="120636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55776" y="2715766"/>
                        <a:ext cx="12065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42381"/>
              </p:ext>
            </p:extLst>
          </p:nvPr>
        </p:nvGraphicFramePr>
        <p:xfrm>
          <a:off x="4067944" y="2959373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06360" imgH="291960" progId="Equation.DSMT4">
                  <p:embed/>
                </p:oleObj>
              </mc:Choice>
              <mc:Fallback>
                <p:oleObj name="Equation" r:id="rId7" imgW="1206360" imgH="291960" progId="Equation.DSMT4">
                  <p:embed/>
                  <p:pic>
                    <p:nvPicPr>
                      <p:cNvPr id="0" name="オブジェクト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2959373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6951964"/>
              </p:ext>
            </p:extLst>
          </p:nvPr>
        </p:nvGraphicFramePr>
        <p:xfrm>
          <a:off x="2843808" y="3651870"/>
          <a:ext cx="1841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841400" imgH="317160" progId="Equation.DSMT4">
                  <p:embed/>
                </p:oleObj>
              </mc:Choice>
              <mc:Fallback>
                <p:oleObj name="Equation" r:id="rId9" imgW="1841400" imgH="317160" progId="Equation.DSMT4">
                  <p:embed/>
                  <p:pic>
                    <p:nvPicPr>
                      <p:cNvPr id="0" name="オブジェクト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651870"/>
                        <a:ext cx="18415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8054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955142"/>
              </p:ext>
            </p:extLst>
          </p:nvPr>
        </p:nvGraphicFramePr>
        <p:xfrm>
          <a:off x="5842880" y="2380894"/>
          <a:ext cx="2520279" cy="914400"/>
        </p:xfrm>
        <a:graphic>
          <a:graphicData uri="http://schemas.openxmlformats.org/drawingml/2006/table">
            <a:tbl>
              <a:tblPr/>
              <a:tblGrid>
                <a:gridCol w="8400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0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00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9" name="図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3641" y="743795"/>
            <a:ext cx="2138759" cy="1542330"/>
          </a:xfrm>
          <a:prstGeom prst="rect">
            <a:avLst/>
          </a:prstGeom>
        </p:spPr>
      </p:pic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627534"/>
            <a:ext cx="8136904" cy="3240360"/>
          </a:xfrm>
          <a:ln w="19050">
            <a:solidFill>
              <a:srgbClr val="FFC000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例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1.8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の集合</a:t>
            </a:r>
          </a:p>
          <a:p>
            <a:pPr marL="0" indent="0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（　　白球、　数字が偶数）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において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とすると、事象　　　　　　は排反である。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267494"/>
            <a:ext cx="1080120" cy="360040"/>
          </a:xfrm>
          <a:ln w="1905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例　１．９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2151515"/>
              </p:ext>
            </p:extLst>
          </p:nvPr>
        </p:nvGraphicFramePr>
        <p:xfrm>
          <a:off x="1259632" y="1131590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19240" imgH="380880" progId="Equation.DSMT4">
                  <p:embed/>
                </p:oleObj>
              </mc:Choice>
              <mc:Fallback>
                <p:oleObj name="Equation" r:id="rId3" imgW="201924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131590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オブジェクト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586520"/>
              </p:ext>
            </p:extLst>
          </p:nvPr>
        </p:nvGraphicFramePr>
        <p:xfrm>
          <a:off x="1331640" y="1621226"/>
          <a:ext cx="279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93960" imgH="380880" progId="Equation.DSMT4">
                  <p:embed/>
                </p:oleObj>
              </mc:Choice>
              <mc:Fallback>
                <p:oleObj name="Equation" r:id="rId5" imgW="279396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621226"/>
                        <a:ext cx="279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5745717"/>
              </p:ext>
            </p:extLst>
          </p:nvPr>
        </p:nvGraphicFramePr>
        <p:xfrm>
          <a:off x="1547664" y="2139702"/>
          <a:ext cx="279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9360" imgH="228600" progId="Equation.DSMT4">
                  <p:embed/>
                </p:oleObj>
              </mc:Choice>
              <mc:Fallback>
                <p:oleObj name="Equation" r:id="rId7" imgW="2793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47664" y="2139702"/>
                        <a:ext cx="2794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9855489"/>
              </p:ext>
            </p:extLst>
          </p:nvPr>
        </p:nvGraphicFramePr>
        <p:xfrm>
          <a:off x="2555776" y="2139702"/>
          <a:ext cx="279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9360" imgH="228600" progId="Equation.DSMT4">
                  <p:embed/>
                </p:oleObj>
              </mc:Choice>
              <mc:Fallback>
                <p:oleObj name="Equation" r:id="rId9" imgW="279360" imgH="228600" progId="Equation.DSMT4">
                  <p:embed/>
                  <p:pic>
                    <p:nvPicPr>
                      <p:cNvPr id="0" name="オブジェクト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2139702"/>
                        <a:ext cx="279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5995829"/>
              </p:ext>
            </p:extLst>
          </p:nvPr>
        </p:nvGraphicFramePr>
        <p:xfrm>
          <a:off x="1043608" y="2944117"/>
          <a:ext cx="370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708360" imgH="380880" progId="Equation.DSMT4">
                  <p:embed/>
                </p:oleObj>
              </mc:Choice>
              <mc:Fallback>
                <p:oleObj name="Equation" r:id="rId11" imgW="3708360" imgH="380880" progId="Equation.DSMT4">
                  <p:embed/>
                  <p:pic>
                    <p:nvPicPr>
                      <p:cNvPr id="0" name="オブジェクト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944117"/>
                        <a:ext cx="3708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556845"/>
              </p:ext>
            </p:extLst>
          </p:nvPr>
        </p:nvGraphicFramePr>
        <p:xfrm>
          <a:off x="2267744" y="3435846"/>
          <a:ext cx="1117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17440" imgH="330120" progId="Equation.DSMT4">
                  <p:embed/>
                </p:oleObj>
              </mc:Choice>
              <mc:Fallback>
                <p:oleObj name="Equation" r:id="rId13" imgW="1117440" imgH="330120" progId="Equation.DSMT4">
                  <p:embed/>
                  <p:pic>
                    <p:nvPicPr>
                      <p:cNvPr id="0" name="オブジェクト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3435846"/>
                        <a:ext cx="1117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円/楕円 25"/>
          <p:cNvSpPr/>
          <p:nvPr/>
        </p:nvSpPr>
        <p:spPr>
          <a:xfrm>
            <a:off x="5923766" y="2447013"/>
            <a:ext cx="313235" cy="313235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7" name="円/楕円 26"/>
          <p:cNvSpPr/>
          <p:nvPr/>
        </p:nvSpPr>
        <p:spPr>
          <a:xfrm>
            <a:off x="6280042" y="2447012"/>
            <a:ext cx="313235" cy="313235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4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8" name="円/楕円 27"/>
          <p:cNvSpPr/>
          <p:nvPr/>
        </p:nvSpPr>
        <p:spPr>
          <a:xfrm>
            <a:off x="6280043" y="2875814"/>
            <a:ext cx="313235" cy="313235"/>
          </a:xfrm>
          <a:prstGeom prst="ellipse">
            <a:avLst/>
          </a:prstGeom>
          <a:solidFill>
            <a:srgbClr val="FF99CC">
              <a:alpha val="41176"/>
            </a:srgbClr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0000"/>
                </a:solidFill>
              </a:rPr>
              <a:t>7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9" name="円/楕円 28"/>
          <p:cNvSpPr/>
          <p:nvPr/>
        </p:nvSpPr>
        <p:spPr>
          <a:xfrm>
            <a:off x="6778983" y="2447014"/>
            <a:ext cx="313235" cy="313235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2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0" name="円/楕円 29"/>
          <p:cNvSpPr/>
          <p:nvPr/>
        </p:nvSpPr>
        <p:spPr>
          <a:xfrm>
            <a:off x="7122496" y="2875813"/>
            <a:ext cx="313235" cy="313235"/>
          </a:xfrm>
          <a:prstGeom prst="ellipse">
            <a:avLst/>
          </a:prstGeom>
          <a:solidFill>
            <a:srgbClr val="FF99CC">
              <a:alpha val="41176"/>
            </a:srgbClr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rgbClr val="FF0000"/>
                </a:solidFill>
              </a:rPr>
              <a:t>5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1" name="円/楕円 30"/>
          <p:cNvSpPr/>
          <p:nvPr/>
        </p:nvSpPr>
        <p:spPr>
          <a:xfrm>
            <a:off x="7640168" y="2452902"/>
            <a:ext cx="313235" cy="313235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3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2" name="円/楕円 31"/>
          <p:cNvSpPr/>
          <p:nvPr/>
        </p:nvSpPr>
        <p:spPr>
          <a:xfrm>
            <a:off x="7963727" y="2875814"/>
            <a:ext cx="313235" cy="313235"/>
          </a:xfrm>
          <a:prstGeom prst="ellipse">
            <a:avLst/>
          </a:prstGeom>
          <a:solidFill>
            <a:srgbClr val="FF99CC">
              <a:alpha val="41176"/>
            </a:srgbClr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0000"/>
                </a:solidFill>
              </a:rPr>
              <a:t>6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4217549"/>
              </p:ext>
            </p:extLst>
          </p:nvPr>
        </p:nvGraphicFramePr>
        <p:xfrm>
          <a:off x="6195396" y="3363838"/>
          <a:ext cx="1854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854000" imgH="330120" progId="Equation.DSMT4">
                  <p:embed/>
                </p:oleObj>
              </mc:Choice>
              <mc:Fallback>
                <p:oleObj name="Equation" r:id="rId15" imgW="1854000" imgH="330120" progId="Equation.DSMT4">
                  <p:embed/>
                  <p:pic>
                    <p:nvPicPr>
                      <p:cNvPr id="0" name="オブジェクト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5396" y="3363838"/>
                        <a:ext cx="1854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コンテンツ プレースホルダー 4">
            <a:extLst>
              <a:ext uri="{FF2B5EF4-FFF2-40B4-BE49-F238E27FC236}">
                <a16:creationId xmlns:a16="http://schemas.microsoft.com/office/drawing/2014/main" id="{E4556721-4546-4A7A-B474-BF7B2360E5F7}"/>
              </a:ext>
            </a:extLst>
          </p:cNvPr>
          <p:cNvSpPr>
            <a:spLocks noGrp="1"/>
          </p:cNvSpPr>
          <p:nvPr/>
        </p:nvSpPr>
        <p:spPr>
          <a:xfrm>
            <a:off x="8084473" y="4334418"/>
            <a:ext cx="406948" cy="301404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3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終</a:t>
            </a:r>
            <a:endParaRPr kumimoji="1" lang="ja-JP" altLang="en-US" sz="13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68168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25" grpId="0" animBg="1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2882</TotalTime>
  <Words>511</Words>
  <Application>Microsoft Office PowerPoint</Application>
  <PresentationFormat>画面に合わせる (16:9)</PresentationFormat>
  <Paragraphs>87</Paragraphs>
  <Slides>6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AR P丸ゴシック体M</vt:lpstr>
      <vt:lpstr>ＭＳ 明朝</vt:lpstr>
      <vt:lpstr>Arial</vt:lpstr>
      <vt:lpstr>Calibri</vt:lpstr>
      <vt:lpstr>Office ​​テーマ</vt:lpstr>
      <vt:lpstr>Equation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US0082</dc:creator>
  <cp:lastModifiedBy>和経 堀部</cp:lastModifiedBy>
  <cp:revision>472</cp:revision>
  <cp:lastPrinted>2021-02-11T15:11:18Z</cp:lastPrinted>
  <dcterms:created xsi:type="dcterms:W3CDTF">2016-12-10T00:52:18Z</dcterms:created>
  <dcterms:modified xsi:type="dcterms:W3CDTF">2021-02-23T04:54:22Z</dcterms:modified>
</cp:coreProperties>
</file>