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notesMasterIdLst>
    <p:notesMasterId r:id="rId12"/>
  </p:notesMasterIdLst>
  <p:handoutMasterIdLst>
    <p:handoutMasterId r:id="rId13"/>
  </p:handoutMasterIdLst>
  <p:sldIdLst>
    <p:sldId id="541" r:id="rId2"/>
    <p:sldId id="548" r:id="rId3"/>
    <p:sldId id="553" r:id="rId4"/>
    <p:sldId id="547" r:id="rId5"/>
    <p:sldId id="546" r:id="rId6"/>
    <p:sldId id="555" r:id="rId7"/>
    <p:sldId id="545" r:id="rId8"/>
    <p:sldId id="556" r:id="rId9"/>
    <p:sldId id="562" r:id="rId10"/>
    <p:sldId id="544" r:id="rId11"/>
  </p:sldIdLst>
  <p:sldSz cx="9144000" cy="5143500" type="screen16x9"/>
  <p:notesSz cx="6858000" cy="987425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935" autoAdjust="0"/>
    <p:restoredTop sz="94699" autoAdjust="0"/>
  </p:normalViewPr>
  <p:slideViewPr>
    <p:cSldViewPr>
      <p:cViewPr varScale="1">
        <p:scale>
          <a:sx n="136" d="100"/>
          <a:sy n="136" d="100"/>
        </p:scale>
        <p:origin x="486" y="120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990"/>
    </p:cViewPr>
  </p:sorterViewPr>
  <p:notesViewPr>
    <p:cSldViewPr>
      <p:cViewPr varScale="1">
        <p:scale>
          <a:sx n="75" d="100"/>
          <a:sy n="75" d="100"/>
        </p:scale>
        <p:origin x="-4086" y="-90"/>
      </p:cViewPr>
      <p:guideLst>
        <p:guide orient="horz" pos="311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9378824"/>
            <a:ext cx="2971800" cy="493712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r">
              <a:defRPr sz="1200"/>
            </a:lvl1pPr>
          </a:lstStyle>
          <a:p>
            <a:fld id="{F7116B8F-6B5D-4996-9298-28BFA660065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2004" cy="493176"/>
          </a:xfrm>
          <a:prstGeom prst="rect">
            <a:avLst/>
          </a:prstGeom>
        </p:spPr>
        <p:txBody>
          <a:bodyPr vert="horz" lIns="88258" tIns="44129" rIns="88258" bIns="44129" rtlCol="0"/>
          <a:lstStyle>
            <a:lvl1pPr algn="l">
              <a:defRPr sz="1200"/>
            </a:lvl1pPr>
          </a:lstStyle>
          <a:p>
            <a:r>
              <a:rPr lang="ja-JP" altLang="en-US" dirty="0"/>
              <a:t>確率・統計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664819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3712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3712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r">
              <a:defRPr sz="1200"/>
            </a:lvl1pPr>
          </a:lstStyle>
          <a:p>
            <a:fld id="{5187BEE3-ED45-495A-A601-56212D4EC208}" type="datetimeFigureOut">
              <a:rPr kumimoji="1" lang="ja-JP" altLang="en-US" smtClean="0"/>
              <a:t>2021/2/15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8113" y="741363"/>
            <a:ext cx="658177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3" rIns="91427" bIns="4571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690269"/>
            <a:ext cx="5486400" cy="4443413"/>
          </a:xfrm>
          <a:prstGeom prst="rect">
            <a:avLst/>
          </a:prstGeom>
        </p:spPr>
        <p:txBody>
          <a:bodyPr vert="horz" lIns="91427" tIns="45713" rIns="91427" bIns="4571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71800" cy="493712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378824"/>
            <a:ext cx="2971800" cy="493712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r">
              <a:defRPr sz="1200"/>
            </a:lvl1pPr>
          </a:lstStyle>
          <a:p>
            <a:fld id="{2B8D1BD3-C2D8-41BA-8011-E6D4C83176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9297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D1BD3-C2D8-41BA-8011-E6D4C83176E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3620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2020/5/21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第２回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1FF1A9-5727-4939-82D6-67FECA0453C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967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2020/5/21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第２回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216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2020/5/21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第２回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703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タイトルと 4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sz="quarter"/>
          </p:nvPr>
        </p:nvSpPr>
        <p:spPr>
          <a:xfrm>
            <a:off x="457200" y="205978"/>
            <a:ext cx="8229600" cy="857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457200" y="1200151"/>
            <a:ext cx="4038600" cy="163949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648200" y="1200151"/>
            <a:ext cx="4038600" cy="163949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57200" y="2953943"/>
            <a:ext cx="4038600" cy="164068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8200" y="2953943"/>
            <a:ext cx="4038600" cy="164068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2020/5/21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第２回</a:t>
            </a: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92715-653D-4157-B519-FC5BCAAAF132}" type="slidenum">
              <a:rPr lang="en-US" altLang="ja-JP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64948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2020/5/21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第２回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B6094-8F1C-4DA0-A6F0-64313E7EA85E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858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2020/5/21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第２回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9BF98B-1107-4902-BCCC-E17DBE58C53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163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2020/5/21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第２回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88027-B159-48A1-A983-0AD29B9B00D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1565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2020/5/21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第２回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A1E558-2F32-4163-BEE5-5D608EDF4EC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755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2020/5/21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第２回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3DE33-7274-4DCE-9B2F-BD96CBD5E0F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367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2020/5/21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第２回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0CF79E-8AE0-4B4B-A51F-763592EBB70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508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2020/5/21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第２回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2152CC-AD1C-462C-9B5B-11FCE687313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507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2020/5/21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第２回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281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2020/5/21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第２回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1D7D34-70A4-4AA3-95DA-DBFA8D2A2F3B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722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2020/5/21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第２回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535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  <p:sldLayoutId id="2147484020" r:id="rId12"/>
    <p:sldLayoutId id="2147483996" r:id="rId13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13" Type="http://schemas.openxmlformats.org/officeDocument/2006/relationships/image" Target="../media/image65.wmf"/><Relationship Id="rId18" Type="http://schemas.openxmlformats.org/officeDocument/2006/relationships/oleObject" Target="../embeddings/oleObject75.bin"/><Relationship Id="rId3" Type="http://schemas.openxmlformats.org/officeDocument/2006/relationships/image" Target="../media/image60.wmf"/><Relationship Id="rId7" Type="http://schemas.openxmlformats.org/officeDocument/2006/relationships/image" Target="../media/image62.wmf"/><Relationship Id="rId12" Type="http://schemas.openxmlformats.org/officeDocument/2006/relationships/oleObject" Target="../embeddings/oleObject72.bin"/><Relationship Id="rId17" Type="http://schemas.openxmlformats.org/officeDocument/2006/relationships/image" Target="../media/image67.wmf"/><Relationship Id="rId2" Type="http://schemas.openxmlformats.org/officeDocument/2006/relationships/oleObject" Target="../embeddings/oleObject67.bin"/><Relationship Id="rId16" Type="http://schemas.openxmlformats.org/officeDocument/2006/relationships/oleObject" Target="../embeddings/oleObject74.bin"/><Relationship Id="rId20" Type="http://schemas.openxmlformats.org/officeDocument/2006/relationships/oleObject" Target="../embeddings/oleObject76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69.bin"/><Relationship Id="rId11" Type="http://schemas.openxmlformats.org/officeDocument/2006/relationships/image" Target="../media/image64.wmf"/><Relationship Id="rId5" Type="http://schemas.openxmlformats.org/officeDocument/2006/relationships/image" Target="../media/image61.wmf"/><Relationship Id="rId15" Type="http://schemas.openxmlformats.org/officeDocument/2006/relationships/image" Target="../media/image66.wmf"/><Relationship Id="rId10" Type="http://schemas.openxmlformats.org/officeDocument/2006/relationships/oleObject" Target="../embeddings/oleObject71.bin"/><Relationship Id="rId19" Type="http://schemas.openxmlformats.org/officeDocument/2006/relationships/image" Target="../media/image68.wmf"/><Relationship Id="rId4" Type="http://schemas.openxmlformats.org/officeDocument/2006/relationships/oleObject" Target="../embeddings/oleObject68.bin"/><Relationship Id="rId9" Type="http://schemas.openxmlformats.org/officeDocument/2006/relationships/image" Target="../media/image63.wmf"/><Relationship Id="rId14" Type="http://schemas.openxmlformats.org/officeDocument/2006/relationships/oleObject" Target="../embeddings/oleObject73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6.wmf"/><Relationship Id="rId3" Type="http://schemas.openxmlformats.org/officeDocument/2006/relationships/image" Target="../media/image1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2.wmf"/><Relationship Id="rId18" Type="http://schemas.openxmlformats.org/officeDocument/2006/relationships/oleObject" Target="../embeddings/oleObject16.bin"/><Relationship Id="rId3" Type="http://schemas.openxmlformats.org/officeDocument/2006/relationships/image" Target="../media/image7.wmf"/><Relationship Id="rId7" Type="http://schemas.openxmlformats.org/officeDocument/2006/relationships/image" Target="../media/image9.wmf"/><Relationship Id="rId12" Type="http://schemas.openxmlformats.org/officeDocument/2006/relationships/oleObject" Target="../embeddings/oleObject12.bin"/><Relationship Id="rId17" Type="http://schemas.openxmlformats.org/officeDocument/2006/relationships/image" Target="../media/image13.wmf"/><Relationship Id="rId2" Type="http://schemas.openxmlformats.org/officeDocument/2006/relationships/oleObject" Target="../embeddings/oleObject7.bin"/><Relationship Id="rId16" Type="http://schemas.openxmlformats.org/officeDocument/2006/relationships/oleObject" Target="../embeddings/oleObject15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1.wmf"/><Relationship Id="rId5" Type="http://schemas.openxmlformats.org/officeDocument/2006/relationships/image" Target="../media/image8.wmf"/><Relationship Id="rId15" Type="http://schemas.openxmlformats.org/officeDocument/2006/relationships/oleObject" Target="../embeddings/oleObject14.bin"/><Relationship Id="rId10" Type="http://schemas.openxmlformats.org/officeDocument/2006/relationships/oleObject" Target="../embeddings/oleObject11.bin"/><Relationship Id="rId19" Type="http://schemas.openxmlformats.org/officeDocument/2006/relationships/image" Target="../media/image14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0.wmf"/><Relationship Id="rId14" Type="http://schemas.openxmlformats.org/officeDocument/2006/relationships/oleObject" Target="../embeddings/oleObject13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oleObject" Target="../embeddings/oleObject17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17.wmf"/><Relationship Id="rId5" Type="http://schemas.openxmlformats.org/officeDocument/2006/relationships/image" Target="../media/image12.wmf"/><Relationship Id="rId10" Type="http://schemas.openxmlformats.org/officeDocument/2006/relationships/oleObject" Target="../embeddings/oleObject21.bin"/><Relationship Id="rId4" Type="http://schemas.openxmlformats.org/officeDocument/2006/relationships/oleObject" Target="../embeddings/oleObject18.bin"/><Relationship Id="rId9" Type="http://schemas.openxmlformats.org/officeDocument/2006/relationships/image" Target="../media/image16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23.wmf"/><Relationship Id="rId3" Type="http://schemas.openxmlformats.org/officeDocument/2006/relationships/image" Target="../media/image18.wmf"/><Relationship Id="rId7" Type="http://schemas.openxmlformats.org/officeDocument/2006/relationships/image" Target="../media/image20.wmf"/><Relationship Id="rId12" Type="http://schemas.openxmlformats.org/officeDocument/2006/relationships/oleObject" Target="../embeddings/oleObject27.bin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2.wmf"/><Relationship Id="rId5" Type="http://schemas.openxmlformats.org/officeDocument/2006/relationships/image" Target="../media/image19.wmf"/><Relationship Id="rId15" Type="http://schemas.openxmlformats.org/officeDocument/2006/relationships/image" Target="../media/image24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1.wmf"/><Relationship Id="rId14" Type="http://schemas.openxmlformats.org/officeDocument/2006/relationships/oleObject" Target="../embeddings/oleObject28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image" Target="../media/image30.wmf"/><Relationship Id="rId3" Type="http://schemas.openxmlformats.org/officeDocument/2006/relationships/image" Target="../media/image25.wmf"/><Relationship Id="rId7" Type="http://schemas.openxmlformats.org/officeDocument/2006/relationships/image" Target="../media/image27.wmf"/><Relationship Id="rId12" Type="http://schemas.openxmlformats.org/officeDocument/2006/relationships/oleObject" Target="../embeddings/oleObject34.bin"/><Relationship Id="rId17" Type="http://schemas.openxmlformats.org/officeDocument/2006/relationships/image" Target="../media/image32.wmf"/><Relationship Id="rId2" Type="http://schemas.openxmlformats.org/officeDocument/2006/relationships/oleObject" Target="../embeddings/oleObject29.bin"/><Relationship Id="rId16" Type="http://schemas.openxmlformats.org/officeDocument/2006/relationships/oleObject" Target="../embeddings/oleObject36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29.wmf"/><Relationship Id="rId5" Type="http://schemas.openxmlformats.org/officeDocument/2006/relationships/image" Target="../media/image26.wmf"/><Relationship Id="rId15" Type="http://schemas.openxmlformats.org/officeDocument/2006/relationships/image" Target="../media/image31.wmf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30.bin"/><Relationship Id="rId9" Type="http://schemas.openxmlformats.org/officeDocument/2006/relationships/image" Target="../media/image28.wmf"/><Relationship Id="rId14" Type="http://schemas.openxmlformats.org/officeDocument/2006/relationships/oleObject" Target="../embeddings/oleObject3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image" Target="../media/image33.wmf"/><Relationship Id="rId7" Type="http://schemas.openxmlformats.org/officeDocument/2006/relationships/image" Target="../media/image35.w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39.bin"/><Relationship Id="rId5" Type="http://schemas.openxmlformats.org/officeDocument/2006/relationships/image" Target="../media/image34.wmf"/><Relationship Id="rId4" Type="http://schemas.openxmlformats.org/officeDocument/2006/relationships/oleObject" Target="../embeddings/oleObject38.bin"/><Relationship Id="rId9" Type="http://schemas.openxmlformats.org/officeDocument/2006/relationships/image" Target="../media/image3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13" Type="http://schemas.openxmlformats.org/officeDocument/2006/relationships/image" Target="../media/image40.wmf"/><Relationship Id="rId18" Type="http://schemas.openxmlformats.org/officeDocument/2006/relationships/oleObject" Target="../embeddings/oleObject49.bin"/><Relationship Id="rId26" Type="http://schemas.openxmlformats.org/officeDocument/2006/relationships/oleObject" Target="../embeddings/oleObject53.bin"/><Relationship Id="rId3" Type="http://schemas.openxmlformats.org/officeDocument/2006/relationships/image" Target="../media/image7.wmf"/><Relationship Id="rId21" Type="http://schemas.openxmlformats.org/officeDocument/2006/relationships/image" Target="../media/image44.wmf"/><Relationship Id="rId7" Type="http://schemas.openxmlformats.org/officeDocument/2006/relationships/image" Target="../media/image38.wmf"/><Relationship Id="rId12" Type="http://schemas.openxmlformats.org/officeDocument/2006/relationships/oleObject" Target="../embeddings/oleObject46.bin"/><Relationship Id="rId17" Type="http://schemas.openxmlformats.org/officeDocument/2006/relationships/image" Target="../media/image42.wmf"/><Relationship Id="rId25" Type="http://schemas.openxmlformats.org/officeDocument/2006/relationships/image" Target="../media/image45.wmf"/><Relationship Id="rId2" Type="http://schemas.openxmlformats.org/officeDocument/2006/relationships/oleObject" Target="../embeddings/oleObject41.bin"/><Relationship Id="rId16" Type="http://schemas.openxmlformats.org/officeDocument/2006/relationships/oleObject" Target="../embeddings/oleObject48.bin"/><Relationship Id="rId20" Type="http://schemas.openxmlformats.org/officeDocument/2006/relationships/oleObject" Target="../embeddings/oleObject50.bin"/><Relationship Id="rId29" Type="http://schemas.openxmlformats.org/officeDocument/2006/relationships/image" Target="../media/image47.wmf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39.wmf"/><Relationship Id="rId24" Type="http://schemas.openxmlformats.org/officeDocument/2006/relationships/oleObject" Target="../embeddings/oleObject52.bin"/><Relationship Id="rId32" Type="http://schemas.openxmlformats.org/officeDocument/2006/relationships/image" Target="../media/image48.wmf"/><Relationship Id="rId5" Type="http://schemas.openxmlformats.org/officeDocument/2006/relationships/image" Target="../media/image37.wmf"/><Relationship Id="rId15" Type="http://schemas.openxmlformats.org/officeDocument/2006/relationships/image" Target="../media/image41.wmf"/><Relationship Id="rId23" Type="http://schemas.openxmlformats.org/officeDocument/2006/relationships/image" Target="../media/image11.wmf"/><Relationship Id="rId28" Type="http://schemas.openxmlformats.org/officeDocument/2006/relationships/oleObject" Target="../embeddings/oleObject54.bin"/><Relationship Id="rId10" Type="http://schemas.openxmlformats.org/officeDocument/2006/relationships/oleObject" Target="../embeddings/oleObject45.bin"/><Relationship Id="rId19" Type="http://schemas.openxmlformats.org/officeDocument/2006/relationships/image" Target="../media/image43.wmf"/><Relationship Id="rId31" Type="http://schemas.openxmlformats.org/officeDocument/2006/relationships/oleObject" Target="../embeddings/oleObject56.bin"/><Relationship Id="rId4" Type="http://schemas.openxmlformats.org/officeDocument/2006/relationships/oleObject" Target="../embeddings/oleObject42.bin"/><Relationship Id="rId9" Type="http://schemas.openxmlformats.org/officeDocument/2006/relationships/image" Target="../media/image10.wmf"/><Relationship Id="rId14" Type="http://schemas.openxmlformats.org/officeDocument/2006/relationships/oleObject" Target="../embeddings/oleObject47.bin"/><Relationship Id="rId22" Type="http://schemas.openxmlformats.org/officeDocument/2006/relationships/oleObject" Target="../embeddings/oleObject51.bin"/><Relationship Id="rId27" Type="http://schemas.openxmlformats.org/officeDocument/2006/relationships/image" Target="../media/image46.wmf"/><Relationship Id="rId30" Type="http://schemas.openxmlformats.org/officeDocument/2006/relationships/oleObject" Target="../embeddings/oleObject5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oleObject" Target="../embeddings/oleObject62.bin"/><Relationship Id="rId18" Type="http://schemas.openxmlformats.org/officeDocument/2006/relationships/image" Target="../media/image57.wmf"/><Relationship Id="rId3" Type="http://schemas.openxmlformats.org/officeDocument/2006/relationships/oleObject" Target="../embeddings/oleObject57.bin"/><Relationship Id="rId21" Type="http://schemas.openxmlformats.org/officeDocument/2006/relationships/oleObject" Target="../embeddings/oleObject66.bin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54.wmf"/><Relationship Id="rId17" Type="http://schemas.openxmlformats.org/officeDocument/2006/relationships/oleObject" Target="../embeddings/oleObject64.bin"/><Relationship Id="rId2" Type="http://schemas.openxmlformats.org/officeDocument/2006/relationships/image" Target="../media/image49.jpeg"/><Relationship Id="rId16" Type="http://schemas.openxmlformats.org/officeDocument/2006/relationships/image" Target="../media/image56.wmf"/><Relationship Id="rId20" Type="http://schemas.openxmlformats.org/officeDocument/2006/relationships/image" Target="../media/image58.w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61.bin"/><Relationship Id="rId5" Type="http://schemas.openxmlformats.org/officeDocument/2006/relationships/oleObject" Target="../embeddings/oleObject58.bin"/><Relationship Id="rId15" Type="http://schemas.openxmlformats.org/officeDocument/2006/relationships/oleObject" Target="../embeddings/oleObject63.bin"/><Relationship Id="rId10" Type="http://schemas.openxmlformats.org/officeDocument/2006/relationships/image" Target="../media/image53.wmf"/><Relationship Id="rId19" Type="http://schemas.openxmlformats.org/officeDocument/2006/relationships/oleObject" Target="../embeddings/oleObject65.bin"/><Relationship Id="rId4" Type="http://schemas.openxmlformats.org/officeDocument/2006/relationships/image" Target="../media/image50.wmf"/><Relationship Id="rId9" Type="http://schemas.openxmlformats.org/officeDocument/2006/relationships/oleObject" Target="../embeddings/oleObject60.bin"/><Relationship Id="rId14" Type="http://schemas.openxmlformats.org/officeDocument/2006/relationships/image" Target="../media/image55.wmf"/><Relationship Id="rId22" Type="http://schemas.openxmlformats.org/officeDocument/2006/relationships/image" Target="../media/image5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>
                <a:solidFill>
                  <a:prstClr val="black">
                    <a:tint val="75000"/>
                  </a:prstClr>
                </a:solidFill>
              </a:rPr>
              <a:t>確率・統計　第２回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" name="コンテンツ プレースホルダー 1"/>
          <p:cNvSpPr>
            <a:spLocks noGrp="1"/>
          </p:cNvSpPr>
          <p:nvPr>
            <p:ph sz="quarter" idx="1"/>
          </p:nvPr>
        </p:nvSpPr>
        <p:spPr>
          <a:xfrm>
            <a:off x="1704843" y="480047"/>
            <a:ext cx="2664297" cy="648072"/>
          </a:xfrm>
          <a:ln w="12700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ja-JP" altLang="en-US" sz="40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確率・統計</a:t>
            </a:r>
            <a:endParaRPr kumimoji="1" lang="ja-JP" altLang="en-US" sz="4000" b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7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6450806" y="437734"/>
            <a:ext cx="2051248" cy="273844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kumimoji="1" lang="en-US" altLang="ja-JP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URL  https://horibe.jp/</a:t>
            </a:r>
            <a:endParaRPr lang="en-US" altLang="ja-JP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0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6447685" y="673043"/>
            <a:ext cx="2196723" cy="4179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担当：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堀部和経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1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2987824" y="2139702"/>
            <a:ext cx="3312368" cy="1099338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ja-JP" altLang="en-US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組合せと二項定理</a:t>
            </a:r>
            <a:endParaRPr lang="en-US" altLang="ja-JP" sz="2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2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4644008" y="554361"/>
            <a:ext cx="1041038" cy="5737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ja-JP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§</a:t>
            </a:r>
            <a:r>
              <a:rPr lang="ja-JP" altLang="en-US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１</a:t>
            </a:r>
            <a:endParaRPr lang="en-US" altLang="ja-JP" sz="2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FB6B6C7-E6C7-41AE-9C57-74C8C671C739}"/>
              </a:ext>
            </a:extLst>
          </p:cNvPr>
          <p:cNvSpPr>
            <a:spLocks noGrp="1"/>
          </p:cNvSpPr>
          <p:nvPr>
            <p:ph sz="quarter" idx="3"/>
          </p:nvPr>
        </p:nvSpPr>
        <p:spPr>
          <a:xfrm>
            <a:off x="539552" y="1563638"/>
            <a:ext cx="4536504" cy="4703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dirty="0">
                <a:solidFill>
                  <a:srgbClr val="FF0000"/>
                </a:solidFill>
              </a:rPr>
              <a:t>第２回　講義　　</a:t>
            </a:r>
            <a:r>
              <a:rPr lang="en-US" altLang="ja-JP" sz="2400" dirty="0">
                <a:solidFill>
                  <a:srgbClr val="FF0000"/>
                </a:solidFill>
              </a:rPr>
              <a:t>p.4</a:t>
            </a:r>
            <a:r>
              <a:rPr lang="ja-JP" altLang="en-US" sz="2400" dirty="0">
                <a:solidFill>
                  <a:srgbClr val="FF0000"/>
                </a:solidFill>
              </a:rPr>
              <a:t>　～　</a:t>
            </a:r>
            <a:r>
              <a:rPr lang="en-US" altLang="ja-JP" sz="2400" dirty="0">
                <a:solidFill>
                  <a:srgbClr val="FF0000"/>
                </a:solidFill>
              </a:rPr>
              <a:t>p.8</a:t>
            </a:r>
            <a:endParaRPr lang="ja-JP" alt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1336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267494"/>
            <a:ext cx="1080120" cy="360040"/>
          </a:xfrm>
          <a:noFill/>
          <a:ln w="19050">
            <a:solidFill>
              <a:srgbClr val="FFC000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ja-JP" altLang="en-US" sz="1800" dirty="0"/>
              <a:t>例　１．５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467544" y="627534"/>
            <a:ext cx="8136904" cy="3672408"/>
          </a:xfrm>
          <a:ln w="19050">
            <a:solidFill>
              <a:srgbClr val="FFC0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第２回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8172400" y="4299942"/>
            <a:ext cx="432048" cy="347669"/>
          </a:xfrm>
          <a:ln w="1905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終</a:t>
            </a:r>
          </a:p>
        </p:txBody>
      </p: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4554857"/>
              </p:ext>
            </p:extLst>
          </p:nvPr>
        </p:nvGraphicFramePr>
        <p:xfrm>
          <a:off x="755576" y="1923678"/>
          <a:ext cx="3463925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93880" imgH="380880" progId="Equation.DSMT4">
                  <p:embed/>
                </p:oleObj>
              </mc:Choice>
              <mc:Fallback>
                <p:oleObj name="Equation" r:id="rId2" imgW="3593880" imgH="380880" progId="Equation.DSMT4">
                  <p:embed/>
                  <p:pic>
                    <p:nvPicPr>
                      <p:cNvPr id="0" name="オブジェクト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1923678"/>
                        <a:ext cx="3463925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9938469"/>
              </p:ext>
            </p:extLst>
          </p:nvPr>
        </p:nvGraphicFramePr>
        <p:xfrm>
          <a:off x="755576" y="2283718"/>
          <a:ext cx="4308475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470120" imgH="380880" progId="Equation.DSMT4">
                  <p:embed/>
                </p:oleObj>
              </mc:Choice>
              <mc:Fallback>
                <p:oleObj name="Equation" r:id="rId4" imgW="4470120" imgH="380880" progId="Equation.DSMT4">
                  <p:embed/>
                  <p:pic>
                    <p:nvPicPr>
                      <p:cNvPr id="0" name="オブジェクト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2283718"/>
                        <a:ext cx="4308475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2298940"/>
              </p:ext>
            </p:extLst>
          </p:nvPr>
        </p:nvGraphicFramePr>
        <p:xfrm>
          <a:off x="755576" y="1563638"/>
          <a:ext cx="2728912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31760" imgH="380880" progId="Equation.DSMT4">
                  <p:embed/>
                </p:oleObj>
              </mc:Choice>
              <mc:Fallback>
                <p:oleObj name="Equation" r:id="rId6" imgW="2831760" imgH="380880" progId="Equation.DSMT4">
                  <p:embed/>
                  <p:pic>
                    <p:nvPicPr>
                      <p:cNvPr id="0" name="オブジェクト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1563638"/>
                        <a:ext cx="2728912" cy="366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1748656"/>
              </p:ext>
            </p:extLst>
          </p:nvPr>
        </p:nvGraphicFramePr>
        <p:xfrm>
          <a:off x="755576" y="1203598"/>
          <a:ext cx="2066925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45960" imgH="380880" progId="Equation.DSMT4">
                  <p:embed/>
                </p:oleObj>
              </mc:Choice>
              <mc:Fallback>
                <p:oleObj name="Equation" r:id="rId8" imgW="2145960" imgH="380880" progId="Equation.DSMT4">
                  <p:embed/>
                  <p:pic>
                    <p:nvPicPr>
                      <p:cNvPr id="0" name="オブジェクト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1203598"/>
                        <a:ext cx="2066925" cy="366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オブジェクト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2079721"/>
              </p:ext>
            </p:extLst>
          </p:nvPr>
        </p:nvGraphicFramePr>
        <p:xfrm>
          <a:off x="755576" y="843558"/>
          <a:ext cx="1344612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96800" imgH="380880" progId="Equation.DSMT4">
                  <p:embed/>
                </p:oleObj>
              </mc:Choice>
              <mc:Fallback>
                <p:oleObj name="Equation" r:id="rId10" imgW="1396800" imgH="380880" progId="Equation.DSMT4">
                  <p:embed/>
                  <p:pic>
                    <p:nvPicPr>
                      <p:cNvPr id="0" name="オブジェクト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843558"/>
                        <a:ext cx="1344612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オブジェクト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3224172"/>
              </p:ext>
            </p:extLst>
          </p:nvPr>
        </p:nvGraphicFramePr>
        <p:xfrm>
          <a:off x="755576" y="2643758"/>
          <a:ext cx="5140325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333760" imgH="380880" progId="Equation.DSMT4">
                  <p:embed/>
                </p:oleObj>
              </mc:Choice>
              <mc:Fallback>
                <p:oleObj name="Equation" r:id="rId12" imgW="5333760" imgH="380880" progId="Equation.DSMT4">
                  <p:embed/>
                  <p:pic>
                    <p:nvPicPr>
                      <p:cNvPr id="0" name="オブジェクト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2643758"/>
                        <a:ext cx="5140325" cy="366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オブジェクト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8550472"/>
              </p:ext>
            </p:extLst>
          </p:nvPr>
        </p:nvGraphicFramePr>
        <p:xfrm>
          <a:off x="683568" y="3507854"/>
          <a:ext cx="6535737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781680" imgH="609480" progId="Equation.DSMT4">
                  <p:embed/>
                </p:oleObj>
              </mc:Choice>
              <mc:Fallback>
                <p:oleObj name="Equation" r:id="rId14" imgW="6781680" imgH="609480" progId="Equation.DSMT4">
                  <p:embed/>
                  <p:pic>
                    <p:nvPicPr>
                      <p:cNvPr id="0" name="オブジェクト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3507854"/>
                        <a:ext cx="6535737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5364822"/>
              </p:ext>
            </p:extLst>
          </p:nvPr>
        </p:nvGraphicFramePr>
        <p:xfrm>
          <a:off x="1475656" y="3075806"/>
          <a:ext cx="83556" cy="1393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5960" imgH="126720" progId="Equation.DSMT4">
                  <p:embed/>
                </p:oleObj>
              </mc:Choice>
              <mc:Fallback>
                <p:oleObj name="Equation" r:id="rId16" imgW="75960" imgH="126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475656" y="3075806"/>
                        <a:ext cx="83556" cy="1393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オブジェクト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7675557"/>
              </p:ext>
            </p:extLst>
          </p:nvPr>
        </p:nvGraphicFramePr>
        <p:xfrm>
          <a:off x="1475656" y="3291830"/>
          <a:ext cx="83556" cy="1393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5960" imgH="126720" progId="Equation.DSMT4">
                  <p:embed/>
                </p:oleObj>
              </mc:Choice>
              <mc:Fallback>
                <p:oleObj name="Equation" r:id="rId18" imgW="75960" imgH="126720" progId="Equation.DSMT4">
                  <p:embed/>
                  <p:pic>
                    <p:nvPicPr>
                      <p:cNvPr id="0" name="オブジェクト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3291830"/>
                        <a:ext cx="83556" cy="13939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オブジェクト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2070260"/>
              </p:ext>
            </p:extLst>
          </p:nvPr>
        </p:nvGraphicFramePr>
        <p:xfrm>
          <a:off x="1475658" y="3507855"/>
          <a:ext cx="83602" cy="139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6002" imgH="126670" progId="Equation.DSMT4">
                  <p:embed/>
                </p:oleObj>
              </mc:Choice>
              <mc:Fallback>
                <p:oleObj name="Equation" r:id="rId20" imgW="76002" imgH="126670" progId="Equation.DSMT4">
                  <p:embed/>
                  <p:pic>
                    <p:nvPicPr>
                      <p:cNvPr id="0" name="オブジェクト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8" y="3507855"/>
                        <a:ext cx="83602" cy="139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37923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"/>
                                        <p:tgtEl>
                                          <p:spTgt spid="3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267494"/>
            <a:ext cx="1080120" cy="360040"/>
          </a:xfrm>
          <a:ln w="19050">
            <a:solidFill>
              <a:srgbClr val="FFC000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ja-JP" altLang="en-US" sz="1800" dirty="0"/>
              <a:t>例　１．４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467544" y="627534"/>
            <a:ext cx="8136904" cy="936104"/>
          </a:xfrm>
          <a:ln w="19050">
            <a:solidFill>
              <a:srgbClr val="FFC0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5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枚のカードに数字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1,2,3,4,5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が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枚ずつ記入されている。その中から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枚のカードを取り出すとき、順序を考えないで異なる数の組は何通りできるか考えよう。</a:t>
            </a:r>
          </a:p>
          <a:p>
            <a:pPr marL="0" indent="0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第２回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2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683568" y="1707654"/>
            <a:ext cx="1728192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例えば、順列</a:t>
            </a:r>
            <a:endParaRPr kumimoji="1" lang="ja-JP" altLang="en-US" dirty="0"/>
          </a:p>
        </p:txBody>
      </p:sp>
      <p:sp>
        <p:nvSpPr>
          <p:cNvPr id="10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827584" y="2139702"/>
            <a:ext cx="5976664" cy="36004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kumimoji="1" lang="en-US" altLang="ja-JP" sz="3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123,    132,    213,    231,    312,    321    </a:t>
            </a:r>
          </a:p>
          <a:p>
            <a:pPr marL="0" indent="0">
              <a:buNone/>
            </a:pPr>
            <a:endParaRPr kumimoji="1"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1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2571750"/>
            <a:ext cx="6552728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は順序を考えなければ同じ組の数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       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になる。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3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395536" y="2931790"/>
            <a:ext cx="8280920" cy="6480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5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枚のカードの中から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枚取り出す順列は総数が　　であるが、そのうち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種類の数からできる順列は　　　  個ずつである。異なる数字の組合せは全部で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2" name="オブジェクト 1"/>
          <p:cNvGraphicFramePr>
            <a:graphicFrameLocks noChangeAspect="1"/>
          </p:cNvGraphicFramePr>
          <p:nvPr/>
        </p:nvGraphicFramePr>
        <p:xfrm>
          <a:off x="5580112" y="2931790"/>
          <a:ext cx="376808" cy="3611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4560" imgH="291960" progId="Equation.DSMT4">
                  <p:embed/>
                </p:oleObj>
              </mc:Choice>
              <mc:Fallback>
                <p:oleObj name="Equation" r:id="rId2" imgW="304560" imgH="291960" progId="Equation.DSMT4">
                  <p:embed/>
                  <p:pic>
                    <p:nvPicPr>
                      <p:cNvPr id="2" name="オブジェクト 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580112" y="2931790"/>
                        <a:ext cx="376808" cy="3611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オブジェクト 4"/>
          <p:cNvGraphicFramePr>
            <a:graphicFrameLocks noChangeAspect="1"/>
          </p:cNvGraphicFramePr>
          <p:nvPr/>
        </p:nvGraphicFramePr>
        <p:xfrm>
          <a:off x="3059832" y="3291830"/>
          <a:ext cx="792088" cy="331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8400" imgH="291960" progId="Equation.DSMT4">
                  <p:embed/>
                </p:oleObj>
              </mc:Choice>
              <mc:Fallback>
                <p:oleObj name="Equation" r:id="rId4" imgW="698400" imgH="291960" progId="Equation.DSMT4">
                  <p:embed/>
                  <p:pic>
                    <p:nvPicPr>
                      <p:cNvPr id="5" name="オブジェクト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3291830"/>
                        <a:ext cx="792088" cy="331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オブジェクト 5"/>
          <p:cNvGraphicFramePr>
            <a:graphicFrameLocks noChangeAspect="1"/>
          </p:cNvGraphicFramePr>
          <p:nvPr/>
        </p:nvGraphicFramePr>
        <p:xfrm>
          <a:off x="2258619" y="3803833"/>
          <a:ext cx="1958975" cy="70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26920" imgH="622080" progId="Equation.DSMT4">
                  <p:embed/>
                </p:oleObj>
              </mc:Choice>
              <mc:Fallback>
                <p:oleObj name="Equation" r:id="rId6" imgW="1726920" imgH="622080" progId="Equation.DSMT4">
                  <p:embed/>
                  <p:pic>
                    <p:nvPicPr>
                      <p:cNvPr id="6" name="オブジェクト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8619" y="3803833"/>
                        <a:ext cx="1958975" cy="703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正方形/長方形 13"/>
          <p:cNvSpPr/>
          <p:nvPr/>
        </p:nvSpPr>
        <p:spPr>
          <a:xfrm>
            <a:off x="4274962" y="3902511"/>
            <a:ext cx="8760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通り</a:t>
            </a:r>
          </a:p>
        </p:txBody>
      </p:sp>
      <p:graphicFrame>
        <p:nvGraphicFramePr>
          <p:cNvPr id="15" name="表 14"/>
          <p:cNvGraphicFramePr>
            <a:graphicFrameLocks noGrp="1"/>
          </p:cNvGraphicFramePr>
          <p:nvPr/>
        </p:nvGraphicFramePr>
        <p:xfrm>
          <a:off x="6948264" y="1707654"/>
          <a:ext cx="1656185" cy="365760"/>
        </p:xfrm>
        <a:graphic>
          <a:graphicData uri="http://schemas.openxmlformats.org/drawingml/2006/table">
            <a:tbl>
              <a:tblPr/>
              <a:tblGrid>
                <a:gridCol w="331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2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12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12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12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</a:t>
                      </a:r>
                      <a:endParaRPr kumimoji="1" lang="ja-JP" altLang="en-US" sz="18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2</a:t>
                      </a:r>
                      <a:endParaRPr kumimoji="1" lang="ja-JP" altLang="en-US" sz="18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3</a:t>
                      </a:r>
                      <a:endParaRPr kumimoji="1" lang="ja-JP" altLang="en-US" sz="18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4</a:t>
                      </a:r>
                      <a:endParaRPr kumimoji="1" lang="ja-JP" altLang="en-US" sz="18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5</a:t>
                      </a:r>
                      <a:endParaRPr kumimoji="1" lang="ja-JP" altLang="en-US" sz="18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8" name="オブジェクト 17"/>
          <p:cNvGraphicFramePr>
            <a:graphicFrameLocks noChangeAspect="1"/>
          </p:cNvGraphicFramePr>
          <p:nvPr/>
        </p:nvGraphicFramePr>
        <p:xfrm>
          <a:off x="7092280" y="2427734"/>
          <a:ext cx="1376153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91880" imgH="342720" progId="Equation.DSMT4">
                  <p:embed/>
                </p:oleObj>
              </mc:Choice>
              <mc:Fallback>
                <p:oleObj name="Equation" r:id="rId8" imgW="1091880" imgH="342720" progId="Equation.DSMT4">
                  <p:embed/>
                  <p:pic>
                    <p:nvPicPr>
                      <p:cNvPr id="18" name="オブジェクト 17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092280" y="2427734"/>
                        <a:ext cx="1376153" cy="4320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オブジェクト 18"/>
          <p:cNvGraphicFramePr>
            <a:graphicFrameLocks noChangeAspect="1"/>
          </p:cNvGraphicFramePr>
          <p:nvPr/>
        </p:nvGraphicFramePr>
        <p:xfrm>
          <a:off x="7661275" y="21336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440" imgH="291960" progId="Equation.DSMT4">
                  <p:embed/>
                </p:oleObj>
              </mc:Choice>
              <mc:Fallback>
                <p:oleObj name="Equation" r:id="rId10" imgW="190440" imgH="291960" progId="Equation.DSMT4">
                  <p:embed/>
                  <p:pic>
                    <p:nvPicPr>
                      <p:cNvPr id="19" name="オブジェクト 18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661275" y="2133600"/>
                        <a:ext cx="1905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オブジェクト 19"/>
          <p:cNvGraphicFramePr>
            <a:graphicFrameLocks noChangeAspect="1"/>
          </p:cNvGraphicFramePr>
          <p:nvPr/>
        </p:nvGraphicFramePr>
        <p:xfrm>
          <a:off x="4067944" y="2571750"/>
          <a:ext cx="812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12520" imgH="342720" progId="Equation.DSMT4">
                  <p:embed/>
                </p:oleObj>
              </mc:Choice>
              <mc:Fallback>
                <p:oleObj name="Equation" r:id="rId12" imgW="812520" imgH="342720" progId="Equation.DSMT4">
                  <p:embed/>
                  <p:pic>
                    <p:nvPicPr>
                      <p:cNvPr id="20" name="オブジェクト 19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067944" y="2571750"/>
                        <a:ext cx="8128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46260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5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build="p"/>
      <p:bldP spid="12" grpId="0" build="p"/>
      <p:bldP spid="10" grpId="0" build="p"/>
      <p:bldP spid="11" grpId="0" build="p"/>
      <p:bldP spid="13" grpId="0" build="p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正方形/長方形 32"/>
          <p:cNvSpPr/>
          <p:nvPr/>
        </p:nvSpPr>
        <p:spPr>
          <a:xfrm>
            <a:off x="395536" y="843558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>
                <a:solidFill>
                  <a:srgbClr val="0070C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個のものから　個とる組合せ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といい、その総数の記号　　で表す。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395536" y="3075806"/>
            <a:ext cx="8136904" cy="1296144"/>
          </a:xfrm>
          <a:ln w="1905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異なる　個のものから　個とる組合せの総数は</a:t>
            </a: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第２回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4237448"/>
              </p:ext>
            </p:extLst>
          </p:nvPr>
        </p:nvGraphicFramePr>
        <p:xfrm>
          <a:off x="1403648" y="3147814"/>
          <a:ext cx="227012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4880" imgH="177480" progId="Equation.DSMT4">
                  <p:embed/>
                </p:oleObj>
              </mc:Choice>
              <mc:Fallback>
                <p:oleObj name="Equation" r:id="rId2" imgW="1648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403648" y="3147814"/>
                        <a:ext cx="227012" cy="244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826115"/>
              </p:ext>
            </p:extLst>
          </p:nvPr>
        </p:nvGraphicFramePr>
        <p:xfrm>
          <a:off x="3059832" y="3147814"/>
          <a:ext cx="209550" cy="227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280" imgH="164880" progId="Equation.DSMT4">
                  <p:embed/>
                </p:oleObj>
              </mc:Choice>
              <mc:Fallback>
                <p:oleObj name="Equation" r:id="rId4" imgW="1522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3147814"/>
                        <a:ext cx="209550" cy="227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5206639"/>
              </p:ext>
            </p:extLst>
          </p:nvPr>
        </p:nvGraphicFramePr>
        <p:xfrm>
          <a:off x="1993900" y="3508375"/>
          <a:ext cx="4148138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746160" imgH="685800" progId="Equation.DSMT4">
                  <p:embed/>
                </p:oleObj>
              </mc:Choice>
              <mc:Fallback>
                <p:oleObj name="Equation" r:id="rId6" imgW="374616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3900" y="3508375"/>
                        <a:ext cx="4148138" cy="758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8787989"/>
              </p:ext>
            </p:extLst>
          </p:nvPr>
        </p:nvGraphicFramePr>
        <p:xfrm>
          <a:off x="6146800" y="3352800"/>
          <a:ext cx="914400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14400" imgH="250560" progId="Equation.DSMT4">
                  <p:embed/>
                </p:oleObj>
              </mc:Choice>
              <mc:Fallback>
                <p:oleObj name="Equation" r:id="rId8" imgW="914400" imgH="250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146800" y="3352800"/>
                        <a:ext cx="914400" cy="250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395536" y="2715766"/>
            <a:ext cx="936104" cy="360040"/>
          </a:xfrm>
          <a:ln w="19050">
            <a:solidFill>
              <a:srgbClr val="0070C0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ja-JP" altLang="en-US" sz="1800" dirty="0"/>
              <a:t>　１．２</a:t>
            </a:r>
          </a:p>
        </p:txBody>
      </p:sp>
      <p:sp>
        <p:nvSpPr>
          <p:cNvPr id="30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411510"/>
            <a:ext cx="8208912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異なる　個のものから　個を取り出し、順序を考えないで一組としたものを、　</a:t>
            </a:r>
          </a:p>
        </p:txBody>
      </p:sp>
      <p:graphicFrame>
        <p:nvGraphicFramePr>
          <p:cNvPr id="28" name="オブジェクト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9264981"/>
              </p:ext>
            </p:extLst>
          </p:nvPr>
        </p:nvGraphicFramePr>
        <p:xfrm>
          <a:off x="467544" y="905986"/>
          <a:ext cx="227013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4880" imgH="177480" progId="Equation.DSMT4">
                  <p:embed/>
                </p:oleObj>
              </mc:Choice>
              <mc:Fallback>
                <p:oleObj name="Equation" r:id="rId10" imgW="164880" imgH="177480" progId="Equation.DSMT4">
                  <p:embed/>
                  <p:pic>
                    <p:nvPicPr>
                      <p:cNvPr id="0" name="オブジェクト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905986"/>
                        <a:ext cx="227013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オブジェクト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6689136"/>
              </p:ext>
            </p:extLst>
          </p:nvPr>
        </p:nvGraphicFramePr>
        <p:xfrm>
          <a:off x="3120058" y="483518"/>
          <a:ext cx="209550" cy="227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2280" imgH="164880" progId="Equation.DSMT4">
                  <p:embed/>
                </p:oleObj>
              </mc:Choice>
              <mc:Fallback>
                <p:oleObj name="Equation" r:id="rId12" imgW="152280" imgH="164880" progId="Equation.DSMT4">
                  <p:embed/>
                  <p:pic>
                    <p:nvPicPr>
                      <p:cNvPr id="0" name="オブジェクト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0058" y="483518"/>
                        <a:ext cx="209550" cy="227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オブジェクト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3724259"/>
              </p:ext>
            </p:extLst>
          </p:nvPr>
        </p:nvGraphicFramePr>
        <p:xfrm>
          <a:off x="1475656" y="483518"/>
          <a:ext cx="227013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4880" imgH="177480" progId="Equation.DSMT4">
                  <p:embed/>
                </p:oleObj>
              </mc:Choice>
              <mc:Fallback>
                <p:oleObj name="Equation" r:id="rId14" imgW="164880" imgH="177480" progId="Equation.DSMT4">
                  <p:embed/>
                  <p:pic>
                    <p:nvPicPr>
                      <p:cNvPr id="0" name="オブジェクト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483518"/>
                        <a:ext cx="227013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オブジェクト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4442737"/>
              </p:ext>
            </p:extLst>
          </p:nvPr>
        </p:nvGraphicFramePr>
        <p:xfrm>
          <a:off x="2123728" y="914718"/>
          <a:ext cx="209550" cy="227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52268" imgH="164957" progId="Equation.DSMT4">
                  <p:embed/>
                </p:oleObj>
              </mc:Choice>
              <mc:Fallback>
                <p:oleObj name="Equation" r:id="rId15" imgW="152268" imgH="164957" progId="Equation.DSMT4">
                  <p:embed/>
                  <p:pic>
                    <p:nvPicPr>
                      <p:cNvPr id="0" name="オブジェクト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914718"/>
                        <a:ext cx="209550" cy="227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オブジェクト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6333577"/>
              </p:ext>
            </p:extLst>
          </p:nvPr>
        </p:nvGraphicFramePr>
        <p:xfrm>
          <a:off x="6228184" y="882174"/>
          <a:ext cx="355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55320" imgH="291960" progId="Equation.DSMT4">
                  <p:embed/>
                </p:oleObj>
              </mc:Choice>
              <mc:Fallback>
                <p:oleObj name="Equation" r:id="rId16" imgW="35532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228184" y="882174"/>
                        <a:ext cx="3556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正方形/長方形 36"/>
          <p:cNvSpPr/>
          <p:nvPr/>
        </p:nvSpPr>
        <p:spPr>
          <a:xfrm>
            <a:off x="611560" y="1419622"/>
            <a:ext cx="20882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先ほどの例では、</a:t>
            </a:r>
          </a:p>
        </p:txBody>
      </p:sp>
      <p:graphicFrame>
        <p:nvGraphicFramePr>
          <p:cNvPr id="38" name="オブジェクト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6621528"/>
              </p:ext>
            </p:extLst>
          </p:nvPr>
        </p:nvGraphicFramePr>
        <p:xfrm>
          <a:off x="2411760" y="1371318"/>
          <a:ext cx="2260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260440" imgH="622080" progId="Equation.DSMT4">
                  <p:embed/>
                </p:oleObj>
              </mc:Choice>
              <mc:Fallback>
                <p:oleObj name="Equation" r:id="rId18" imgW="2260440" imgH="622080" progId="Equation.DSMT4">
                  <p:embed/>
                  <p:pic>
                    <p:nvPicPr>
                      <p:cNvPr id="0" name="オブジェクト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1371318"/>
                        <a:ext cx="22606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正方形/長方形 38"/>
          <p:cNvSpPr/>
          <p:nvPr/>
        </p:nvSpPr>
        <p:spPr>
          <a:xfrm>
            <a:off x="4761228" y="1455390"/>
            <a:ext cx="23762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通りであった。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683568" y="2139702"/>
            <a:ext cx="68714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次のように、順列と階乗の記号で書き表すこともできる。</a:t>
            </a:r>
          </a:p>
        </p:txBody>
      </p:sp>
    </p:spTree>
    <p:extLst>
      <p:ext uri="{BB962C8B-B14F-4D97-AF65-F5344CB8AC3E}">
        <p14:creationId xmlns:p14="http://schemas.microsoft.com/office/powerpoint/2010/main" val="638831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4" grpId="0" uiExpand="1" build="p" animBg="1"/>
      <p:bldP spid="36" grpId="0" build="p"/>
      <p:bldP spid="29" grpId="0" build="p" animBg="1"/>
      <p:bldP spid="37" grpId="0"/>
      <p:bldP spid="39" grpId="0"/>
      <p:bldP spid="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第２回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0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395536" y="2427734"/>
            <a:ext cx="8136904" cy="1152128"/>
          </a:xfrm>
          <a:ln w="1905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異なる　個のものから　個とる組合せの総数は</a:t>
            </a:r>
          </a:p>
        </p:txBody>
      </p:sp>
      <p:sp>
        <p:nvSpPr>
          <p:cNvPr id="11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395536" y="2067694"/>
            <a:ext cx="936104" cy="360040"/>
          </a:xfrm>
          <a:ln w="19050">
            <a:solidFill>
              <a:srgbClr val="0070C0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ja-JP" altLang="en-US" sz="1800" dirty="0"/>
              <a:t>　１．</a:t>
            </a:r>
            <a:r>
              <a:rPr lang="ja-JP" altLang="en-US" sz="1800" dirty="0"/>
              <a:t>３</a:t>
            </a:r>
            <a:endParaRPr kumimoji="1" lang="ja-JP" altLang="en-US" sz="1800" dirty="0"/>
          </a:p>
        </p:txBody>
      </p:sp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3021399"/>
              </p:ext>
            </p:extLst>
          </p:nvPr>
        </p:nvGraphicFramePr>
        <p:xfrm>
          <a:off x="1403648" y="2499742"/>
          <a:ext cx="227013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4880" imgH="177480" progId="Equation.DSMT4">
                  <p:embed/>
                </p:oleObj>
              </mc:Choice>
              <mc:Fallback>
                <p:oleObj name="Equation" r:id="rId2" imgW="164880" imgH="177480" progId="Equation.DSMT4">
                  <p:embed/>
                  <p:pic>
                    <p:nvPicPr>
                      <p:cNvPr id="0" name="オブジェクト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2499742"/>
                        <a:ext cx="227013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オブジェクト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2135353"/>
              </p:ext>
            </p:extLst>
          </p:nvPr>
        </p:nvGraphicFramePr>
        <p:xfrm>
          <a:off x="2987824" y="2499742"/>
          <a:ext cx="209550" cy="227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280" imgH="164880" progId="Equation.DSMT4">
                  <p:embed/>
                </p:oleObj>
              </mc:Choice>
              <mc:Fallback>
                <p:oleObj name="Equation" r:id="rId4" imgW="152280" imgH="164880" progId="Equation.DSMT4">
                  <p:embed/>
                  <p:pic>
                    <p:nvPicPr>
                      <p:cNvPr id="0" name="オブジェクト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2499742"/>
                        <a:ext cx="209550" cy="227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オブジェクト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9885905"/>
              </p:ext>
            </p:extLst>
          </p:nvPr>
        </p:nvGraphicFramePr>
        <p:xfrm>
          <a:off x="2124075" y="915988"/>
          <a:ext cx="4508500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546440" imgH="685800" progId="Equation.DSMT4">
                  <p:embed/>
                </p:oleObj>
              </mc:Choice>
              <mc:Fallback>
                <p:oleObj name="Equation" r:id="rId6" imgW="4546440" imgH="685800" progId="Equation.DSMT4">
                  <p:embed/>
                  <p:pic>
                    <p:nvPicPr>
                      <p:cNvPr id="0" name="オブジェクト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75" y="915988"/>
                        <a:ext cx="4508500" cy="679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411510"/>
            <a:ext cx="8064896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公式</a:t>
            </a:r>
            <a:r>
              <a:rPr lang="ja-JP" altLang="en-US" sz="1800" dirty="0">
                <a:latin typeface="+mn-ea"/>
              </a:rPr>
              <a:t>［１．２］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の分母・分子に　　　　　　　　　　　　　 を掛けると　</a:t>
            </a:r>
          </a:p>
        </p:txBody>
      </p:sp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7406658"/>
              </p:ext>
            </p:extLst>
          </p:nvPr>
        </p:nvGraphicFramePr>
        <p:xfrm>
          <a:off x="3419872" y="483518"/>
          <a:ext cx="2959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958840" imgH="342720" progId="Equation.DSMT4">
                  <p:embed/>
                </p:oleObj>
              </mc:Choice>
              <mc:Fallback>
                <p:oleObj name="Equation" r:id="rId8" imgW="295884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419872" y="483518"/>
                        <a:ext cx="29591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539552" y="1635646"/>
            <a:ext cx="3456384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となるので、次が成り立つ。　</a:t>
            </a:r>
          </a:p>
        </p:txBody>
      </p:sp>
      <p:graphicFrame>
        <p:nvGraphicFramePr>
          <p:cNvPr id="17" name="オブジェクト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7817504"/>
              </p:ext>
            </p:extLst>
          </p:nvPr>
        </p:nvGraphicFramePr>
        <p:xfrm>
          <a:off x="3059832" y="2787774"/>
          <a:ext cx="1524000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36480" imgH="647640" progId="Equation.DSMT4">
                  <p:embed/>
                </p:oleObj>
              </mc:Choice>
              <mc:Fallback>
                <p:oleObj name="Equation" r:id="rId10" imgW="1536480" imgH="647640" progId="Equation.DSMT4">
                  <p:embed/>
                  <p:pic>
                    <p:nvPicPr>
                      <p:cNvPr id="0" name="オブジェクト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2787774"/>
                        <a:ext cx="1524000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37923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build="p"/>
      <p:bldP spid="10" grpId="0" build="p" animBg="1"/>
      <p:bldP spid="11" grpId="0" uiExpand="1" build="p" animBg="1"/>
      <p:bldP spid="1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第２回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1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395536" y="699542"/>
            <a:ext cx="8136904" cy="648072"/>
          </a:xfrm>
          <a:ln w="1905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</a:p>
        </p:txBody>
      </p:sp>
      <p:sp>
        <p:nvSpPr>
          <p:cNvPr id="1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395536" y="339502"/>
            <a:ext cx="936104" cy="360040"/>
          </a:xfrm>
          <a:ln w="19050">
            <a:solidFill>
              <a:srgbClr val="0070C0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ja-JP" altLang="en-US" sz="1800" dirty="0"/>
              <a:t>　１．４</a:t>
            </a:r>
          </a:p>
        </p:txBody>
      </p:sp>
      <p:graphicFrame>
        <p:nvGraphicFramePr>
          <p:cNvPr id="16" name="オブジェクト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8618369"/>
              </p:ext>
            </p:extLst>
          </p:nvPr>
        </p:nvGraphicFramePr>
        <p:xfrm>
          <a:off x="3203848" y="843558"/>
          <a:ext cx="1435962" cy="3924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66680" imgH="291960" progId="Equation.DSMT4">
                  <p:embed/>
                </p:oleObj>
              </mc:Choice>
              <mc:Fallback>
                <p:oleObj name="Equation" r:id="rId2" imgW="106668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843558"/>
                        <a:ext cx="1435962" cy="3924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251520" y="1563638"/>
            <a:ext cx="8268212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［証明］公式</a:t>
            </a:r>
            <a:r>
              <a:rPr lang="ja-JP" altLang="en-US" sz="1800" dirty="0">
                <a:latin typeface="+mn-ea"/>
              </a:rPr>
              <a:t>［１．３］　　　　　　　　　　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において左辺の　を　　　で置き換えると、　　　　　　　 </a:t>
            </a:r>
          </a:p>
        </p:txBody>
      </p:sp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6384236"/>
              </p:ext>
            </p:extLst>
          </p:nvPr>
        </p:nvGraphicFramePr>
        <p:xfrm>
          <a:off x="2113124" y="2139702"/>
          <a:ext cx="4557712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97200" imgH="660240" progId="Equation.DSMT4">
                  <p:embed/>
                </p:oleObj>
              </mc:Choice>
              <mc:Fallback>
                <p:oleObj name="Equation" r:id="rId4" imgW="4597200" imgH="660240" progId="Equation.DSMT4">
                  <p:embed/>
                  <p:pic>
                    <p:nvPicPr>
                      <p:cNvPr id="0" name="オブジェクト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3124" y="2139702"/>
                        <a:ext cx="4557712" cy="65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0102642"/>
              </p:ext>
            </p:extLst>
          </p:nvPr>
        </p:nvGraphicFramePr>
        <p:xfrm>
          <a:off x="6012160" y="1635646"/>
          <a:ext cx="660207" cy="2498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9800" imgH="177480" progId="Equation.DSMT4">
                  <p:embed/>
                </p:oleObj>
              </mc:Choice>
              <mc:Fallback>
                <p:oleObj name="Equation" r:id="rId6" imgW="46980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012160" y="1635646"/>
                        <a:ext cx="660207" cy="2498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9240055"/>
              </p:ext>
            </p:extLst>
          </p:nvPr>
        </p:nvGraphicFramePr>
        <p:xfrm>
          <a:off x="5580112" y="1635646"/>
          <a:ext cx="218869" cy="2371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2280" imgH="164880" progId="Equation.DSMT4">
                  <p:embed/>
                </p:oleObj>
              </mc:Choice>
              <mc:Fallback>
                <p:oleObj name="Equation" r:id="rId8" imgW="152280" imgH="164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580112" y="1635646"/>
                        <a:ext cx="218869" cy="2371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6804248" y="2283718"/>
            <a:ext cx="1800200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［証明終わり］　　　　　 </a:t>
            </a:r>
          </a:p>
        </p:txBody>
      </p:sp>
      <p:sp>
        <p:nvSpPr>
          <p:cNvPr id="14" name="コンテンツ プレースホルダー 11"/>
          <p:cNvSpPr>
            <a:spLocks noGrp="1"/>
          </p:cNvSpPr>
          <p:nvPr/>
        </p:nvSpPr>
        <p:spPr>
          <a:xfrm>
            <a:off x="238961" y="3201820"/>
            <a:ext cx="8280920" cy="6480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1800" b="1" dirty="0">
                <a:solidFill>
                  <a:srgbClr val="0070C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［意味からの理解］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例えば、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5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個から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個選ぶことは、選ばない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個を選ぶことである。このように考えると理解しやすい。　　　　　　　　</a:t>
            </a:r>
          </a:p>
        </p:txBody>
      </p:sp>
      <p:sp>
        <p:nvSpPr>
          <p:cNvPr id="19" name="コンテンツ プレースホルダー 11"/>
          <p:cNvSpPr>
            <a:spLocks noGrp="1"/>
          </p:cNvSpPr>
          <p:nvPr/>
        </p:nvSpPr>
        <p:spPr>
          <a:xfrm>
            <a:off x="671009" y="3939902"/>
            <a:ext cx="7416824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つまり、　　　　　である。これを一般化して、　　　　　となる。　　　　　　　　　 </a:t>
            </a:r>
          </a:p>
        </p:txBody>
      </p: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6130692"/>
              </p:ext>
            </p:extLst>
          </p:nvPr>
        </p:nvGraphicFramePr>
        <p:xfrm>
          <a:off x="1691680" y="3927620"/>
          <a:ext cx="1037431" cy="3363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01440" imgH="291960" progId="Equation.DSMT4">
                  <p:embed/>
                </p:oleObj>
              </mc:Choice>
              <mc:Fallback>
                <p:oleObj name="Equation" r:id="rId10" imgW="901440" imgH="291960" progId="Equation.DSMT4">
                  <p:embed/>
                  <p:pic>
                    <p:nvPicPr>
                      <p:cNvPr id="0" name="オブジェクト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3927620"/>
                        <a:ext cx="1037431" cy="3363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オブジェクト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3051816"/>
              </p:ext>
            </p:extLst>
          </p:nvPr>
        </p:nvGraphicFramePr>
        <p:xfrm>
          <a:off x="5724128" y="3939902"/>
          <a:ext cx="1224136" cy="3354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66680" imgH="291960" progId="Equation.DSMT4">
                  <p:embed/>
                </p:oleObj>
              </mc:Choice>
              <mc:Fallback>
                <p:oleObj name="Equation" r:id="rId12" imgW="1066680" imgH="291960" progId="Equation.DSMT4">
                  <p:embed/>
                  <p:pic>
                    <p:nvPicPr>
                      <p:cNvPr id="0" name="オブジェクト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3939902"/>
                        <a:ext cx="1224136" cy="3354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オブジェクト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8146202"/>
              </p:ext>
            </p:extLst>
          </p:nvPr>
        </p:nvGraphicFramePr>
        <p:xfrm>
          <a:off x="2411760" y="1491630"/>
          <a:ext cx="1524000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36480" imgH="647640" progId="Equation.DSMT4">
                  <p:embed/>
                </p:oleObj>
              </mc:Choice>
              <mc:Fallback>
                <p:oleObj name="Equation" r:id="rId14" imgW="1536480" imgH="647640" progId="Equation.DSMT4">
                  <p:embed/>
                  <p:pic>
                    <p:nvPicPr>
                      <p:cNvPr id="0" name="オブジェクト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1491630"/>
                        <a:ext cx="1524000" cy="642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611560" y="2211710"/>
            <a:ext cx="1512168" cy="4320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［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1.3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］左辺　　　　　 </a:t>
            </a:r>
          </a:p>
        </p:txBody>
      </p:sp>
    </p:spTree>
    <p:extLst>
      <p:ext uri="{BB962C8B-B14F-4D97-AF65-F5344CB8AC3E}">
        <p14:creationId xmlns:p14="http://schemas.microsoft.com/office/powerpoint/2010/main" val="3437923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5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build="p"/>
      <p:bldP spid="17" grpId="0" build="p"/>
      <p:bldP spid="20" grpId="0" build="p"/>
      <p:bldP spid="14" grpId="0"/>
      <p:bldP spid="19" grpId="0"/>
      <p:bldP spid="2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第２回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1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395536" y="699542"/>
            <a:ext cx="8136904" cy="432048"/>
          </a:xfrm>
          <a:ln w="1905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</a:p>
        </p:txBody>
      </p:sp>
      <p:sp>
        <p:nvSpPr>
          <p:cNvPr id="1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395536" y="339502"/>
            <a:ext cx="936104" cy="360040"/>
          </a:xfrm>
          <a:ln w="19050">
            <a:solidFill>
              <a:srgbClr val="0070C0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ja-JP" altLang="en-US" sz="1800" dirty="0"/>
              <a:t>　１．５</a:t>
            </a:r>
          </a:p>
        </p:txBody>
      </p:sp>
      <p:graphicFrame>
        <p:nvGraphicFramePr>
          <p:cNvPr id="16" name="オブジェクト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3432593"/>
              </p:ext>
            </p:extLst>
          </p:nvPr>
        </p:nvGraphicFramePr>
        <p:xfrm>
          <a:off x="2123728" y="699542"/>
          <a:ext cx="4135967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88960" imgH="342720" progId="Equation.DSMT4">
                  <p:embed/>
                </p:oleObj>
              </mc:Choice>
              <mc:Fallback>
                <p:oleObj name="Equation" r:id="rId2" imgW="328896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699542"/>
                        <a:ext cx="4135967" cy="432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179512" y="1203598"/>
            <a:ext cx="8268212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［証明］公式</a:t>
            </a:r>
            <a:r>
              <a:rPr lang="ja-JP" altLang="en-US" sz="1800" dirty="0">
                <a:latin typeface="+mn-ea"/>
              </a:rPr>
              <a:t>［１．３］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を右辺に適用する。　　　　　　 </a:t>
            </a:r>
          </a:p>
        </p:txBody>
      </p:sp>
      <p:sp>
        <p:nvSpPr>
          <p:cNvPr id="20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6372200" y="3867894"/>
            <a:ext cx="1800200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［証明終わり］　　　　　 </a:t>
            </a:r>
          </a:p>
        </p:txBody>
      </p:sp>
      <p:graphicFrame>
        <p:nvGraphicFramePr>
          <p:cNvPr id="4" name="オブジェクト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3629997"/>
              </p:ext>
            </p:extLst>
          </p:nvPr>
        </p:nvGraphicFramePr>
        <p:xfrm>
          <a:off x="1115616" y="1635646"/>
          <a:ext cx="5256584" cy="6767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410080" imgH="698400" progId="Equation.DSMT4">
                  <p:embed/>
                </p:oleObj>
              </mc:Choice>
              <mc:Fallback>
                <p:oleObj name="Equation" r:id="rId4" imgW="541008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1635646"/>
                        <a:ext cx="5256584" cy="6767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8243047"/>
              </p:ext>
            </p:extLst>
          </p:nvPr>
        </p:nvGraphicFramePr>
        <p:xfrm>
          <a:off x="2339752" y="3075806"/>
          <a:ext cx="27178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17640" imgH="685800" progId="Equation.DSMT4">
                  <p:embed/>
                </p:oleObj>
              </mc:Choice>
              <mc:Fallback>
                <p:oleObj name="Equation" r:id="rId6" imgW="2717640" imgH="685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339752" y="3075806"/>
                        <a:ext cx="2717800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702596"/>
              </p:ext>
            </p:extLst>
          </p:nvPr>
        </p:nvGraphicFramePr>
        <p:xfrm>
          <a:off x="2339752" y="2283718"/>
          <a:ext cx="3009900" cy="67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035160" imgH="685800" progId="Equation.DSMT4">
                  <p:embed/>
                </p:oleObj>
              </mc:Choice>
              <mc:Fallback>
                <p:oleObj name="Equation" r:id="rId8" imgW="3035160" imgH="685800" progId="Equation.DSMT4">
                  <p:embed/>
                  <p:pic>
                    <p:nvPicPr>
                      <p:cNvPr id="0" name="オブジェクト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2283718"/>
                        <a:ext cx="3009900" cy="677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オブジェクト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7455111"/>
              </p:ext>
            </p:extLst>
          </p:nvPr>
        </p:nvGraphicFramePr>
        <p:xfrm>
          <a:off x="2339752" y="3795886"/>
          <a:ext cx="1879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79560" imgH="685800" progId="Equation.DSMT4">
                  <p:embed/>
                </p:oleObj>
              </mc:Choice>
              <mc:Fallback>
                <p:oleObj name="Equation" r:id="rId10" imgW="1879560" imgH="685800" progId="Equation.DSMT4">
                  <p:embed/>
                  <p:pic>
                    <p:nvPicPr>
                      <p:cNvPr id="0" name="オブジェクト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3795886"/>
                        <a:ext cx="18796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オブジェクト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5803854"/>
              </p:ext>
            </p:extLst>
          </p:nvPr>
        </p:nvGraphicFramePr>
        <p:xfrm>
          <a:off x="5076056" y="3075806"/>
          <a:ext cx="2514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514600" imgH="685800" progId="Equation.DSMT4">
                  <p:embed/>
                </p:oleObj>
              </mc:Choice>
              <mc:Fallback>
                <p:oleObj name="Equation" r:id="rId12" imgW="2514600" imgH="685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076056" y="3075806"/>
                        <a:ext cx="2514600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オブジェクト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7916506"/>
              </p:ext>
            </p:extLst>
          </p:nvPr>
        </p:nvGraphicFramePr>
        <p:xfrm>
          <a:off x="4211959" y="3795886"/>
          <a:ext cx="1298297" cy="719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68200" imgH="647640" progId="Equation.DSMT4">
                  <p:embed/>
                </p:oleObj>
              </mc:Choice>
              <mc:Fallback>
                <p:oleObj name="Equation" r:id="rId14" imgW="1168200" imgH="647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211959" y="3795886"/>
                        <a:ext cx="1298297" cy="7197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オブジェクト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3161316"/>
              </p:ext>
            </p:extLst>
          </p:nvPr>
        </p:nvGraphicFramePr>
        <p:xfrm>
          <a:off x="5508104" y="3939902"/>
          <a:ext cx="710688" cy="3801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45760" imgH="291960" progId="Equation.DSMT4">
                  <p:embed/>
                </p:oleObj>
              </mc:Choice>
              <mc:Fallback>
                <p:oleObj name="Equation" r:id="rId16" imgW="54576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508104" y="3939902"/>
                        <a:ext cx="710688" cy="3801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3281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build="p"/>
      <p:bldP spid="17" grpId="0" build="p"/>
      <p:bldP spid="20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267494"/>
            <a:ext cx="1368152" cy="360040"/>
          </a:xfrm>
          <a:ln w="19050">
            <a:solidFill>
              <a:srgbClr val="FFC000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ja-JP" altLang="en-US" sz="1800" dirty="0"/>
              <a:t>例題　１．</a:t>
            </a:r>
            <a:r>
              <a:rPr lang="ja-JP" altLang="en-US" sz="1800" dirty="0"/>
              <a:t>２</a:t>
            </a:r>
            <a:endParaRPr kumimoji="1" lang="ja-JP" altLang="en-US" sz="1800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467544" y="627534"/>
            <a:ext cx="8136904" cy="360040"/>
          </a:xfrm>
          <a:ln w="19050">
            <a:solidFill>
              <a:srgbClr val="FFC000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7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個の文字</a:t>
            </a:r>
            <a:r>
              <a:rPr lang="en-US" altLang="ja-JP" sz="1800" dirty="0" err="1">
                <a:latin typeface="ＭＳ 明朝" panose="02020609040205080304" pitchFamily="17" charset="-128"/>
                <a:ea typeface="ＭＳ 明朝" panose="02020609040205080304" pitchFamily="17" charset="-128"/>
              </a:rPr>
              <a:t>a,a,a,b,b,c,c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全部を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列に並べる並べ方は何通りあるか。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第２回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0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395536" y="1059582"/>
            <a:ext cx="7920880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（解）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7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個の文字を並べるとき、たとえば</a:t>
            </a:r>
          </a:p>
        </p:txBody>
      </p:sp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1169400"/>
              </p:ext>
            </p:extLst>
          </p:nvPr>
        </p:nvGraphicFramePr>
        <p:xfrm>
          <a:off x="2727799" y="1419622"/>
          <a:ext cx="2348255" cy="304800"/>
        </p:xfrm>
        <a:graphic>
          <a:graphicData uri="http://schemas.openxmlformats.org/drawingml/2006/table">
            <a:tbl>
              <a:tblPr/>
              <a:tblGrid>
                <a:gridCol w="3354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4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54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54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54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354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354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9375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a</a:t>
                      </a:r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a</a:t>
                      </a:r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a</a:t>
                      </a:r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1851670"/>
            <a:ext cx="7920880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のように，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7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個の枠に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個の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a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を入れると考える。</a:t>
            </a:r>
          </a:p>
        </p:txBody>
      </p:sp>
      <p:sp>
        <p:nvSpPr>
          <p:cNvPr id="14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755576" y="2211710"/>
            <a:ext cx="7920880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7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個の枠から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個の枠を選んで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a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を入れるので、　　通りある。</a:t>
            </a:r>
          </a:p>
        </p:txBody>
      </p:sp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6055783"/>
              </p:ext>
            </p:extLst>
          </p:nvPr>
        </p:nvGraphicFramePr>
        <p:xfrm>
          <a:off x="5552678" y="2211710"/>
          <a:ext cx="342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2720" imgH="291960" progId="Equation.DSMT4">
                  <p:embed/>
                </p:oleObj>
              </mc:Choice>
              <mc:Fallback>
                <p:oleObj name="Equation" r:id="rId2" imgW="342720" imgH="291960" progId="Equation.DSMT4">
                  <p:embed/>
                  <p:pic>
                    <p:nvPicPr>
                      <p:cNvPr id="0" name="オブジェクト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2678" y="2211710"/>
                        <a:ext cx="342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755576" y="2571750"/>
            <a:ext cx="7920880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次は、残った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個の枠から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個の枠を選んで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b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を入れるので、　　通りある。</a:t>
            </a:r>
          </a:p>
        </p:txBody>
      </p:sp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4420996"/>
              </p:ext>
            </p:extLst>
          </p:nvPr>
        </p:nvGraphicFramePr>
        <p:xfrm>
          <a:off x="6948264" y="2571750"/>
          <a:ext cx="355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55320" imgH="291960" progId="Equation.DSMT4">
                  <p:embed/>
                </p:oleObj>
              </mc:Choice>
              <mc:Fallback>
                <p:oleObj name="Equation" r:id="rId4" imgW="355320" imgH="291960" progId="Equation.DSMT4">
                  <p:embed/>
                  <p:pic>
                    <p:nvPicPr>
                      <p:cNvPr id="0" name="オブジェクト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8264" y="2571750"/>
                        <a:ext cx="355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755576" y="2931790"/>
            <a:ext cx="7920880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最後は、残った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個の枠から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個の枠を選んで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c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を入れるので、　　通りある。</a:t>
            </a:r>
          </a:p>
        </p:txBody>
      </p:sp>
      <p:graphicFrame>
        <p:nvGraphicFramePr>
          <p:cNvPr id="17" name="オブジェクト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7940896"/>
              </p:ext>
            </p:extLst>
          </p:nvPr>
        </p:nvGraphicFramePr>
        <p:xfrm>
          <a:off x="7092280" y="2931790"/>
          <a:ext cx="355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55320" imgH="291960" progId="Equation.DSMT4">
                  <p:embed/>
                </p:oleObj>
              </mc:Choice>
              <mc:Fallback>
                <p:oleObj name="Equation" r:id="rId6" imgW="355320" imgH="291960" progId="Equation.DSMT4">
                  <p:embed/>
                  <p:pic>
                    <p:nvPicPr>
                      <p:cNvPr id="0" name="オブジェクト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280" y="2931790"/>
                        <a:ext cx="355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755576" y="3291830"/>
            <a:ext cx="4464496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したがって、求める並べ方の総数は、</a:t>
            </a:r>
          </a:p>
        </p:txBody>
      </p:sp>
      <p:graphicFrame>
        <p:nvGraphicFramePr>
          <p:cNvPr id="20" name="オブジェクト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8685731"/>
              </p:ext>
            </p:extLst>
          </p:nvPr>
        </p:nvGraphicFramePr>
        <p:xfrm>
          <a:off x="1979712" y="3651870"/>
          <a:ext cx="3670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670200" imgH="622080" progId="Equation.DSMT4">
                  <p:embed/>
                </p:oleObj>
              </mc:Choice>
              <mc:Fallback>
                <p:oleObj name="Equation" r:id="rId8" imgW="3670200" imgH="622080" progId="Equation.DSMT4">
                  <p:embed/>
                  <p:pic>
                    <p:nvPicPr>
                      <p:cNvPr id="0" name="オブジェクト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3651870"/>
                        <a:ext cx="3670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正方形/長方形 22"/>
          <p:cNvSpPr/>
          <p:nvPr/>
        </p:nvSpPr>
        <p:spPr>
          <a:xfrm>
            <a:off x="5724128" y="3723878"/>
            <a:ext cx="7920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通り</a:t>
            </a:r>
          </a:p>
        </p:txBody>
      </p:sp>
    </p:spTree>
    <p:extLst>
      <p:ext uri="{BB962C8B-B14F-4D97-AF65-F5344CB8AC3E}">
        <p14:creationId xmlns:p14="http://schemas.microsoft.com/office/powerpoint/2010/main" val="3437923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build="p"/>
      <p:bldP spid="10" grpId="0" build="p"/>
      <p:bldP spid="13" grpId="0" build="p"/>
      <p:bldP spid="14" grpId="0" build="p"/>
      <p:bldP spid="16" grpId="0" build="p"/>
      <p:bldP spid="18" grpId="0" build="p"/>
      <p:bldP spid="21" grpId="0" build="p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正方形/長方形 39"/>
          <p:cNvSpPr/>
          <p:nvPr/>
        </p:nvSpPr>
        <p:spPr>
          <a:xfrm>
            <a:off x="683568" y="4106445"/>
            <a:ext cx="11521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（注意）　　　　　</a:t>
            </a:r>
          </a:p>
        </p:txBody>
      </p:sp>
      <p:sp>
        <p:nvSpPr>
          <p:cNvPr id="30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395536" y="2067694"/>
            <a:ext cx="8268212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［証明］　</a:t>
            </a:r>
            <a:r>
              <a:rPr lang="ja-JP" altLang="en-US" sz="1800" dirty="0">
                <a:latin typeface="+mn-ea"/>
              </a:rPr>
              <a:t>　　　　　　　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の場合について示す。　　　　　　　 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267494"/>
            <a:ext cx="936104" cy="360040"/>
          </a:xfrm>
          <a:ln w="19050">
            <a:solidFill>
              <a:srgbClr val="0070C0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ja-JP" altLang="en-US" sz="1800" dirty="0"/>
              <a:t>　１．６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467544" y="627534"/>
            <a:ext cx="8136904" cy="1368152"/>
          </a:xfrm>
          <a:ln w="1905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個のもののうち、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a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が　個、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b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が　個、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c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が　個、</a:t>
            </a:r>
          </a:p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あるととき、それらをすべて並べてできる順列の総数は</a:t>
            </a:r>
          </a:p>
          <a:p>
            <a:pPr marL="0" indent="0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第２回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2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5580112" y="1491630"/>
            <a:ext cx="2592288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b="1" dirty="0">
                <a:solidFill>
                  <a:srgbClr val="0070C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同じものを含む順列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8811467"/>
              </p:ext>
            </p:extLst>
          </p:nvPr>
        </p:nvGraphicFramePr>
        <p:xfrm>
          <a:off x="755576" y="699542"/>
          <a:ext cx="227012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4880" imgH="177480" progId="Equation.DSMT4">
                  <p:embed/>
                </p:oleObj>
              </mc:Choice>
              <mc:Fallback>
                <p:oleObj name="Equation" r:id="rId2" imgW="1648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55576" y="699542"/>
                        <a:ext cx="227012" cy="244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5194550"/>
              </p:ext>
            </p:extLst>
          </p:nvPr>
        </p:nvGraphicFramePr>
        <p:xfrm>
          <a:off x="3203848" y="699542"/>
          <a:ext cx="241697" cy="2739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0440" imgH="215640" progId="Equation.DSMT4">
                  <p:embed/>
                </p:oleObj>
              </mc:Choice>
              <mc:Fallback>
                <p:oleObj name="Equation" r:id="rId4" imgW="1904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699542"/>
                        <a:ext cx="241697" cy="27392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4155289"/>
              </p:ext>
            </p:extLst>
          </p:nvPr>
        </p:nvGraphicFramePr>
        <p:xfrm>
          <a:off x="3203849" y="1203598"/>
          <a:ext cx="1152128" cy="7628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39600" imgH="622080" progId="Equation.DSMT4">
                  <p:embed/>
                </p:oleObj>
              </mc:Choice>
              <mc:Fallback>
                <p:oleObj name="Equation" r:id="rId6" imgW="93960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9" y="1203598"/>
                        <a:ext cx="1152128" cy="7628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7185614"/>
              </p:ext>
            </p:extLst>
          </p:nvPr>
        </p:nvGraphicFramePr>
        <p:xfrm>
          <a:off x="6146800" y="3352800"/>
          <a:ext cx="914400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14400" imgH="250560" progId="Equation.DSMT4">
                  <p:embed/>
                </p:oleObj>
              </mc:Choice>
              <mc:Fallback>
                <p:oleObj name="Equation" r:id="rId8" imgW="914400" imgH="250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146800" y="3352800"/>
                        <a:ext cx="914400" cy="250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5419497"/>
              </p:ext>
            </p:extLst>
          </p:nvPr>
        </p:nvGraphicFramePr>
        <p:xfrm>
          <a:off x="4229101" y="700088"/>
          <a:ext cx="198884" cy="2600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4880" imgH="215640" progId="Equation.DSMT4">
                  <p:embed/>
                </p:oleObj>
              </mc:Choice>
              <mc:Fallback>
                <p:oleObj name="Equation" r:id="rId10" imgW="164880" imgH="215640" progId="Equation.DSMT4">
                  <p:embed/>
                  <p:pic>
                    <p:nvPicPr>
                      <p:cNvPr id="0" name="オブジェクト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9101" y="700088"/>
                        <a:ext cx="198884" cy="2600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オブジェクト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8047426"/>
              </p:ext>
            </p:extLst>
          </p:nvPr>
        </p:nvGraphicFramePr>
        <p:xfrm>
          <a:off x="5220072" y="699542"/>
          <a:ext cx="233134" cy="2525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2280" imgH="164880" progId="Equation.DSMT4">
                  <p:embed/>
                </p:oleObj>
              </mc:Choice>
              <mc:Fallback>
                <p:oleObj name="Equation" r:id="rId12" imgW="152280" imgH="164880" progId="Equation.DSMT4">
                  <p:embed/>
                  <p:pic>
                    <p:nvPicPr>
                      <p:cNvPr id="0" name="オブジェクト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699542"/>
                        <a:ext cx="233134" cy="25256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オブジェクト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4235744"/>
              </p:ext>
            </p:extLst>
          </p:nvPr>
        </p:nvGraphicFramePr>
        <p:xfrm>
          <a:off x="5803900" y="700088"/>
          <a:ext cx="2070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70000" imgH="342720" progId="Equation.DSMT4">
                  <p:embed/>
                </p:oleObj>
              </mc:Choice>
              <mc:Fallback>
                <p:oleObj name="Equation" r:id="rId14" imgW="207000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803900" y="700088"/>
                        <a:ext cx="20701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オブジェクト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2778394"/>
              </p:ext>
            </p:extLst>
          </p:nvPr>
        </p:nvGraphicFramePr>
        <p:xfrm>
          <a:off x="1403648" y="2139702"/>
          <a:ext cx="1240408" cy="2426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68200" imgH="228600" progId="Equation.DSMT4">
                  <p:embed/>
                </p:oleObj>
              </mc:Choice>
              <mc:Fallback>
                <p:oleObj name="Equation" r:id="rId16" imgW="11682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403648" y="2139702"/>
                        <a:ext cx="1240408" cy="2426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2499742"/>
            <a:ext cx="7920880" cy="7200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最初、　個の枠に　個の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a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を入れ、次に　　 個の枠に　個の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b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を入れると、残りは、　個の枠に　個の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c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を入れればよい。その総数は、</a:t>
            </a:r>
          </a:p>
          <a:p>
            <a:pPr marL="0" indent="0">
              <a:buNone/>
            </a:pP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29" name="オブジェクト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3179617"/>
              </p:ext>
            </p:extLst>
          </p:nvPr>
        </p:nvGraphicFramePr>
        <p:xfrm>
          <a:off x="1430660" y="3219822"/>
          <a:ext cx="5562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562360" imgH="685800" progId="Equation.DSMT4">
                  <p:embed/>
                </p:oleObj>
              </mc:Choice>
              <mc:Fallback>
                <p:oleObj name="Equation" r:id="rId18" imgW="5562360" imgH="685800" progId="Equation.DSMT4">
                  <p:embed/>
                  <p:pic>
                    <p:nvPicPr>
                      <p:cNvPr id="0" name="オブジェクト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0660" y="3219822"/>
                        <a:ext cx="55626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オブジェクト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4526675"/>
              </p:ext>
            </p:extLst>
          </p:nvPr>
        </p:nvGraphicFramePr>
        <p:xfrm>
          <a:off x="2627784" y="2571750"/>
          <a:ext cx="216024" cy="2444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90440" imgH="215640" progId="Equation.DSMT4">
                  <p:embed/>
                </p:oleObj>
              </mc:Choice>
              <mc:Fallback>
                <p:oleObj name="Equation" r:id="rId20" imgW="190440" imgH="215640" progId="Equation.DSMT4">
                  <p:embed/>
                  <p:pic>
                    <p:nvPicPr>
                      <p:cNvPr id="0" name="オブジェクト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2571750"/>
                        <a:ext cx="216024" cy="2444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オブジェクト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8302262"/>
              </p:ext>
            </p:extLst>
          </p:nvPr>
        </p:nvGraphicFramePr>
        <p:xfrm>
          <a:off x="1475657" y="2643759"/>
          <a:ext cx="200594" cy="2160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64880" imgH="177480" progId="Equation.DSMT4">
                  <p:embed/>
                </p:oleObj>
              </mc:Choice>
              <mc:Fallback>
                <p:oleObj name="Equation" r:id="rId22" imgW="164880" imgH="177480" progId="Equation.DSMT4">
                  <p:embed/>
                  <p:pic>
                    <p:nvPicPr>
                      <p:cNvPr id="0" name="オブジェクト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7" y="2643759"/>
                        <a:ext cx="200594" cy="2160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オブジェクト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9473916"/>
              </p:ext>
            </p:extLst>
          </p:nvPr>
        </p:nvGraphicFramePr>
        <p:xfrm>
          <a:off x="4788024" y="2571750"/>
          <a:ext cx="576064" cy="2448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07960" imgH="215640" progId="Equation.DSMT4">
                  <p:embed/>
                </p:oleObj>
              </mc:Choice>
              <mc:Fallback>
                <p:oleObj name="Equation" r:id="rId24" imgW="50796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4788024" y="2571750"/>
                        <a:ext cx="576064" cy="2448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オブジェクト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5203384"/>
              </p:ext>
            </p:extLst>
          </p:nvPr>
        </p:nvGraphicFramePr>
        <p:xfrm>
          <a:off x="6300192" y="2571750"/>
          <a:ext cx="198438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64880" imgH="215640" progId="Equation.DSMT4">
                  <p:embed/>
                </p:oleObj>
              </mc:Choice>
              <mc:Fallback>
                <p:oleObj name="Equation" r:id="rId26" imgW="164880" imgH="215640" progId="Equation.DSMT4">
                  <p:embed/>
                  <p:pic>
                    <p:nvPicPr>
                      <p:cNvPr id="0" name="オブジェクト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2571750"/>
                        <a:ext cx="198438" cy="260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オブジェクト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5598045"/>
              </p:ext>
            </p:extLst>
          </p:nvPr>
        </p:nvGraphicFramePr>
        <p:xfrm>
          <a:off x="1475656" y="2859782"/>
          <a:ext cx="166687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52280" imgH="164880" progId="Equation.DSMT4">
                  <p:embed/>
                </p:oleObj>
              </mc:Choice>
              <mc:Fallback>
                <p:oleObj name="Equation" r:id="rId28" imgW="152280" imgH="164880" progId="Equation.DSMT4">
                  <p:embed/>
                  <p:pic>
                    <p:nvPicPr>
                      <p:cNvPr id="0" name="オブジェクト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2859782"/>
                        <a:ext cx="166687" cy="180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オブジェクト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2459666"/>
              </p:ext>
            </p:extLst>
          </p:nvPr>
        </p:nvGraphicFramePr>
        <p:xfrm>
          <a:off x="2627784" y="2859782"/>
          <a:ext cx="166687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52280" imgH="164880" progId="Equation.DSMT4">
                  <p:embed/>
                </p:oleObj>
              </mc:Choice>
              <mc:Fallback>
                <p:oleObj name="Equation" r:id="rId30" imgW="152280" imgH="164880" progId="Equation.DSMT4">
                  <p:embed/>
                  <p:pic>
                    <p:nvPicPr>
                      <p:cNvPr id="0" name="オブジェクト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2859782"/>
                        <a:ext cx="166687" cy="180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オブジェクト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9710063"/>
              </p:ext>
            </p:extLst>
          </p:nvPr>
        </p:nvGraphicFramePr>
        <p:xfrm>
          <a:off x="1619672" y="4214980"/>
          <a:ext cx="1396031" cy="2607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155600" imgH="215640" progId="Equation.DSMT4">
                  <p:embed/>
                </p:oleObj>
              </mc:Choice>
              <mc:Fallback>
                <p:oleObj name="Equation" r:id="rId31" imgW="115560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1619672" y="4214980"/>
                        <a:ext cx="1396031" cy="2607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6012160" y="4106445"/>
            <a:ext cx="1800200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［証明終わり］　　　　　 </a:t>
            </a:r>
          </a:p>
        </p:txBody>
      </p:sp>
    </p:spTree>
    <p:extLst>
      <p:ext uri="{BB962C8B-B14F-4D97-AF65-F5344CB8AC3E}">
        <p14:creationId xmlns:p14="http://schemas.microsoft.com/office/powerpoint/2010/main" val="437570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30" grpId="0" build="p"/>
      <p:bldP spid="36" grpId="0" build="p"/>
      <p:bldP spid="31" grpId="0" build="p"/>
      <p:bldP spid="4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グループ化 14"/>
          <p:cNvGrpSpPr/>
          <p:nvPr/>
        </p:nvGrpSpPr>
        <p:grpSpPr>
          <a:xfrm>
            <a:off x="3779912" y="1851670"/>
            <a:ext cx="5080738" cy="2775529"/>
            <a:chOff x="3779912" y="1851670"/>
            <a:chExt cx="5080738" cy="2775529"/>
          </a:xfrm>
        </p:grpSpPr>
        <p:grpSp>
          <p:nvGrpSpPr>
            <p:cNvPr id="43" name="グループ化 42"/>
            <p:cNvGrpSpPr/>
            <p:nvPr/>
          </p:nvGrpSpPr>
          <p:grpSpPr>
            <a:xfrm>
              <a:off x="3779912" y="1851670"/>
              <a:ext cx="5080738" cy="2775529"/>
              <a:chOff x="3779912" y="1851670"/>
              <a:chExt cx="5080738" cy="2775529"/>
            </a:xfrm>
          </p:grpSpPr>
          <p:pic>
            <p:nvPicPr>
              <p:cNvPr id="25" name="図 24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779912" y="1851670"/>
                <a:ext cx="5080738" cy="2513090"/>
              </a:xfrm>
              <a:prstGeom prst="rect">
                <a:avLst/>
              </a:prstGeom>
            </p:spPr>
          </p:pic>
          <p:graphicFrame>
            <p:nvGraphicFramePr>
              <p:cNvPr id="27" name="オブジェクト 2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483274060"/>
                  </p:ext>
                </p:extLst>
              </p:nvPr>
            </p:nvGraphicFramePr>
            <p:xfrm>
              <a:off x="5580112" y="4102321"/>
              <a:ext cx="1584176" cy="52487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3" imgW="2108160" imgH="698400" progId="Equation.DSMT4">
                      <p:embed/>
                    </p:oleObj>
                  </mc:Choice>
                  <mc:Fallback>
                    <p:oleObj name="Equation" r:id="rId3" imgW="2108160" imgH="698400" progId="Equation.DSMT4">
                      <p:embed/>
                      <p:pic>
                        <p:nvPicPr>
                          <p:cNvPr id="0" name="オブジェクト 1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580112" y="4102321"/>
                            <a:ext cx="1584176" cy="52487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13" name="グループ化 12"/>
            <p:cNvGrpSpPr/>
            <p:nvPr/>
          </p:nvGrpSpPr>
          <p:grpSpPr>
            <a:xfrm>
              <a:off x="3923928" y="2715766"/>
              <a:ext cx="3328577" cy="1368152"/>
              <a:chOff x="3923928" y="2715766"/>
              <a:chExt cx="3328577" cy="1368152"/>
            </a:xfrm>
          </p:grpSpPr>
          <p:cxnSp>
            <p:nvCxnSpPr>
              <p:cNvPr id="5" name="直線矢印コネクタ 4"/>
              <p:cNvCxnSpPr/>
              <p:nvPr/>
            </p:nvCxnSpPr>
            <p:spPr>
              <a:xfrm>
                <a:off x="3923928" y="4083918"/>
                <a:ext cx="1656184" cy="0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直線矢印コネクタ 28"/>
              <p:cNvCxnSpPr/>
              <p:nvPr/>
            </p:nvCxnSpPr>
            <p:spPr>
              <a:xfrm flipH="1">
                <a:off x="5868144" y="2715766"/>
                <a:ext cx="1384361" cy="1296144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8" name="正方形/長方形 17"/>
          <p:cNvSpPr/>
          <p:nvPr/>
        </p:nvSpPr>
        <p:spPr>
          <a:xfrm>
            <a:off x="539552" y="1707654"/>
            <a:ext cx="436226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      を展開したとき、　　　の係数</a:t>
            </a:r>
          </a:p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は、　個の枠から　の指数、つまり</a:t>
            </a:r>
          </a:p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個の枠を選ぶ組合せに等しい。</a:t>
            </a:r>
          </a:p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つまり、　に他ならない。　　　　　　　　　 </a:t>
            </a:r>
          </a:p>
        </p:txBody>
      </p:sp>
      <p:sp>
        <p:nvSpPr>
          <p:cNvPr id="30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1203598"/>
            <a:ext cx="8136904" cy="4320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［証明］　　　　　　　　　　　　　　　　　であるから、</a:t>
            </a:r>
            <a:r>
              <a:rPr lang="ja-JP" altLang="en-US" sz="1800" dirty="0">
                <a:latin typeface="+mn-ea"/>
              </a:rPr>
              <a:t>　　　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 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267494"/>
            <a:ext cx="2016224" cy="360040"/>
          </a:xfrm>
          <a:ln w="19050">
            <a:solidFill>
              <a:srgbClr val="0070C0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ja-JP" altLang="en-US" sz="1800" dirty="0"/>
              <a:t>　１．７　二項定理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467544" y="627534"/>
            <a:ext cx="8136904" cy="504056"/>
          </a:xfrm>
          <a:ln w="1905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第２回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28" name="オブジェクト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5937782"/>
              </p:ext>
            </p:extLst>
          </p:nvPr>
        </p:nvGraphicFramePr>
        <p:xfrm>
          <a:off x="971600" y="699542"/>
          <a:ext cx="7099300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365960" imgH="380880" progId="Equation.DSMT4">
                  <p:embed/>
                </p:oleObj>
              </mc:Choice>
              <mc:Fallback>
                <p:oleObj name="Equation" r:id="rId5" imgW="736596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71600" y="699542"/>
                        <a:ext cx="7099300" cy="366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オブジェクト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6491894"/>
              </p:ext>
            </p:extLst>
          </p:nvPr>
        </p:nvGraphicFramePr>
        <p:xfrm>
          <a:off x="1619672" y="1203598"/>
          <a:ext cx="3624262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759120" imgH="380880" progId="Equation.DSMT4">
                  <p:embed/>
                </p:oleObj>
              </mc:Choice>
              <mc:Fallback>
                <p:oleObj name="Equation" r:id="rId7" imgW="3759120" imgH="380880" progId="Equation.DSMT4">
                  <p:embed/>
                  <p:pic>
                    <p:nvPicPr>
                      <p:cNvPr id="0" name="オブジェクト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1203598"/>
                        <a:ext cx="3624262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オブジェクト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9560577"/>
              </p:ext>
            </p:extLst>
          </p:nvPr>
        </p:nvGraphicFramePr>
        <p:xfrm>
          <a:off x="827584" y="1707654"/>
          <a:ext cx="73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36560" imgH="380880" progId="Equation.DSMT4">
                  <p:embed/>
                </p:oleObj>
              </mc:Choice>
              <mc:Fallback>
                <p:oleObj name="Equation" r:id="rId9" imgW="73656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27584" y="1707654"/>
                        <a:ext cx="7366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オブジェクト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8756876"/>
              </p:ext>
            </p:extLst>
          </p:nvPr>
        </p:nvGraphicFramePr>
        <p:xfrm>
          <a:off x="3372731" y="1726472"/>
          <a:ext cx="571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71320" imgH="279360" progId="Equation.DSMT4">
                  <p:embed/>
                </p:oleObj>
              </mc:Choice>
              <mc:Fallback>
                <p:oleObj name="Equation" r:id="rId11" imgW="571320" imgH="279360" progId="Equation.DSMT4">
                  <p:embed/>
                  <p:pic>
                    <p:nvPicPr>
                      <p:cNvPr id="0" name="オブジェクト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2731" y="1726472"/>
                        <a:ext cx="571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オブジェクト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9614419"/>
              </p:ext>
            </p:extLst>
          </p:nvPr>
        </p:nvGraphicFramePr>
        <p:xfrm>
          <a:off x="1403648" y="2629392"/>
          <a:ext cx="355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55320" imgH="291960" progId="Equation.DSMT4">
                  <p:embed/>
                </p:oleObj>
              </mc:Choice>
              <mc:Fallback>
                <p:oleObj name="Equation" r:id="rId13" imgW="35532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403648" y="2629392"/>
                        <a:ext cx="3556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オブジェクト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0250997"/>
              </p:ext>
            </p:extLst>
          </p:nvPr>
        </p:nvGraphicFramePr>
        <p:xfrm>
          <a:off x="1043608" y="2091918"/>
          <a:ext cx="200025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64880" imgH="177480" progId="Equation.DSMT4">
                  <p:embed/>
                </p:oleObj>
              </mc:Choice>
              <mc:Fallback>
                <p:oleObj name="Equation" r:id="rId15" imgW="164880" imgH="177480" progId="Equation.DSMT4">
                  <p:embed/>
                  <p:pic>
                    <p:nvPicPr>
                      <p:cNvPr id="0" name="オブジェクト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091918"/>
                        <a:ext cx="200025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オブジェクト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7305970"/>
              </p:ext>
            </p:extLst>
          </p:nvPr>
        </p:nvGraphicFramePr>
        <p:xfrm>
          <a:off x="611560" y="2342710"/>
          <a:ext cx="184150" cy="200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52280" imgH="164880" progId="Equation.DSMT4">
                  <p:embed/>
                </p:oleObj>
              </mc:Choice>
              <mc:Fallback>
                <p:oleObj name="Equation" r:id="rId17" imgW="152280" imgH="164880" progId="Equation.DSMT4">
                  <p:embed/>
                  <p:pic>
                    <p:nvPicPr>
                      <p:cNvPr id="0" name="オブジェクト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2342710"/>
                        <a:ext cx="184150" cy="200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755576" y="3003798"/>
            <a:ext cx="2448272" cy="8158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一般項は、　　　　 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となる。　　　</a:t>
            </a:r>
            <a:r>
              <a:rPr lang="ja-JP" altLang="en-US" sz="1800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 </a:t>
            </a:r>
          </a:p>
        </p:txBody>
      </p:sp>
      <p:graphicFrame>
        <p:nvGraphicFramePr>
          <p:cNvPr id="24" name="オブジェクト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3255493"/>
              </p:ext>
            </p:extLst>
          </p:nvPr>
        </p:nvGraphicFramePr>
        <p:xfrm>
          <a:off x="1979712" y="3003798"/>
          <a:ext cx="8890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88840" imgH="330120" progId="Equation.DSMT4">
                  <p:embed/>
                </p:oleObj>
              </mc:Choice>
              <mc:Fallback>
                <p:oleObj name="Equation" r:id="rId19" imgW="888840" imgH="3301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979712" y="3003798"/>
                        <a:ext cx="8890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オブジェクト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2797643"/>
              </p:ext>
            </p:extLst>
          </p:nvPr>
        </p:nvGraphicFramePr>
        <p:xfrm>
          <a:off x="2483768" y="2030006"/>
          <a:ext cx="184150" cy="27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52280" imgH="228600" progId="Equation.DSMT4">
                  <p:embed/>
                </p:oleObj>
              </mc:Choice>
              <mc:Fallback>
                <p:oleObj name="Equation" r:id="rId21" imgW="152280" imgH="228600" progId="Equation.DSMT4">
                  <p:embed/>
                  <p:pic>
                    <p:nvPicPr>
                      <p:cNvPr id="0" name="オブジェクト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2030006"/>
                        <a:ext cx="184150" cy="277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683568" y="4184740"/>
            <a:ext cx="2592288" cy="3600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ja-JP" altLang="en-US" sz="18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右はパスカルの三角形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 </a:t>
            </a:r>
          </a:p>
        </p:txBody>
      </p:sp>
      <p:sp>
        <p:nvSpPr>
          <p:cNvPr id="41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1763688" y="3435846"/>
            <a:ext cx="1800200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［証明終わり］　　　　　 </a:t>
            </a:r>
          </a:p>
        </p:txBody>
      </p:sp>
    </p:spTree>
    <p:extLst>
      <p:ext uri="{BB962C8B-B14F-4D97-AF65-F5344CB8AC3E}">
        <p14:creationId xmlns:p14="http://schemas.microsoft.com/office/powerpoint/2010/main" val="1212500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30" grpId="0" build="p"/>
      <p:bldP spid="36" grpId="0" build="p"/>
      <p:bldP spid="42" grpId="0" build="p"/>
      <p:bldP spid="33" grpId="0" build="p"/>
      <p:bldP spid="41" grpId="0" build="p"/>
    </p:bld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2709</TotalTime>
  <Words>718</Words>
  <Application>Microsoft Office PowerPoint</Application>
  <PresentationFormat>画面に合わせる (16:9)</PresentationFormat>
  <Paragraphs>104</Paragraphs>
  <Slides>10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7" baseType="lpstr">
      <vt:lpstr>AR P丸ゴシック体M</vt:lpstr>
      <vt:lpstr>ＭＳ Ｐゴシック</vt:lpstr>
      <vt:lpstr>ＭＳ 明朝</vt:lpstr>
      <vt:lpstr>Arial</vt:lpstr>
      <vt:lpstr>Calibri</vt:lpstr>
      <vt:lpstr>Office ​​テーマ</vt:lpstr>
      <vt:lpstr>Equation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US0082</dc:creator>
  <cp:lastModifiedBy>堀部 和経</cp:lastModifiedBy>
  <cp:revision>452</cp:revision>
  <cp:lastPrinted>2021-02-11T15:10:06Z</cp:lastPrinted>
  <dcterms:created xsi:type="dcterms:W3CDTF">2016-12-10T00:52:18Z</dcterms:created>
  <dcterms:modified xsi:type="dcterms:W3CDTF">2021-02-15T14:53:43Z</dcterms:modified>
</cp:coreProperties>
</file>