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4"/>
  </p:notesMasterIdLst>
  <p:handoutMasterIdLst>
    <p:handoutMasterId r:id="rId15"/>
  </p:handoutMasterIdLst>
  <p:sldIdLst>
    <p:sldId id="541" r:id="rId2"/>
    <p:sldId id="557" r:id="rId3"/>
    <p:sldId id="558" r:id="rId4"/>
    <p:sldId id="559" r:id="rId5"/>
    <p:sldId id="560" r:id="rId6"/>
    <p:sldId id="554" r:id="rId7"/>
    <p:sldId id="542" r:id="rId8"/>
    <p:sldId id="550" r:id="rId9"/>
    <p:sldId id="552" r:id="rId10"/>
    <p:sldId id="551" r:id="rId11"/>
    <p:sldId id="549" r:id="rId12"/>
    <p:sldId id="561" r:id="rId13"/>
  </p:sldIdLst>
  <p:sldSz cx="9144000" cy="5143500" type="screen16x9"/>
  <p:notesSz cx="6858000" cy="987425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1" autoAdjust="0"/>
    <p:restoredTop sz="94699" autoAdjust="0"/>
  </p:normalViewPr>
  <p:slideViewPr>
    <p:cSldViewPr>
      <p:cViewPr varScale="1">
        <p:scale>
          <a:sx n="131" d="100"/>
          <a:sy n="131" d="100"/>
        </p:scale>
        <p:origin x="376" y="84"/>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6990"/>
    </p:cViewPr>
  </p:sorterViewPr>
  <p:notesViewPr>
    <p:cSldViewPr>
      <p:cViewPr varScale="1">
        <p:scale>
          <a:sx n="75" d="100"/>
          <a:sy n="75" d="100"/>
        </p:scale>
        <p:origin x="-4086" y="-90"/>
      </p:cViewPr>
      <p:guideLst>
        <p:guide orient="horz" pos="311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3"/>
          </p:nvPr>
        </p:nvSpPr>
        <p:spPr>
          <a:xfrm>
            <a:off x="3884613" y="9378824"/>
            <a:ext cx="2971800" cy="493712"/>
          </a:xfrm>
          <a:prstGeom prst="rect">
            <a:avLst/>
          </a:prstGeom>
        </p:spPr>
        <p:txBody>
          <a:bodyPr vert="horz" lIns="91427" tIns="45713" rIns="91427" bIns="45713" rtlCol="0" anchor="b"/>
          <a:lstStyle>
            <a:lvl1pPr algn="r">
              <a:defRPr sz="1200"/>
            </a:lvl1pPr>
          </a:lstStyle>
          <a:p>
            <a:fld id="{F7116B8F-6B5D-4996-9298-28BFA6600658}" type="slidenum">
              <a:rPr kumimoji="1" lang="ja-JP" altLang="en-US" smtClean="0"/>
              <a:t>‹#›</a:t>
            </a:fld>
            <a:endParaRPr kumimoji="1" lang="ja-JP" altLang="en-US"/>
          </a:p>
        </p:txBody>
      </p:sp>
      <p:sp>
        <p:nvSpPr>
          <p:cNvPr id="2" name="ヘッダー プレースホルダー 1"/>
          <p:cNvSpPr>
            <a:spLocks noGrp="1"/>
          </p:cNvSpPr>
          <p:nvPr>
            <p:ph type="hdr" sz="quarter"/>
          </p:nvPr>
        </p:nvSpPr>
        <p:spPr>
          <a:xfrm>
            <a:off x="1" y="1"/>
            <a:ext cx="2972004" cy="493176"/>
          </a:xfrm>
          <a:prstGeom prst="rect">
            <a:avLst/>
          </a:prstGeom>
        </p:spPr>
        <p:txBody>
          <a:bodyPr vert="horz" lIns="88258" tIns="44129" rIns="88258" bIns="44129" rtlCol="0"/>
          <a:lstStyle>
            <a:lvl1pPr algn="l">
              <a:defRPr sz="1200"/>
            </a:lvl1pPr>
          </a:lstStyle>
          <a:p>
            <a:r>
              <a:rPr lang="ja-JP" altLang="en-US" dirty="0"/>
              <a:t>確率・統計</a:t>
            </a:r>
            <a:endParaRPr kumimoji="1" lang="ja-JP" altLang="en-US" dirty="0"/>
          </a:p>
        </p:txBody>
      </p:sp>
    </p:spTree>
    <p:extLst>
      <p:ext uri="{BB962C8B-B14F-4D97-AF65-F5344CB8AC3E}">
        <p14:creationId xmlns:p14="http://schemas.microsoft.com/office/powerpoint/2010/main" val="1866481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3712"/>
          </a:xfrm>
          <a:prstGeom prst="rect">
            <a:avLst/>
          </a:prstGeom>
        </p:spPr>
        <p:txBody>
          <a:bodyPr vert="horz" lIns="91427" tIns="45713" rIns="91427"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3712"/>
          </a:xfrm>
          <a:prstGeom prst="rect">
            <a:avLst/>
          </a:prstGeom>
        </p:spPr>
        <p:txBody>
          <a:bodyPr vert="horz" lIns="91427" tIns="45713" rIns="91427" bIns="45713" rtlCol="0"/>
          <a:lstStyle>
            <a:lvl1pPr algn="r">
              <a:defRPr sz="1200"/>
            </a:lvl1pPr>
          </a:lstStyle>
          <a:p>
            <a:fld id="{5187BEE3-ED45-495A-A601-56212D4EC208}" type="datetimeFigureOut">
              <a:rPr kumimoji="1" lang="ja-JP" altLang="en-US" smtClean="0"/>
              <a:t>2021/2/22</a:t>
            </a:fld>
            <a:endParaRPr kumimoji="1" lang="ja-JP" altLang="en-US"/>
          </a:p>
        </p:txBody>
      </p:sp>
      <p:sp>
        <p:nvSpPr>
          <p:cNvPr id="4" name="スライド イメージ プレースホルダー 3"/>
          <p:cNvSpPr>
            <a:spLocks noGrp="1" noRot="1" noChangeAspect="1"/>
          </p:cNvSpPr>
          <p:nvPr>
            <p:ph type="sldImg" idx="2"/>
          </p:nvPr>
        </p:nvSpPr>
        <p:spPr>
          <a:xfrm>
            <a:off x="138113" y="741363"/>
            <a:ext cx="6581775" cy="3702050"/>
          </a:xfrm>
          <a:prstGeom prst="rect">
            <a:avLst/>
          </a:prstGeom>
          <a:noFill/>
          <a:ln w="12700">
            <a:solidFill>
              <a:prstClr val="black"/>
            </a:solidFill>
          </a:ln>
        </p:spPr>
        <p:txBody>
          <a:bodyPr vert="horz" lIns="91427" tIns="45713" rIns="91427" bIns="45713" rtlCol="0" anchor="ctr"/>
          <a:lstStyle/>
          <a:p>
            <a:endParaRPr lang="ja-JP" altLang="en-US"/>
          </a:p>
        </p:txBody>
      </p:sp>
      <p:sp>
        <p:nvSpPr>
          <p:cNvPr id="5" name="ノート プレースホルダー 4"/>
          <p:cNvSpPr>
            <a:spLocks noGrp="1"/>
          </p:cNvSpPr>
          <p:nvPr>
            <p:ph type="body" sz="quarter" idx="3"/>
          </p:nvPr>
        </p:nvSpPr>
        <p:spPr>
          <a:xfrm>
            <a:off x="685800" y="4690269"/>
            <a:ext cx="5486400" cy="4443413"/>
          </a:xfrm>
          <a:prstGeom prst="rect">
            <a:avLst/>
          </a:prstGeom>
        </p:spPr>
        <p:txBody>
          <a:bodyPr vert="horz" lIns="91427" tIns="45713" rIns="91427"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8824"/>
            <a:ext cx="2971800" cy="493712"/>
          </a:xfrm>
          <a:prstGeom prst="rect">
            <a:avLst/>
          </a:prstGeom>
        </p:spPr>
        <p:txBody>
          <a:bodyPr vert="horz" lIns="91427" tIns="45713" rIns="91427"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378824"/>
            <a:ext cx="2971800" cy="493712"/>
          </a:xfrm>
          <a:prstGeom prst="rect">
            <a:avLst/>
          </a:prstGeom>
        </p:spPr>
        <p:txBody>
          <a:bodyPr vert="horz" lIns="91427" tIns="45713" rIns="91427" bIns="45713" rtlCol="0" anchor="b"/>
          <a:lstStyle>
            <a:lvl1pPr algn="r">
              <a:defRPr sz="1200"/>
            </a:lvl1pPr>
          </a:lstStyle>
          <a:p>
            <a:fld id="{2B8D1BD3-C2D8-41BA-8011-E6D4C83176E3}" type="slidenum">
              <a:rPr kumimoji="1" lang="ja-JP" altLang="en-US" smtClean="0"/>
              <a:t>‹#›</a:t>
            </a:fld>
            <a:endParaRPr kumimoji="1" lang="ja-JP" altLang="en-US"/>
          </a:p>
        </p:txBody>
      </p:sp>
    </p:spTree>
    <p:extLst>
      <p:ext uri="{BB962C8B-B14F-4D97-AF65-F5344CB8AC3E}">
        <p14:creationId xmlns:p14="http://schemas.microsoft.com/office/powerpoint/2010/main" val="31992971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B8D1BD3-C2D8-41BA-8011-E6D4C83176E3}" type="slidenum">
              <a:rPr kumimoji="1" lang="ja-JP" altLang="en-US" smtClean="0"/>
              <a:t>1</a:t>
            </a:fld>
            <a:endParaRPr kumimoji="1" lang="ja-JP" altLang="en-US"/>
          </a:p>
        </p:txBody>
      </p:sp>
    </p:spTree>
    <p:extLst>
      <p:ext uri="{BB962C8B-B14F-4D97-AF65-F5344CB8AC3E}">
        <p14:creationId xmlns:p14="http://schemas.microsoft.com/office/powerpoint/2010/main" val="1623620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597821"/>
            <a:ext cx="7772400" cy="110251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691FF1A9-5727-4939-82D6-67FECA0453C6}"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756967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49216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54781"/>
            <a:ext cx="2057400" cy="329088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154781"/>
            <a:ext cx="6019800" cy="329088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33703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57200" y="205978"/>
            <a:ext cx="8229600" cy="857250"/>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457200" y="1200151"/>
            <a:ext cx="4038600" cy="163949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648200" y="1200151"/>
            <a:ext cx="4038600" cy="163949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57200" y="2953943"/>
            <a:ext cx="4038600" cy="164068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4648200" y="2953943"/>
            <a:ext cx="4038600" cy="164068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a:defRPr/>
            </a:lvl1pPr>
          </a:lstStyle>
          <a:p>
            <a:pPr>
              <a:defRPr/>
            </a:pPr>
            <a:r>
              <a:rPr lang="en-US" altLang="ja-JP">
                <a:solidFill>
                  <a:prstClr val="black">
                    <a:tint val="75000"/>
                  </a:prstClr>
                </a:solidFill>
              </a:rPr>
              <a:t>2020/5/21</a:t>
            </a:r>
          </a:p>
        </p:txBody>
      </p:sp>
      <p:sp>
        <p:nvSpPr>
          <p:cNvPr id="8" name="Rectangle 5"/>
          <p:cNvSpPr>
            <a:spLocks noGrp="1" noChangeArrowheads="1"/>
          </p:cNvSpPr>
          <p:nvPr>
            <p:ph type="ftr" sz="quarter" idx="11"/>
          </p:nvPr>
        </p:nvSpPr>
        <p:spPr/>
        <p:txBody>
          <a:bodyPr/>
          <a:lstStyle>
            <a:lvl1pPr>
              <a:defRPr/>
            </a:lvl1pPr>
          </a:lstStyle>
          <a:p>
            <a:pPr>
              <a:defRPr/>
            </a:pPr>
            <a:r>
              <a:rPr lang="ja-JP" altLang="en-US">
                <a:solidFill>
                  <a:prstClr val="black">
                    <a:tint val="75000"/>
                  </a:prstClr>
                </a:solidFill>
              </a:rPr>
              <a:t>確率・統計　第１回</a:t>
            </a:r>
            <a:endParaRPr lang="en-US" altLang="ja-JP">
              <a:solidFill>
                <a:prstClr val="black">
                  <a:tint val="75000"/>
                </a:prstClr>
              </a:solidFill>
            </a:endParaRPr>
          </a:p>
        </p:txBody>
      </p:sp>
      <p:sp>
        <p:nvSpPr>
          <p:cNvPr id="9" name="Rectangle 6"/>
          <p:cNvSpPr>
            <a:spLocks noGrp="1" noChangeArrowheads="1"/>
          </p:cNvSpPr>
          <p:nvPr>
            <p:ph type="sldNum" sz="quarter" idx="12"/>
          </p:nvPr>
        </p:nvSpPr>
        <p:spPr/>
        <p:txBody>
          <a:bodyPr/>
          <a:lstStyle>
            <a:lvl1pPr>
              <a:defRPr/>
            </a:lvl1pPr>
          </a:lstStyle>
          <a:p>
            <a:pPr>
              <a:defRPr/>
            </a:pPr>
            <a:fld id="{D2392715-653D-4157-B519-FC5BCAAAF132}"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416494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EE7B6094-8F1C-4DA0-A6F0-64313E7EA85E}"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8285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959BF98B-1107-4902-BCCC-E17DBE58C535}"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885163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76"/>
            <a:ext cx="7772400" cy="1021556"/>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AE288027-B159-48A1-A983-0AD29B9B00D9}"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021565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7A1E558-2F32-4163-BEE5-5D608EDF4ECD}"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67755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78"/>
            <a:ext cx="8229600" cy="85725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B6F3DE33-7274-4DCE-9B2F-BD96CBD5E0F6}"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4236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700CF79E-8AE0-4B4B-A51F-763592EBB70F}"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84508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A82152CC-AD1C-462C-9B5B-11FCE6873131}"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530507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04787"/>
            <a:ext cx="3008313" cy="871538"/>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1428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3600451"/>
            <a:ext cx="5486400" cy="42505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F31D7D34-70A4-4AA3-95DA-DBFA8D2A2F3B}"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23722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ltLang="ja-JP">
                <a:solidFill>
                  <a:prstClr val="black">
                    <a:tint val="75000"/>
                  </a:prstClr>
                </a:solidFill>
              </a:rPr>
              <a:t>2020/5/21</a:t>
            </a:r>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ja-JP" altLang="en-US">
                <a:solidFill>
                  <a:prstClr val="black">
                    <a:tint val="75000"/>
                  </a:prstClr>
                </a:solidFill>
              </a:rPr>
              <a:t>確率・統計　第１回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47535810"/>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 id="2147483996" r:id="rId13"/>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4.bin"/><Relationship Id="rId1" Type="http://schemas.openxmlformats.org/officeDocument/2006/relationships/slideLayout" Target="../slideLayouts/slideLayout12.xml"/><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6.bin"/><Relationship Id="rId1" Type="http://schemas.openxmlformats.org/officeDocument/2006/relationships/slideLayout" Target="../slideLayouts/slideLayout12.xml"/><Relationship Id="rId6" Type="http://schemas.openxmlformats.org/officeDocument/2006/relationships/oleObject" Target="../embeddings/oleObject38.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38.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6.wmf"/><Relationship Id="rId18" Type="http://schemas.openxmlformats.org/officeDocument/2006/relationships/oleObject" Target="../embeddings/oleObject9.bin"/><Relationship Id="rId3" Type="http://schemas.openxmlformats.org/officeDocument/2006/relationships/image" Target="../media/image1.wmf"/><Relationship Id="rId21" Type="http://schemas.openxmlformats.org/officeDocument/2006/relationships/image" Target="../media/image10.wmf"/><Relationship Id="rId7" Type="http://schemas.openxmlformats.org/officeDocument/2006/relationships/image" Target="../media/image3.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1" Type="http://schemas.openxmlformats.org/officeDocument/2006/relationships/slideLayout" Target="../slideLayouts/slideLayout12.xml"/><Relationship Id="rId6" Type="http://schemas.openxmlformats.org/officeDocument/2006/relationships/oleObject" Target="../embeddings/oleObject3.bin"/><Relationship Id="rId11" Type="http://schemas.openxmlformats.org/officeDocument/2006/relationships/image" Target="../media/image5.wmf"/><Relationship Id="rId24" Type="http://schemas.openxmlformats.org/officeDocument/2006/relationships/image" Target="../media/image12.jpg"/><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image" Target="../media/image11.wmf"/><Relationship Id="rId10" Type="http://schemas.openxmlformats.org/officeDocument/2006/relationships/oleObject" Target="../embeddings/oleObject5.bin"/><Relationship Id="rId19" Type="http://schemas.openxmlformats.org/officeDocument/2006/relationships/image" Target="../media/image9.wmf"/><Relationship Id="rId4" Type="http://schemas.openxmlformats.org/officeDocument/2006/relationships/oleObject" Target="../embeddings/oleObject2.bin"/><Relationship Id="rId9" Type="http://schemas.openxmlformats.org/officeDocument/2006/relationships/image" Target="../media/image4.wmf"/><Relationship Id="rId14" Type="http://schemas.openxmlformats.org/officeDocument/2006/relationships/oleObject" Target="../embeddings/oleObject7.bin"/><Relationship Id="rId22"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12.xml"/><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image" Target="../media/image22.wmf"/><Relationship Id="rId3" Type="http://schemas.openxmlformats.org/officeDocument/2006/relationships/image" Target="../media/image15.wmf"/><Relationship Id="rId21" Type="http://schemas.openxmlformats.org/officeDocument/2006/relationships/oleObject" Target="../embeddings/oleObject24.bin"/><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oleObject" Target="../embeddings/oleObject22.bin"/><Relationship Id="rId2" Type="http://schemas.openxmlformats.org/officeDocument/2006/relationships/oleObject" Target="../embeddings/oleObject14.bin"/><Relationship Id="rId16" Type="http://schemas.openxmlformats.org/officeDocument/2006/relationships/image" Target="../media/image21.wmf"/><Relationship Id="rId20" Type="http://schemas.openxmlformats.org/officeDocument/2006/relationships/image" Target="../media/image23.wmf"/><Relationship Id="rId1" Type="http://schemas.openxmlformats.org/officeDocument/2006/relationships/slideLayout" Target="../slideLayouts/slideLayout1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oleObject" Target="../embeddings/oleObject21.bin"/><Relationship Id="rId10" Type="http://schemas.openxmlformats.org/officeDocument/2006/relationships/oleObject" Target="../embeddings/oleObject18.bin"/><Relationship Id="rId19" Type="http://schemas.openxmlformats.org/officeDocument/2006/relationships/oleObject" Target="../embeddings/oleObject23.bin"/><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29.wmf"/><Relationship Id="rId18" Type="http://schemas.openxmlformats.org/officeDocument/2006/relationships/oleObject" Target="../embeddings/oleObject33.bin"/><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30.bin"/><Relationship Id="rId17" Type="http://schemas.openxmlformats.org/officeDocument/2006/relationships/image" Target="../media/image31.wmf"/><Relationship Id="rId2" Type="http://schemas.openxmlformats.org/officeDocument/2006/relationships/oleObject" Target="../embeddings/oleObject25.bin"/><Relationship Id="rId16" Type="http://schemas.openxmlformats.org/officeDocument/2006/relationships/oleObject" Target="../embeddings/oleObject32.bin"/><Relationship Id="rId1" Type="http://schemas.openxmlformats.org/officeDocument/2006/relationships/slideLayout" Target="../slideLayouts/slideLayout12.xml"/><Relationship Id="rId6" Type="http://schemas.openxmlformats.org/officeDocument/2006/relationships/oleObject" Target="../embeddings/oleObject27.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9.bin"/><Relationship Id="rId19" Type="http://schemas.openxmlformats.org/officeDocument/2006/relationships/image" Target="../media/image32.wmf"/><Relationship Id="rId4" Type="http://schemas.openxmlformats.org/officeDocument/2006/relationships/oleObject" Target="../embeddings/oleObject26.bin"/><Relationship Id="rId9" Type="http://schemas.openxmlformats.org/officeDocument/2006/relationships/image" Target="../media/image27.wmf"/><Relationship Id="rId14" Type="http://schemas.openxmlformats.org/officeDocument/2006/relationships/oleObject" Target="../embeddings/oleObject3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 name="コンテンツ プレースホルダー 1"/>
          <p:cNvSpPr>
            <a:spLocks noGrp="1"/>
          </p:cNvSpPr>
          <p:nvPr>
            <p:ph sz="quarter" idx="1"/>
          </p:nvPr>
        </p:nvSpPr>
        <p:spPr>
          <a:xfrm>
            <a:off x="1704843" y="480047"/>
            <a:ext cx="2664297" cy="648072"/>
          </a:xfrm>
          <a:ln w="12700">
            <a:solidFill>
              <a:schemeClr val="tx1"/>
            </a:solidFill>
          </a:ln>
        </p:spPr>
        <p:txBody>
          <a:bodyPr>
            <a:normAutofit fontScale="92500" lnSpcReduction="10000"/>
          </a:bodyPr>
          <a:lstStyle/>
          <a:p>
            <a:pPr marL="0" indent="0">
              <a:buNone/>
            </a:pPr>
            <a:r>
              <a:rPr lang="ja-JP" altLang="en-US" sz="4000" b="1" dirty="0">
                <a:latin typeface="ＭＳ 明朝" panose="02020609040205080304" pitchFamily="17" charset="-128"/>
                <a:ea typeface="ＭＳ 明朝" panose="02020609040205080304" pitchFamily="17" charset="-128"/>
              </a:rPr>
              <a:t>確率・統計</a:t>
            </a:r>
            <a:endParaRPr kumimoji="1" lang="ja-JP" altLang="en-US" sz="4000" b="1" dirty="0">
              <a:latin typeface="ＭＳ 明朝" panose="02020609040205080304" pitchFamily="17" charset="-128"/>
              <a:ea typeface="ＭＳ 明朝" panose="02020609040205080304" pitchFamily="17" charset="-128"/>
            </a:endParaRPr>
          </a:p>
        </p:txBody>
      </p:sp>
      <p:sp>
        <p:nvSpPr>
          <p:cNvPr id="37" name="コンテンツ プレースホルダー 5"/>
          <p:cNvSpPr>
            <a:spLocks noGrp="1"/>
          </p:cNvSpPr>
          <p:nvPr>
            <p:ph sz="quarter" idx="3"/>
          </p:nvPr>
        </p:nvSpPr>
        <p:spPr>
          <a:xfrm>
            <a:off x="6450806" y="437734"/>
            <a:ext cx="2051248" cy="273844"/>
          </a:xfrm>
        </p:spPr>
        <p:txBody>
          <a:bodyPr>
            <a:normAutofit fontScale="40000" lnSpcReduction="20000"/>
          </a:bodyPr>
          <a:lstStyle/>
          <a:p>
            <a:pPr marL="0" indent="0" algn="ctr">
              <a:buNone/>
            </a:pPr>
            <a:r>
              <a:rPr kumimoji="1" lang="en-US" altLang="ja-JP" dirty="0">
                <a:latin typeface="AR P丸ゴシック体M" panose="020F0600000000000000" pitchFamily="50" charset="-128"/>
                <a:ea typeface="AR P丸ゴシック体M" panose="020F0600000000000000" pitchFamily="50" charset="-128"/>
              </a:rPr>
              <a:t>URL  https://horibe.jp/</a:t>
            </a:r>
            <a:endParaRPr lang="en-US" altLang="ja-JP" dirty="0">
              <a:latin typeface="AR P丸ゴシック体M" panose="020F0600000000000000" pitchFamily="50" charset="-128"/>
              <a:ea typeface="AR P丸ゴシック体M" panose="020F0600000000000000" pitchFamily="50" charset="-128"/>
            </a:endParaRPr>
          </a:p>
        </p:txBody>
      </p:sp>
      <p:sp>
        <p:nvSpPr>
          <p:cNvPr id="10" name="コンテンツ プレースホルダー 5"/>
          <p:cNvSpPr>
            <a:spLocks noGrp="1"/>
          </p:cNvSpPr>
          <p:nvPr>
            <p:ph sz="quarter" idx="3"/>
          </p:nvPr>
        </p:nvSpPr>
        <p:spPr>
          <a:xfrm>
            <a:off x="6447685" y="673043"/>
            <a:ext cx="2196723" cy="417919"/>
          </a:xfrm>
        </p:spPr>
        <p:txBody>
          <a:bodyPr>
            <a:normAutofit/>
          </a:bodyPr>
          <a:lstStyle/>
          <a:p>
            <a:pPr marL="0" indent="0" algn="ctr">
              <a:buNone/>
            </a:pPr>
            <a:r>
              <a:rPr kumimoji="1" lang="ja-JP" altLang="en-US" sz="1800" dirty="0">
                <a:latin typeface="ＭＳ 明朝" panose="02020609040205080304" pitchFamily="17" charset="-128"/>
                <a:ea typeface="ＭＳ 明朝" panose="02020609040205080304" pitchFamily="17" charset="-128"/>
              </a:rPr>
              <a:t>担当：</a:t>
            </a:r>
            <a:r>
              <a:rPr lang="ja-JP" altLang="en-US" sz="1800" dirty="0">
                <a:latin typeface="ＭＳ 明朝" panose="02020609040205080304" pitchFamily="17" charset="-128"/>
                <a:ea typeface="ＭＳ 明朝" panose="02020609040205080304" pitchFamily="17" charset="-128"/>
              </a:rPr>
              <a:t>堀部和経</a:t>
            </a:r>
            <a:endParaRPr lang="en-US" altLang="ja-JP" sz="1800" dirty="0">
              <a:latin typeface="ＭＳ 明朝" panose="02020609040205080304" pitchFamily="17" charset="-128"/>
              <a:ea typeface="ＭＳ 明朝" panose="02020609040205080304" pitchFamily="17" charset="-128"/>
            </a:endParaRPr>
          </a:p>
        </p:txBody>
      </p:sp>
      <p:sp>
        <p:nvSpPr>
          <p:cNvPr id="11" name="コンテンツ プレースホルダー 5"/>
          <p:cNvSpPr>
            <a:spLocks noGrp="1"/>
          </p:cNvSpPr>
          <p:nvPr>
            <p:ph sz="quarter" idx="3"/>
          </p:nvPr>
        </p:nvSpPr>
        <p:spPr>
          <a:xfrm>
            <a:off x="2915816" y="1851670"/>
            <a:ext cx="3312368" cy="573758"/>
          </a:xfrm>
        </p:spPr>
        <p:txBody>
          <a:bodyPr anchor="ctr">
            <a:noAutofit/>
          </a:bodyPr>
          <a:lstStyle/>
          <a:p>
            <a:pPr marL="0" indent="0">
              <a:buNone/>
            </a:pPr>
            <a:r>
              <a:rPr lang="ja-JP" altLang="en-US" sz="2800" dirty="0">
                <a:latin typeface="ＭＳ 明朝" panose="02020609040205080304" pitchFamily="17" charset="-128"/>
                <a:ea typeface="ＭＳ 明朝" panose="02020609040205080304" pitchFamily="17" charset="-128"/>
              </a:rPr>
              <a:t>場合の数と順列</a:t>
            </a:r>
            <a:endParaRPr lang="en-US" altLang="ja-JP" sz="2800" dirty="0">
              <a:latin typeface="ＭＳ 明朝" panose="02020609040205080304" pitchFamily="17" charset="-128"/>
              <a:ea typeface="ＭＳ 明朝" panose="02020609040205080304" pitchFamily="17" charset="-128"/>
            </a:endParaRPr>
          </a:p>
        </p:txBody>
      </p:sp>
      <p:sp>
        <p:nvSpPr>
          <p:cNvPr id="12" name="コンテンツ プレースホルダー 5"/>
          <p:cNvSpPr>
            <a:spLocks noGrp="1"/>
          </p:cNvSpPr>
          <p:nvPr>
            <p:ph sz="quarter" idx="3"/>
          </p:nvPr>
        </p:nvSpPr>
        <p:spPr>
          <a:xfrm>
            <a:off x="4644008" y="554361"/>
            <a:ext cx="1041038" cy="573758"/>
          </a:xfrm>
        </p:spPr>
        <p:txBody>
          <a:bodyPr>
            <a:noAutofit/>
          </a:bodyPr>
          <a:lstStyle/>
          <a:p>
            <a:pPr marL="0" indent="0">
              <a:buNone/>
            </a:pPr>
            <a:r>
              <a:rPr lang="en-US" altLang="ja-JP" sz="2800" dirty="0">
                <a:latin typeface="ＭＳ 明朝" panose="02020609040205080304" pitchFamily="17" charset="-128"/>
                <a:ea typeface="ＭＳ 明朝" panose="02020609040205080304" pitchFamily="17" charset="-128"/>
              </a:rPr>
              <a:t>§</a:t>
            </a:r>
            <a:r>
              <a:rPr lang="ja-JP" altLang="en-US" sz="2800" dirty="0">
                <a:latin typeface="ＭＳ 明朝" panose="02020609040205080304" pitchFamily="17" charset="-128"/>
                <a:ea typeface="ＭＳ 明朝" panose="02020609040205080304" pitchFamily="17" charset="-128"/>
              </a:rPr>
              <a:t>１</a:t>
            </a:r>
            <a:endParaRPr lang="en-US" altLang="ja-JP" sz="2800" dirty="0">
              <a:latin typeface="ＭＳ 明朝" panose="02020609040205080304" pitchFamily="17" charset="-128"/>
              <a:ea typeface="ＭＳ 明朝" panose="02020609040205080304" pitchFamily="17" charset="-128"/>
            </a:endParaRPr>
          </a:p>
        </p:txBody>
      </p:sp>
      <p:sp>
        <p:nvSpPr>
          <p:cNvPr id="13" name="コンテンツ プレースホルダー 3">
            <a:extLst>
              <a:ext uri="{FF2B5EF4-FFF2-40B4-BE49-F238E27FC236}">
                <a16:creationId xmlns:a16="http://schemas.microsoft.com/office/drawing/2014/main" id="{519D47AA-7C73-4836-BCC4-750120DE1E47}"/>
              </a:ext>
            </a:extLst>
          </p:cNvPr>
          <p:cNvSpPr txBox="1">
            <a:spLocks/>
          </p:cNvSpPr>
          <p:nvPr/>
        </p:nvSpPr>
        <p:spPr>
          <a:xfrm>
            <a:off x="719572" y="1347614"/>
            <a:ext cx="4536504" cy="4703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rgbClr val="FF0000"/>
                </a:solidFill>
              </a:rPr>
              <a:t>第１回　講義　　</a:t>
            </a:r>
            <a:r>
              <a:rPr lang="en-US" altLang="ja-JP" sz="2400" dirty="0">
                <a:solidFill>
                  <a:srgbClr val="FF0000"/>
                </a:solidFill>
              </a:rPr>
              <a:t>p.</a:t>
            </a:r>
            <a:r>
              <a:rPr lang="ja-JP" altLang="en-US" sz="2400" dirty="0">
                <a:solidFill>
                  <a:srgbClr val="FF0000"/>
                </a:solidFill>
              </a:rPr>
              <a:t>１　～　</a:t>
            </a:r>
            <a:r>
              <a:rPr lang="en-US" altLang="ja-JP" sz="2400" dirty="0">
                <a:solidFill>
                  <a:srgbClr val="FF0000"/>
                </a:solidFill>
              </a:rPr>
              <a:t>p.4</a:t>
            </a:r>
            <a:endParaRPr lang="ja-JP" altLang="en-US" sz="2400" dirty="0">
              <a:solidFill>
                <a:srgbClr val="FF0000"/>
              </a:solidFill>
            </a:endParaRPr>
          </a:p>
        </p:txBody>
      </p:sp>
      <p:sp>
        <p:nvSpPr>
          <p:cNvPr id="14" name="コンテンツ プレースホルダー 4">
            <a:extLst>
              <a:ext uri="{FF2B5EF4-FFF2-40B4-BE49-F238E27FC236}">
                <a16:creationId xmlns:a16="http://schemas.microsoft.com/office/drawing/2014/main" id="{0AE10C83-2A80-48AB-8751-5D79ABD69DAF}"/>
              </a:ext>
            </a:extLst>
          </p:cNvPr>
          <p:cNvSpPr txBox="1">
            <a:spLocks/>
          </p:cNvSpPr>
          <p:nvPr/>
        </p:nvSpPr>
        <p:spPr>
          <a:xfrm>
            <a:off x="534380" y="2608904"/>
            <a:ext cx="8075240" cy="186155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ja-JP" altLang="en-US" sz="2400" dirty="0"/>
              <a:t>高等学校で「確率・統計」をしっかり学習した人は、１５回の講義の前半までは復習のような内容です。</a:t>
            </a:r>
          </a:p>
          <a:p>
            <a:r>
              <a:rPr lang="ja-JP" altLang="en-US" sz="2400" dirty="0"/>
              <a:t>講義は、丁寧に進めていく予定です。「確率・統計」の知識・技能を高めるよう取り組んでください。</a:t>
            </a:r>
          </a:p>
          <a:p>
            <a:endParaRPr lang="ja-JP" altLang="en-US" sz="1600" dirty="0"/>
          </a:p>
        </p:txBody>
      </p:sp>
    </p:spTree>
    <p:extLst>
      <p:ext uri="{BB962C8B-B14F-4D97-AF65-F5344CB8AC3E}">
        <p14:creationId xmlns:p14="http://schemas.microsoft.com/office/powerpoint/2010/main" val="4018133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467544" y="267494"/>
            <a:ext cx="1368152" cy="360040"/>
          </a:xfrm>
          <a:ln w="19050">
            <a:solidFill>
              <a:srgbClr val="FFC000"/>
            </a:solidFill>
          </a:ln>
        </p:spPr>
        <p:txBody>
          <a:bodyPr>
            <a:noAutofit/>
          </a:bodyPr>
          <a:lstStyle/>
          <a:p>
            <a:pPr marL="0" indent="0">
              <a:buNone/>
            </a:pPr>
            <a:r>
              <a:rPr kumimoji="1" lang="ja-JP" altLang="en-US" sz="1800" dirty="0"/>
              <a:t>例題　１．１</a:t>
            </a:r>
          </a:p>
        </p:txBody>
      </p:sp>
      <p:sp>
        <p:nvSpPr>
          <p:cNvPr id="4" name="コンテンツ プレースホルダー 3"/>
          <p:cNvSpPr>
            <a:spLocks noGrp="1"/>
          </p:cNvSpPr>
          <p:nvPr>
            <p:ph sz="quarter" idx="2"/>
          </p:nvPr>
        </p:nvSpPr>
        <p:spPr>
          <a:xfrm>
            <a:off x="467544" y="627534"/>
            <a:ext cx="8136904" cy="720080"/>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a:t>
            </a:r>
            <a:r>
              <a:rPr lang="en-US" altLang="ja-JP" sz="1800" dirty="0">
                <a:latin typeface="ＭＳ 明朝" panose="02020609040205080304" pitchFamily="17" charset="-128"/>
                <a:ea typeface="ＭＳ 明朝" panose="02020609040205080304" pitchFamily="17" charset="-128"/>
              </a:rPr>
              <a:t>6</a:t>
            </a:r>
            <a:r>
              <a:rPr lang="ja-JP" altLang="en-US" sz="1800" dirty="0">
                <a:latin typeface="ＭＳ 明朝" panose="02020609040205080304" pitchFamily="17" charset="-128"/>
                <a:ea typeface="ＭＳ 明朝" panose="02020609040205080304" pitchFamily="17" charset="-128"/>
              </a:rPr>
              <a:t>個の数字</a:t>
            </a:r>
            <a:r>
              <a:rPr lang="en-US" altLang="ja-JP" sz="1800" dirty="0">
                <a:latin typeface="ＭＳ 明朝" panose="02020609040205080304" pitchFamily="17" charset="-128"/>
                <a:ea typeface="ＭＳ 明朝" panose="02020609040205080304" pitchFamily="17" charset="-128"/>
              </a:rPr>
              <a:t>0,1,2,3,4,5</a:t>
            </a:r>
            <a:r>
              <a:rPr lang="ja-JP" altLang="en-US" sz="1800" dirty="0">
                <a:latin typeface="ＭＳ 明朝" panose="02020609040205080304" pitchFamily="17" charset="-128"/>
                <a:ea typeface="ＭＳ 明朝" panose="02020609040205080304" pitchFamily="17" charset="-128"/>
              </a:rPr>
              <a:t>の中から異なる</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個を並べて</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桁の整数を作るとき</a:t>
            </a:r>
          </a:p>
          <a:p>
            <a:pPr marL="0" indent="0">
              <a:buNone/>
            </a:pPr>
            <a:r>
              <a:rPr lang="ja-JP" altLang="en-US" sz="1800" dirty="0">
                <a:latin typeface="ＭＳ 明朝" panose="02020609040205080304" pitchFamily="17" charset="-128"/>
                <a:ea typeface="ＭＳ 明朝" panose="02020609040205080304" pitchFamily="17" charset="-128"/>
              </a:rPr>
              <a:t>　</a:t>
            </a:r>
            <a:r>
              <a:rPr lang="en-US" altLang="ja-JP" sz="1800" dirty="0">
                <a:latin typeface="ＭＳ 明朝" panose="02020609040205080304" pitchFamily="17" charset="-128"/>
                <a:ea typeface="ＭＳ 明朝" panose="02020609040205080304" pitchFamily="17" charset="-128"/>
              </a:rPr>
              <a:t>(1)</a:t>
            </a:r>
            <a:r>
              <a:rPr lang="ja-JP" altLang="en-US" sz="1800" dirty="0">
                <a:latin typeface="ＭＳ 明朝" panose="02020609040205080304" pitchFamily="17" charset="-128"/>
                <a:ea typeface="ＭＳ 明朝" panose="02020609040205080304" pitchFamily="17" charset="-128"/>
              </a:rPr>
              <a:t>　全部で何個あるか　　　　　</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　偶数は何個あるか</a:t>
            </a: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10</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12" name="コンテンツ プレースホルダー 11"/>
          <p:cNvSpPr>
            <a:spLocks noGrp="1"/>
          </p:cNvSpPr>
          <p:nvPr>
            <p:ph sz="quarter" idx="3"/>
          </p:nvPr>
        </p:nvSpPr>
        <p:spPr>
          <a:xfrm>
            <a:off x="251520" y="1563638"/>
            <a:ext cx="5688632" cy="360040"/>
          </a:xfrm>
        </p:spPr>
        <p:txBody>
          <a:bodyPr>
            <a:normAutofit lnSpcReduction="10000"/>
          </a:bodyPr>
          <a:lstStyle/>
          <a:p>
            <a:pPr marL="0" indent="0">
              <a:buNone/>
            </a:pPr>
            <a:r>
              <a:rPr lang="en-US" altLang="ja-JP" sz="1800" dirty="0">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解</a:t>
            </a:r>
            <a:r>
              <a:rPr lang="en-US" altLang="ja-JP" sz="1800" dirty="0">
                <a:latin typeface="ＭＳ 明朝" panose="02020609040205080304" pitchFamily="17" charset="-128"/>
                <a:ea typeface="ＭＳ 明朝" panose="02020609040205080304" pitchFamily="17" charset="-128"/>
              </a:rPr>
              <a:t>)(1)</a:t>
            </a:r>
            <a:r>
              <a:rPr lang="ja-JP" altLang="en-US" sz="1800" dirty="0">
                <a:latin typeface="ＭＳ 明朝" panose="02020609040205080304" pitchFamily="17" charset="-128"/>
                <a:ea typeface="ＭＳ 明朝" panose="02020609040205080304" pitchFamily="17" charset="-128"/>
              </a:rPr>
              <a:t>　千の位は</a:t>
            </a:r>
            <a:r>
              <a:rPr lang="en-US" altLang="ja-JP" sz="1800" dirty="0">
                <a:latin typeface="ＭＳ 明朝" panose="02020609040205080304" pitchFamily="17" charset="-128"/>
                <a:ea typeface="ＭＳ 明朝" panose="02020609040205080304" pitchFamily="17" charset="-128"/>
              </a:rPr>
              <a:t>0</a:t>
            </a:r>
            <a:r>
              <a:rPr lang="ja-JP" altLang="en-US" sz="1800" dirty="0">
                <a:latin typeface="ＭＳ 明朝" panose="02020609040205080304" pitchFamily="17" charset="-128"/>
                <a:ea typeface="ＭＳ 明朝" panose="02020609040205080304" pitchFamily="17" charset="-128"/>
              </a:rPr>
              <a:t>以外の</a:t>
            </a:r>
            <a:r>
              <a:rPr lang="en-US" altLang="ja-JP" sz="1800" dirty="0">
                <a:latin typeface="ＭＳ 明朝" panose="02020609040205080304" pitchFamily="17" charset="-128"/>
                <a:ea typeface="ＭＳ 明朝" panose="02020609040205080304" pitchFamily="17" charset="-128"/>
              </a:rPr>
              <a:t>5</a:t>
            </a:r>
            <a:r>
              <a:rPr lang="ja-JP" altLang="en-US" sz="1800" dirty="0">
                <a:latin typeface="ＭＳ 明朝" panose="02020609040205080304" pitchFamily="17" charset="-128"/>
                <a:ea typeface="ＭＳ 明朝" panose="02020609040205080304" pitchFamily="17" charset="-128"/>
              </a:rPr>
              <a:t>個の数字から</a:t>
            </a:r>
            <a:r>
              <a:rPr lang="en-US" altLang="ja-JP" sz="1800" dirty="0">
                <a:latin typeface="ＭＳ 明朝" panose="02020609040205080304" pitchFamily="17" charset="-128"/>
                <a:ea typeface="ＭＳ 明朝" panose="02020609040205080304" pitchFamily="17" charset="-128"/>
              </a:rPr>
              <a:t>1</a:t>
            </a:r>
            <a:r>
              <a:rPr lang="ja-JP" altLang="en-US" sz="1800" dirty="0">
                <a:latin typeface="ＭＳ 明朝" panose="02020609040205080304" pitchFamily="17" charset="-128"/>
                <a:ea typeface="ＭＳ 明朝" panose="02020609040205080304" pitchFamily="17" charset="-128"/>
              </a:rPr>
              <a:t>個選ぶ。</a:t>
            </a:r>
            <a:endParaRPr kumimoji="1" lang="ja-JP" altLang="en-US" sz="1800" dirty="0">
              <a:latin typeface="ＭＳ 明朝" panose="02020609040205080304" pitchFamily="17" charset="-128"/>
              <a:ea typeface="ＭＳ 明朝" panose="02020609040205080304" pitchFamily="17" charset="-128"/>
            </a:endParaRPr>
          </a:p>
        </p:txBody>
      </p:sp>
      <p:sp>
        <p:nvSpPr>
          <p:cNvPr id="10" name="コンテンツ プレースホルダー 11"/>
          <p:cNvSpPr>
            <a:spLocks noGrp="1"/>
          </p:cNvSpPr>
          <p:nvPr>
            <p:ph sz="quarter" idx="3"/>
          </p:nvPr>
        </p:nvSpPr>
        <p:spPr>
          <a:xfrm>
            <a:off x="827584" y="1923678"/>
            <a:ext cx="7632848" cy="648072"/>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次に、百以下の位の</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桁の数字は、残っている</a:t>
            </a:r>
            <a:r>
              <a:rPr lang="en-US" altLang="ja-JP" sz="1800" dirty="0">
                <a:latin typeface="ＭＳ 明朝" panose="02020609040205080304" pitchFamily="17" charset="-128"/>
                <a:ea typeface="ＭＳ 明朝" panose="02020609040205080304" pitchFamily="17" charset="-128"/>
              </a:rPr>
              <a:t>0</a:t>
            </a:r>
            <a:r>
              <a:rPr lang="ja-JP" altLang="en-US" sz="1800" dirty="0">
                <a:latin typeface="ＭＳ 明朝" panose="02020609040205080304" pitchFamily="17" charset="-128"/>
                <a:ea typeface="ＭＳ 明朝" panose="02020609040205080304" pitchFamily="17" charset="-128"/>
              </a:rPr>
              <a:t>を含めた</a:t>
            </a:r>
            <a:r>
              <a:rPr lang="en-US" altLang="ja-JP" sz="1800" dirty="0">
                <a:latin typeface="ＭＳ 明朝" panose="02020609040205080304" pitchFamily="17" charset="-128"/>
                <a:ea typeface="ＭＳ 明朝" panose="02020609040205080304" pitchFamily="17" charset="-128"/>
              </a:rPr>
              <a:t>5</a:t>
            </a:r>
            <a:r>
              <a:rPr lang="ja-JP" altLang="en-US" sz="1800" dirty="0">
                <a:latin typeface="ＭＳ 明朝" panose="02020609040205080304" pitchFamily="17" charset="-128"/>
                <a:ea typeface="ＭＳ 明朝" panose="02020609040205080304" pitchFamily="17" charset="-128"/>
              </a:rPr>
              <a:t>個の中から</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個を選べばよいから、その総数は、　　　　　　　　　　　　通り。</a:t>
            </a: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3527900091"/>
              </p:ext>
            </p:extLst>
          </p:nvPr>
        </p:nvGraphicFramePr>
        <p:xfrm>
          <a:off x="1907704" y="4299942"/>
          <a:ext cx="4584700" cy="292100"/>
        </p:xfrm>
        <a:graphic>
          <a:graphicData uri="http://schemas.openxmlformats.org/presentationml/2006/ole">
            <mc:AlternateContent xmlns:mc="http://schemas.openxmlformats.org/markup-compatibility/2006">
              <mc:Choice xmlns:v="urn:schemas-microsoft-com:vml" Requires="v">
                <p:oleObj name="Equation" r:id="rId2" imgW="4584600" imgH="291960" progId="Equation.DSMT4">
                  <p:embed/>
                </p:oleObj>
              </mc:Choice>
              <mc:Fallback>
                <p:oleObj name="Equation" r:id="rId2" imgW="4584600" imgH="291960" progId="Equation.DSMT4">
                  <p:embed/>
                  <p:pic>
                    <p:nvPicPr>
                      <p:cNvPr id="0" name=""/>
                      <p:cNvPicPr/>
                      <p:nvPr/>
                    </p:nvPicPr>
                    <p:blipFill>
                      <a:blip r:embed="rId3"/>
                      <a:stretch>
                        <a:fillRect/>
                      </a:stretch>
                    </p:blipFill>
                    <p:spPr>
                      <a:xfrm>
                        <a:off x="1907704" y="4299942"/>
                        <a:ext cx="4584700" cy="292100"/>
                      </a:xfrm>
                      <a:prstGeom prst="rect">
                        <a:avLst/>
                      </a:prstGeom>
                    </p:spPr>
                  </p:pic>
                </p:oleObj>
              </mc:Fallback>
            </mc:AlternateContent>
          </a:graphicData>
        </a:graphic>
      </p:graphicFrame>
      <p:sp>
        <p:nvSpPr>
          <p:cNvPr id="11" name="コンテンツ プレースホルダー 11"/>
          <p:cNvSpPr>
            <a:spLocks noGrp="1"/>
          </p:cNvSpPr>
          <p:nvPr>
            <p:ph sz="quarter" idx="3"/>
          </p:nvPr>
        </p:nvSpPr>
        <p:spPr>
          <a:xfrm>
            <a:off x="683568" y="2715766"/>
            <a:ext cx="7920880" cy="360040"/>
          </a:xfrm>
        </p:spPr>
        <p:txBody>
          <a:bodyPr>
            <a:normAutofit lnSpcReduction="10000"/>
          </a:bodyPr>
          <a:lstStyle/>
          <a:p>
            <a:pPr marL="0" indent="0">
              <a:buNone/>
            </a:pP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　一の位が</a:t>
            </a:r>
            <a:r>
              <a:rPr lang="en-US" altLang="ja-JP" sz="1800" dirty="0">
                <a:latin typeface="ＭＳ 明朝" panose="02020609040205080304" pitchFamily="17" charset="-128"/>
                <a:ea typeface="ＭＳ 明朝" panose="02020609040205080304" pitchFamily="17" charset="-128"/>
              </a:rPr>
              <a:t>0</a:t>
            </a:r>
            <a:r>
              <a:rPr lang="ja-JP" altLang="en-US" sz="1800" dirty="0">
                <a:latin typeface="ＭＳ 明朝" panose="02020609040205080304" pitchFamily="17" charset="-128"/>
                <a:ea typeface="ＭＳ 明朝" panose="02020609040205080304" pitchFamily="17" charset="-128"/>
              </a:rPr>
              <a:t>である場合と、それ以外の場合に分けて考察する。</a:t>
            </a:r>
            <a:endParaRPr kumimoji="1" lang="ja-JP" altLang="en-US" sz="1800" dirty="0">
              <a:latin typeface="ＭＳ 明朝" panose="02020609040205080304" pitchFamily="17" charset="-128"/>
              <a:ea typeface="ＭＳ 明朝" panose="02020609040205080304" pitchFamily="17" charset="-128"/>
            </a:endParaRPr>
          </a:p>
        </p:txBody>
      </p:sp>
      <p:sp>
        <p:nvSpPr>
          <p:cNvPr id="13" name="コンテンツ プレースホルダー 11"/>
          <p:cNvSpPr>
            <a:spLocks noGrp="1"/>
          </p:cNvSpPr>
          <p:nvPr>
            <p:ph sz="quarter" idx="3"/>
          </p:nvPr>
        </p:nvSpPr>
        <p:spPr>
          <a:xfrm>
            <a:off x="899592" y="3003798"/>
            <a:ext cx="7704856" cy="360040"/>
          </a:xfrm>
        </p:spPr>
        <p:txBody>
          <a:bodyPr>
            <a:normAutofit fontScale="92500"/>
          </a:bodyPr>
          <a:lstStyle/>
          <a:p>
            <a:pPr marL="0" indent="0">
              <a:buNone/>
            </a:pPr>
            <a:r>
              <a:rPr lang="en-US" altLang="ja-JP" sz="1800" dirty="0">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Ａ</a:t>
            </a:r>
            <a:r>
              <a:rPr lang="en-US" altLang="ja-JP" sz="1800" dirty="0">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　一の位が</a:t>
            </a:r>
            <a:r>
              <a:rPr lang="en-US" altLang="ja-JP" sz="1800" dirty="0">
                <a:latin typeface="ＭＳ 明朝" panose="02020609040205080304" pitchFamily="17" charset="-128"/>
                <a:ea typeface="ＭＳ 明朝" panose="02020609040205080304" pitchFamily="17" charset="-128"/>
              </a:rPr>
              <a:t>0</a:t>
            </a:r>
            <a:r>
              <a:rPr lang="ja-JP" altLang="en-US" sz="1800" dirty="0">
                <a:latin typeface="ＭＳ 明朝" panose="02020609040205080304" pitchFamily="17" charset="-128"/>
                <a:ea typeface="ＭＳ 明朝" panose="02020609040205080304" pitchFamily="17" charset="-128"/>
              </a:rPr>
              <a:t>である場合。千百十の</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桁は、</a:t>
            </a:r>
            <a:r>
              <a:rPr lang="en-US" altLang="ja-JP" sz="1800" dirty="0">
                <a:latin typeface="ＭＳ 明朝" panose="02020609040205080304" pitchFamily="17" charset="-128"/>
                <a:ea typeface="ＭＳ 明朝" panose="02020609040205080304" pitchFamily="17" charset="-128"/>
              </a:rPr>
              <a:t>5</a:t>
            </a:r>
            <a:r>
              <a:rPr lang="ja-JP" altLang="en-US" sz="1800" dirty="0">
                <a:latin typeface="ＭＳ 明朝" panose="02020609040205080304" pitchFamily="17" charset="-128"/>
                <a:ea typeface="ＭＳ 明朝" panose="02020609040205080304" pitchFamily="17" charset="-128"/>
              </a:rPr>
              <a:t>個から</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個とる順列である。</a:t>
            </a:r>
            <a:endParaRPr kumimoji="1" lang="ja-JP" altLang="en-US" sz="1800" dirty="0">
              <a:latin typeface="ＭＳ 明朝" panose="02020609040205080304" pitchFamily="17" charset="-128"/>
              <a:ea typeface="ＭＳ 明朝" panose="02020609040205080304" pitchFamily="17" charset="-128"/>
            </a:endParaRPr>
          </a:p>
        </p:txBody>
      </p:sp>
      <p:sp>
        <p:nvSpPr>
          <p:cNvPr id="14" name="コンテンツ プレースホルダー 11"/>
          <p:cNvSpPr>
            <a:spLocks noGrp="1"/>
          </p:cNvSpPr>
          <p:nvPr>
            <p:ph sz="quarter" idx="3"/>
          </p:nvPr>
        </p:nvSpPr>
        <p:spPr>
          <a:xfrm>
            <a:off x="899592" y="3363838"/>
            <a:ext cx="7560840" cy="720080"/>
          </a:xfrm>
        </p:spPr>
        <p:txBody>
          <a:bodyPr>
            <a:normAutofit/>
          </a:bodyPr>
          <a:lstStyle/>
          <a:p>
            <a:pPr marL="0" indent="0">
              <a:buNone/>
            </a:pPr>
            <a:r>
              <a:rPr lang="en-US" altLang="ja-JP" sz="1800" dirty="0">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Ｂ</a:t>
            </a:r>
            <a:r>
              <a:rPr lang="en-US" altLang="ja-JP" sz="1800" dirty="0">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　一の位が</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または</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である場合。千の位には</a:t>
            </a:r>
            <a:r>
              <a:rPr lang="en-US" altLang="ja-JP" sz="1800" dirty="0">
                <a:latin typeface="ＭＳ 明朝" panose="02020609040205080304" pitchFamily="17" charset="-128"/>
                <a:ea typeface="ＭＳ 明朝" panose="02020609040205080304" pitchFamily="17" charset="-128"/>
              </a:rPr>
              <a:t>0</a:t>
            </a:r>
            <a:r>
              <a:rPr lang="ja-JP" altLang="en-US" sz="1800" dirty="0">
                <a:latin typeface="ＭＳ 明朝" panose="02020609040205080304" pitchFamily="17" charset="-128"/>
                <a:ea typeface="ＭＳ 明朝" panose="02020609040205080304" pitchFamily="17" charset="-128"/>
              </a:rPr>
              <a:t>は選べないので</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通りの選び方がある。</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462991585"/>
              </p:ext>
            </p:extLst>
          </p:nvPr>
        </p:nvGraphicFramePr>
        <p:xfrm>
          <a:off x="4552950" y="2284413"/>
          <a:ext cx="2247900" cy="292100"/>
        </p:xfrm>
        <a:graphic>
          <a:graphicData uri="http://schemas.openxmlformats.org/presentationml/2006/ole">
            <mc:AlternateContent xmlns:mc="http://schemas.openxmlformats.org/markup-compatibility/2006">
              <mc:Choice xmlns:v="urn:schemas-microsoft-com:vml" Requires="v">
                <p:oleObj name="Equation" r:id="rId4" imgW="2247840" imgH="291960" progId="Equation.DSMT4">
                  <p:embed/>
                </p:oleObj>
              </mc:Choice>
              <mc:Fallback>
                <p:oleObj name="Equation" r:id="rId4" imgW="2247840" imgH="291960" progId="Equation.DSMT4">
                  <p:embed/>
                  <p:pic>
                    <p:nvPicPr>
                      <p:cNvPr id="0" name="オブジェクト 1"/>
                      <p:cNvPicPr>
                        <a:picLocks noChangeAspect="1" noChangeArrowheads="1"/>
                      </p:cNvPicPr>
                      <p:nvPr/>
                    </p:nvPicPr>
                    <p:blipFill>
                      <a:blip r:embed="rId5"/>
                      <a:srcRect/>
                      <a:stretch>
                        <a:fillRect/>
                      </a:stretch>
                    </p:blipFill>
                    <p:spPr bwMode="auto">
                      <a:xfrm>
                        <a:off x="4552950" y="2284413"/>
                        <a:ext cx="22479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コンテンツ プレースホルダー 11"/>
          <p:cNvSpPr>
            <a:spLocks noGrp="1"/>
          </p:cNvSpPr>
          <p:nvPr>
            <p:ph sz="quarter" idx="3"/>
          </p:nvPr>
        </p:nvSpPr>
        <p:spPr>
          <a:xfrm>
            <a:off x="6480212" y="4299942"/>
            <a:ext cx="792088" cy="288032"/>
          </a:xfrm>
        </p:spPr>
        <p:txBody>
          <a:bodyPr>
            <a:normAutofit fontScale="85000" lnSpcReduction="20000"/>
          </a:bodyPr>
          <a:lstStyle/>
          <a:p>
            <a:pPr marL="0" indent="0">
              <a:buNone/>
            </a:pPr>
            <a:r>
              <a:rPr kumimoji="1" lang="ja-JP" altLang="en-US" sz="1800" dirty="0">
                <a:latin typeface="ＭＳ 明朝" panose="02020609040205080304" pitchFamily="17" charset="-128"/>
                <a:ea typeface="ＭＳ 明朝" panose="02020609040205080304" pitchFamily="17" charset="-128"/>
              </a:rPr>
              <a:t>通り</a:t>
            </a:r>
          </a:p>
        </p:txBody>
      </p:sp>
      <p:sp>
        <p:nvSpPr>
          <p:cNvPr id="16" name="コンテンツ プレースホルダー 11"/>
          <p:cNvSpPr>
            <a:spLocks noGrp="1"/>
          </p:cNvSpPr>
          <p:nvPr>
            <p:ph sz="quarter" idx="3"/>
          </p:nvPr>
        </p:nvSpPr>
        <p:spPr>
          <a:xfrm>
            <a:off x="2843808" y="3651870"/>
            <a:ext cx="4968552" cy="432048"/>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残った</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桁は、</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個から</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個とる順列となる。</a:t>
            </a:r>
            <a:endParaRPr kumimoji="1" lang="ja-JP" altLang="en-US" sz="1800" dirty="0">
              <a:latin typeface="ＭＳ 明朝" panose="02020609040205080304" pitchFamily="17" charset="-128"/>
              <a:ea typeface="ＭＳ 明朝" panose="02020609040205080304" pitchFamily="17" charset="-128"/>
            </a:endParaRPr>
          </a:p>
        </p:txBody>
      </p:sp>
      <p:sp>
        <p:nvSpPr>
          <p:cNvPr id="17" name="コンテンツ プレースホルダー 11"/>
          <p:cNvSpPr>
            <a:spLocks noGrp="1"/>
          </p:cNvSpPr>
          <p:nvPr>
            <p:ph sz="quarter" idx="3"/>
          </p:nvPr>
        </p:nvSpPr>
        <p:spPr>
          <a:xfrm>
            <a:off x="1763688" y="4011910"/>
            <a:ext cx="2160240" cy="288032"/>
          </a:xfrm>
        </p:spPr>
        <p:txBody>
          <a:bodyPr>
            <a:normAutofit lnSpcReduction="10000"/>
          </a:bodyPr>
          <a:lstStyle/>
          <a:p>
            <a:pPr marL="0" indent="0">
              <a:buNone/>
            </a:pPr>
            <a:r>
              <a:rPr lang="ja-JP" altLang="en-US" sz="1400" b="1" dirty="0">
                <a:solidFill>
                  <a:srgbClr val="FF0000"/>
                </a:solidFill>
                <a:latin typeface="ＭＳ 明朝" panose="02020609040205080304" pitchFamily="17" charset="-128"/>
                <a:ea typeface="ＭＳ 明朝" panose="02020609040205080304" pitchFamily="17" charset="-128"/>
              </a:rPr>
              <a:t>（</a:t>
            </a:r>
            <a:r>
              <a:rPr lang="ja-JP" altLang="en-US" sz="1400" b="1" u="sng" dirty="0">
                <a:solidFill>
                  <a:srgbClr val="FF0000"/>
                </a:solidFill>
                <a:latin typeface="ＭＳ 明朝" panose="02020609040205080304" pitchFamily="17" charset="-128"/>
                <a:ea typeface="ＭＳ 明朝" panose="02020609040205080304" pitchFamily="17" charset="-128"/>
              </a:rPr>
              <a:t>Ａ</a:t>
            </a:r>
            <a:r>
              <a:rPr lang="ja-JP" altLang="en-US" sz="1400" b="1" dirty="0">
                <a:solidFill>
                  <a:srgbClr val="FF0000"/>
                </a:solidFill>
                <a:latin typeface="ＭＳ 明朝" panose="02020609040205080304" pitchFamily="17" charset="-128"/>
                <a:ea typeface="ＭＳ 明朝" panose="02020609040205080304" pitchFamily="17" charset="-128"/>
              </a:rPr>
              <a:t>）</a:t>
            </a:r>
            <a:r>
              <a:rPr lang="ja-JP" altLang="en-US" sz="1400" b="1" u="sng" dirty="0">
                <a:solidFill>
                  <a:srgbClr val="FF0000"/>
                </a:solidFill>
                <a:latin typeface="ＭＳ 明朝" panose="02020609040205080304" pitchFamily="17" charset="-128"/>
                <a:ea typeface="ＭＳ 明朝" panose="02020609040205080304" pitchFamily="17" charset="-128"/>
              </a:rPr>
              <a:t>（  Ｂ  ）　　 　</a:t>
            </a:r>
          </a:p>
        </p:txBody>
      </p:sp>
      <p:graphicFrame>
        <p:nvGraphicFramePr>
          <p:cNvPr id="18" name="表 17"/>
          <p:cNvGraphicFramePr>
            <a:graphicFrameLocks noGrp="1"/>
          </p:cNvGraphicFramePr>
          <p:nvPr>
            <p:extLst>
              <p:ext uri="{D42A27DB-BD31-4B8C-83A1-F6EECF244321}">
                <p14:modId xmlns:p14="http://schemas.microsoft.com/office/powerpoint/2010/main" val="355448045"/>
              </p:ext>
            </p:extLst>
          </p:nvPr>
        </p:nvGraphicFramePr>
        <p:xfrm>
          <a:off x="7092280" y="1419622"/>
          <a:ext cx="1522170" cy="288032"/>
        </p:xfrm>
        <a:graphic>
          <a:graphicData uri="http://schemas.openxmlformats.org/drawingml/2006/table">
            <a:tbl>
              <a:tblPr/>
              <a:tblGrid>
                <a:gridCol w="253695">
                  <a:extLst>
                    <a:ext uri="{9D8B030D-6E8A-4147-A177-3AD203B41FA5}">
                      <a16:colId xmlns:a16="http://schemas.microsoft.com/office/drawing/2014/main" val="20000"/>
                    </a:ext>
                  </a:extLst>
                </a:gridCol>
                <a:gridCol w="253695">
                  <a:extLst>
                    <a:ext uri="{9D8B030D-6E8A-4147-A177-3AD203B41FA5}">
                      <a16:colId xmlns:a16="http://schemas.microsoft.com/office/drawing/2014/main" val="20001"/>
                    </a:ext>
                  </a:extLst>
                </a:gridCol>
                <a:gridCol w="253695">
                  <a:extLst>
                    <a:ext uri="{9D8B030D-6E8A-4147-A177-3AD203B41FA5}">
                      <a16:colId xmlns:a16="http://schemas.microsoft.com/office/drawing/2014/main" val="20002"/>
                    </a:ext>
                  </a:extLst>
                </a:gridCol>
                <a:gridCol w="253695">
                  <a:extLst>
                    <a:ext uri="{9D8B030D-6E8A-4147-A177-3AD203B41FA5}">
                      <a16:colId xmlns:a16="http://schemas.microsoft.com/office/drawing/2014/main" val="20003"/>
                    </a:ext>
                  </a:extLst>
                </a:gridCol>
                <a:gridCol w="253695">
                  <a:extLst>
                    <a:ext uri="{9D8B030D-6E8A-4147-A177-3AD203B41FA5}">
                      <a16:colId xmlns:a16="http://schemas.microsoft.com/office/drawing/2014/main" val="20004"/>
                    </a:ext>
                  </a:extLst>
                </a:gridCol>
                <a:gridCol w="253695">
                  <a:extLst>
                    <a:ext uri="{9D8B030D-6E8A-4147-A177-3AD203B41FA5}">
                      <a16:colId xmlns:a16="http://schemas.microsoft.com/office/drawing/2014/main" val="20005"/>
                    </a:ext>
                  </a:extLst>
                </a:gridCol>
              </a:tblGrid>
              <a:tr h="288032">
                <a:tc>
                  <a:txBody>
                    <a:bodyPr/>
                    <a:lstStyle/>
                    <a:p>
                      <a:pPr algn="ctr"/>
                      <a:r>
                        <a:rPr kumimoji="1" lang="en-US" altLang="ja-JP" sz="1200" b="1" dirty="0">
                          <a:latin typeface="ＭＳ 明朝" panose="02020609040205080304" pitchFamily="17" charset="-128"/>
                          <a:ea typeface="ＭＳ 明朝" panose="02020609040205080304" pitchFamily="17" charset="-128"/>
                        </a:rPr>
                        <a:t>0</a:t>
                      </a:r>
                      <a:endParaRPr kumimoji="1" lang="ja-JP" altLang="en-US" sz="1200" b="1" dirty="0">
                        <a:latin typeface="ＭＳ 明朝" panose="02020609040205080304" pitchFamily="17" charset="-128"/>
                        <a:ea typeface="ＭＳ 明朝" panose="02020609040205080304" pitchFamily="17"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200" b="1" dirty="0">
                          <a:latin typeface="ＭＳ 明朝" panose="02020609040205080304" pitchFamily="17" charset="-128"/>
                          <a:ea typeface="ＭＳ 明朝" panose="02020609040205080304" pitchFamily="17" charset="-128"/>
                        </a:rPr>
                        <a:t>1</a:t>
                      </a:r>
                      <a:endParaRPr kumimoji="1" lang="ja-JP" altLang="en-US" sz="1200" b="1" dirty="0">
                        <a:latin typeface="ＭＳ 明朝" panose="02020609040205080304" pitchFamily="17" charset="-128"/>
                        <a:ea typeface="ＭＳ 明朝" panose="02020609040205080304" pitchFamily="17"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200" b="1" dirty="0">
                          <a:latin typeface="ＭＳ 明朝" panose="02020609040205080304" pitchFamily="17" charset="-128"/>
                          <a:ea typeface="ＭＳ 明朝" panose="02020609040205080304" pitchFamily="17" charset="-128"/>
                        </a:rPr>
                        <a:t>2</a:t>
                      </a:r>
                      <a:endParaRPr kumimoji="1" lang="ja-JP" altLang="en-US" sz="1200" b="1" dirty="0">
                        <a:latin typeface="ＭＳ 明朝" panose="02020609040205080304" pitchFamily="17" charset="-128"/>
                        <a:ea typeface="ＭＳ 明朝" panose="02020609040205080304" pitchFamily="17"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200" b="1" dirty="0">
                          <a:latin typeface="ＭＳ 明朝" panose="02020609040205080304" pitchFamily="17" charset="-128"/>
                          <a:ea typeface="ＭＳ 明朝" panose="02020609040205080304" pitchFamily="17" charset="-128"/>
                        </a:rPr>
                        <a:t>3</a:t>
                      </a:r>
                      <a:endParaRPr kumimoji="1" lang="ja-JP" altLang="en-US" sz="1200" b="1" dirty="0">
                        <a:latin typeface="ＭＳ 明朝" panose="02020609040205080304" pitchFamily="17" charset="-128"/>
                        <a:ea typeface="ＭＳ 明朝" panose="02020609040205080304" pitchFamily="17"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200" b="1" dirty="0">
                          <a:latin typeface="ＭＳ 明朝" panose="02020609040205080304" pitchFamily="17" charset="-128"/>
                          <a:ea typeface="ＭＳ 明朝" panose="02020609040205080304" pitchFamily="17" charset="-128"/>
                        </a:rPr>
                        <a:t>4</a:t>
                      </a:r>
                      <a:endParaRPr kumimoji="1" lang="ja-JP" altLang="en-US" sz="1200" b="1" dirty="0">
                        <a:latin typeface="ＭＳ 明朝" panose="02020609040205080304" pitchFamily="17" charset="-128"/>
                        <a:ea typeface="ＭＳ 明朝" panose="02020609040205080304" pitchFamily="17"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200" b="1" dirty="0">
                          <a:latin typeface="ＭＳ 明朝" panose="02020609040205080304" pitchFamily="17" charset="-128"/>
                          <a:ea typeface="ＭＳ 明朝" panose="02020609040205080304" pitchFamily="17" charset="-128"/>
                        </a:rPr>
                        <a:t>5</a:t>
                      </a:r>
                      <a:endParaRPr kumimoji="1" lang="ja-JP" altLang="en-US" sz="1200" b="1" dirty="0">
                        <a:latin typeface="ＭＳ 明朝" panose="02020609040205080304" pitchFamily="17" charset="-128"/>
                        <a:ea typeface="ＭＳ 明朝" panose="02020609040205080304" pitchFamily="17"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3098246206"/>
              </p:ext>
            </p:extLst>
          </p:nvPr>
        </p:nvGraphicFramePr>
        <p:xfrm>
          <a:off x="5652120" y="1563638"/>
          <a:ext cx="1014780" cy="288032"/>
        </p:xfrm>
        <a:graphic>
          <a:graphicData uri="http://schemas.openxmlformats.org/drawingml/2006/table">
            <a:tbl>
              <a:tblPr/>
              <a:tblGrid>
                <a:gridCol w="253695">
                  <a:extLst>
                    <a:ext uri="{9D8B030D-6E8A-4147-A177-3AD203B41FA5}">
                      <a16:colId xmlns:a16="http://schemas.microsoft.com/office/drawing/2014/main" val="20000"/>
                    </a:ext>
                  </a:extLst>
                </a:gridCol>
                <a:gridCol w="253695">
                  <a:extLst>
                    <a:ext uri="{9D8B030D-6E8A-4147-A177-3AD203B41FA5}">
                      <a16:colId xmlns:a16="http://schemas.microsoft.com/office/drawing/2014/main" val="20001"/>
                    </a:ext>
                  </a:extLst>
                </a:gridCol>
                <a:gridCol w="253695">
                  <a:extLst>
                    <a:ext uri="{9D8B030D-6E8A-4147-A177-3AD203B41FA5}">
                      <a16:colId xmlns:a16="http://schemas.microsoft.com/office/drawing/2014/main" val="20002"/>
                    </a:ext>
                  </a:extLst>
                </a:gridCol>
                <a:gridCol w="253695">
                  <a:extLst>
                    <a:ext uri="{9D8B030D-6E8A-4147-A177-3AD203B41FA5}">
                      <a16:colId xmlns:a16="http://schemas.microsoft.com/office/drawing/2014/main" val="20003"/>
                    </a:ext>
                  </a:extLst>
                </a:gridCol>
              </a:tblGrid>
              <a:tr h="288032">
                <a:tc>
                  <a:txBody>
                    <a:bodyPr/>
                    <a:lstStyle/>
                    <a:p>
                      <a:pPr algn="ctr"/>
                      <a:r>
                        <a:rPr kumimoji="1" lang="ja-JP" altLang="en-US" sz="1000" b="1" dirty="0">
                          <a:latin typeface="ＭＳ 明朝" panose="02020609040205080304" pitchFamily="17" charset="-128"/>
                          <a:ea typeface="ＭＳ 明朝" panose="02020609040205080304" pitchFamily="17" charset="-128"/>
                        </a:rPr>
                        <a:t>千</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00" b="1" dirty="0">
                          <a:latin typeface="ＭＳ 明朝" panose="02020609040205080304" pitchFamily="17" charset="-128"/>
                          <a:ea typeface="ＭＳ 明朝" panose="02020609040205080304" pitchFamily="17" charset="-128"/>
                        </a:rPr>
                        <a:t>百</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00" b="1" dirty="0">
                          <a:latin typeface="ＭＳ 明朝" panose="02020609040205080304" pitchFamily="17" charset="-128"/>
                          <a:ea typeface="ＭＳ 明朝" panose="02020609040205080304" pitchFamily="17" charset="-128"/>
                        </a:rPr>
                        <a:t>十</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00" b="1" dirty="0">
                          <a:latin typeface="ＭＳ 明朝" panose="02020609040205080304" pitchFamily="17" charset="-128"/>
                          <a:ea typeface="ＭＳ 明朝" panose="02020609040205080304" pitchFamily="17" charset="-128"/>
                        </a:rPr>
                        <a:t>一</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cxnSp>
        <p:nvCxnSpPr>
          <p:cNvPr id="7" name="直線矢印コネクタ 6"/>
          <p:cNvCxnSpPr/>
          <p:nvPr/>
        </p:nvCxnSpPr>
        <p:spPr>
          <a:xfrm flipH="1">
            <a:off x="6732240" y="1563638"/>
            <a:ext cx="288032" cy="1080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256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fade">
                                      <p:cBhvr>
                                        <p:cTn id="21" dur="500"/>
                                        <p:tgtEl>
                                          <p:spTgt spid="10">
                                            <p:txEl>
                                              <p:pRg st="0" end="0"/>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1">
                                            <p:txEl>
                                              <p:pRg st="0" end="0"/>
                                            </p:txEl>
                                          </p:spTgt>
                                        </p:tgtEl>
                                        <p:attrNameLst>
                                          <p:attrName>style.visibility</p:attrName>
                                        </p:attrNameLst>
                                      </p:cBhvr>
                                      <p:to>
                                        <p:strVal val="visible"/>
                                      </p:to>
                                    </p:set>
                                    <p:animEffect transition="in" filter="fade">
                                      <p:cBhvr>
                                        <p:cTn id="29" dur="500"/>
                                        <p:tgtEl>
                                          <p:spTgt spid="11">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3">
                                            <p:txEl>
                                              <p:pRg st="0" end="0"/>
                                            </p:txEl>
                                          </p:spTgt>
                                        </p:tgtEl>
                                        <p:attrNameLst>
                                          <p:attrName>style.visibility</p:attrName>
                                        </p:attrNameLst>
                                      </p:cBhvr>
                                      <p:to>
                                        <p:strVal val="visible"/>
                                      </p:to>
                                    </p:set>
                                    <p:animEffect transition="in" filter="fade">
                                      <p:cBhvr>
                                        <p:cTn id="34" dur="500"/>
                                        <p:tgtEl>
                                          <p:spTgt spid="13">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4">
                                            <p:txEl>
                                              <p:pRg st="0" end="0"/>
                                            </p:txEl>
                                          </p:spTgt>
                                        </p:tgtEl>
                                        <p:attrNameLst>
                                          <p:attrName>style.visibility</p:attrName>
                                        </p:attrNameLst>
                                      </p:cBhvr>
                                      <p:to>
                                        <p:strVal val="visible"/>
                                      </p:to>
                                    </p:set>
                                    <p:animEffect transition="in" filter="fade">
                                      <p:cBhvr>
                                        <p:cTn id="39" dur="500"/>
                                        <p:tgtEl>
                                          <p:spTgt spid="14">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6">
                                            <p:txEl>
                                              <p:pRg st="0" end="0"/>
                                            </p:txEl>
                                          </p:spTgt>
                                        </p:tgtEl>
                                        <p:attrNameLst>
                                          <p:attrName>style.visibility</p:attrName>
                                        </p:attrNameLst>
                                      </p:cBhvr>
                                      <p:to>
                                        <p:strVal val="visible"/>
                                      </p:to>
                                    </p:set>
                                    <p:animEffect transition="in" filter="fade">
                                      <p:cBhvr>
                                        <p:cTn id="44" dur="500"/>
                                        <p:tgtEl>
                                          <p:spTgt spid="16">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5">
                                            <p:txEl>
                                              <p:pRg st="0" end="0"/>
                                            </p:txEl>
                                          </p:spTgt>
                                        </p:tgtEl>
                                        <p:attrNameLst>
                                          <p:attrName>style.visibility</p:attrName>
                                        </p:attrNameLst>
                                      </p:cBhvr>
                                      <p:to>
                                        <p:strVal val="visible"/>
                                      </p:to>
                                    </p:set>
                                    <p:animEffect transition="in" filter="fade">
                                      <p:cBhvr>
                                        <p:cTn id="52" dur="500"/>
                                        <p:tgtEl>
                                          <p:spTgt spid="1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7">
                                            <p:txEl>
                                              <p:pRg st="0" end="0"/>
                                            </p:txEl>
                                          </p:spTgt>
                                        </p:tgtEl>
                                        <p:attrNameLst>
                                          <p:attrName>style.visibility</p:attrName>
                                        </p:attrNameLst>
                                      </p:cBhvr>
                                      <p:to>
                                        <p:strVal val="visible"/>
                                      </p:to>
                                    </p:set>
                                    <p:animEffect transition="in" filter="fade">
                                      <p:cBhvr>
                                        <p:cTn id="57" dur="500"/>
                                        <p:tgtEl>
                                          <p:spTgt spid="17">
                                            <p:txEl>
                                              <p:pRg st="0" end="0"/>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6">
                                            <p:txEl>
                                              <p:pRg st="0" end="0"/>
                                            </p:txEl>
                                          </p:spTgt>
                                        </p:tgtEl>
                                        <p:attrNameLst>
                                          <p:attrName>style.visibility</p:attrName>
                                        </p:attrNameLst>
                                      </p:cBhvr>
                                      <p:to>
                                        <p:strVal val="visible"/>
                                      </p:to>
                                    </p:set>
                                    <p:animEffect transition="in" filter="fade">
                                      <p:cBhvr>
                                        <p:cTn id="60"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12" grpId="0" build="p"/>
      <p:bldP spid="10" grpId="0" build="p"/>
      <p:bldP spid="11" grpId="0" build="p"/>
      <p:bldP spid="13" grpId="0" build="p"/>
      <p:bldP spid="14" grpId="0" build="p"/>
      <p:bldP spid="15" grpId="0" build="p"/>
      <p:bldP spid="16" grpId="0" build="p"/>
      <p:bldP spid="1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467544" y="267494"/>
            <a:ext cx="1080120" cy="360040"/>
          </a:xfrm>
          <a:ln w="19050">
            <a:solidFill>
              <a:srgbClr val="FFC000"/>
            </a:solidFill>
          </a:ln>
        </p:spPr>
        <p:txBody>
          <a:bodyPr>
            <a:noAutofit/>
          </a:bodyPr>
          <a:lstStyle/>
          <a:p>
            <a:pPr marL="0" indent="0">
              <a:buNone/>
            </a:pPr>
            <a:r>
              <a:rPr kumimoji="1" lang="ja-JP" altLang="en-US" sz="1800" dirty="0"/>
              <a:t>例　１．</a:t>
            </a:r>
            <a:r>
              <a:rPr lang="ja-JP" altLang="en-US" sz="1800" dirty="0"/>
              <a:t>３</a:t>
            </a:r>
            <a:endParaRPr kumimoji="1" lang="ja-JP" altLang="en-US" sz="1800" dirty="0"/>
          </a:p>
        </p:txBody>
      </p:sp>
      <p:sp>
        <p:nvSpPr>
          <p:cNvPr id="4" name="コンテンツ プレースホルダー 3"/>
          <p:cNvSpPr>
            <a:spLocks noGrp="1"/>
          </p:cNvSpPr>
          <p:nvPr>
            <p:ph sz="quarter" idx="2"/>
          </p:nvPr>
        </p:nvSpPr>
        <p:spPr>
          <a:xfrm>
            <a:off x="467544" y="627534"/>
            <a:ext cx="8136904" cy="648072"/>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種類の数字</a:t>
            </a:r>
            <a:r>
              <a:rPr lang="en-US" altLang="ja-JP" sz="1800" dirty="0">
                <a:latin typeface="ＭＳ 明朝" panose="02020609040205080304" pitchFamily="17" charset="-128"/>
                <a:ea typeface="ＭＳ 明朝" panose="02020609040205080304" pitchFamily="17" charset="-128"/>
              </a:rPr>
              <a:t>1,2,3,4</a:t>
            </a:r>
            <a:r>
              <a:rPr lang="ja-JP" altLang="en-US" sz="1800" dirty="0">
                <a:latin typeface="ＭＳ 明朝" panose="02020609040205080304" pitchFamily="17" charset="-128"/>
                <a:ea typeface="ＭＳ 明朝" panose="02020609040205080304" pitchFamily="17" charset="-128"/>
              </a:rPr>
              <a:t>を用いて</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桁の数を作る場合、同じ数字を何回用いてもよいものとする。</a:t>
            </a:r>
            <a:endParaRPr kumimoji="1" lang="ja-JP" altLang="en-US" sz="1800" dirty="0">
              <a:latin typeface="ＭＳ 明朝" panose="02020609040205080304" pitchFamily="17" charset="-128"/>
              <a:ea typeface="ＭＳ 明朝" panose="02020609040205080304" pitchFamily="17" charset="-128"/>
            </a:endParaRP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11</a:t>
            </a:fld>
            <a:endParaRPr lang="en-US" altLang="ja-JP">
              <a:solidFill>
                <a:prstClr val="black">
                  <a:tint val="75000"/>
                </a:prstClr>
              </a:solidFill>
            </a:endParaRPr>
          </a:p>
        </p:txBody>
      </p:sp>
      <p:sp>
        <p:nvSpPr>
          <p:cNvPr id="12" name="コンテンツ プレースホルダー 11"/>
          <p:cNvSpPr>
            <a:spLocks noGrp="1"/>
          </p:cNvSpPr>
          <p:nvPr>
            <p:ph sz="quarter" idx="3"/>
          </p:nvPr>
        </p:nvSpPr>
        <p:spPr>
          <a:xfrm>
            <a:off x="539552" y="1419622"/>
            <a:ext cx="7992888" cy="360039"/>
          </a:xfrm>
        </p:spPr>
        <p:txBody>
          <a:bodyPr>
            <a:normAutofit lnSpcReduction="10000"/>
          </a:bodyPr>
          <a:lstStyle/>
          <a:p>
            <a:pPr marL="0" indent="0">
              <a:buNone/>
            </a:pPr>
            <a:r>
              <a:rPr kumimoji="1" lang="ja-JP" altLang="en-US" sz="1800" dirty="0">
                <a:latin typeface="ＭＳ 明朝" panose="02020609040205080304" pitchFamily="17" charset="-128"/>
                <a:ea typeface="ＭＳ 明朝" panose="02020609040205080304" pitchFamily="17" charset="-128"/>
              </a:rPr>
              <a:t>百、十、一の各位の数字の選び方は、他の位の選び方に</a:t>
            </a:r>
            <a:r>
              <a:rPr lang="ja-JP" altLang="en-US" sz="1800" dirty="0">
                <a:latin typeface="ＭＳ 明朝" panose="02020609040205080304" pitchFamily="17" charset="-128"/>
                <a:ea typeface="ＭＳ 明朝" panose="02020609040205080304" pitchFamily="17" charset="-128"/>
              </a:rPr>
              <a:t>関係ない。</a:t>
            </a:r>
            <a:endParaRPr kumimoji="1" lang="ja-JP" altLang="en-US" sz="1800" dirty="0">
              <a:latin typeface="ＭＳ 明朝" panose="02020609040205080304" pitchFamily="17" charset="-128"/>
              <a:ea typeface="ＭＳ 明朝" panose="02020609040205080304" pitchFamily="17" charset="-128"/>
            </a:endParaRPr>
          </a:p>
        </p:txBody>
      </p:sp>
      <p:sp>
        <p:nvSpPr>
          <p:cNvPr id="11" name="コンテンツ プレースホルダー 11"/>
          <p:cNvSpPr>
            <a:spLocks noGrp="1"/>
          </p:cNvSpPr>
          <p:nvPr>
            <p:ph sz="quarter" idx="3"/>
          </p:nvPr>
        </p:nvSpPr>
        <p:spPr>
          <a:xfrm>
            <a:off x="539552" y="1803676"/>
            <a:ext cx="6912768" cy="360039"/>
          </a:xfrm>
        </p:spPr>
        <p:txBody>
          <a:bodyPr>
            <a:normAutofit lnSpcReduction="10000"/>
          </a:bodyPr>
          <a:lstStyle/>
          <a:p>
            <a:pPr marL="0" indent="0">
              <a:buNone/>
            </a:pPr>
            <a:r>
              <a:rPr kumimoji="1" lang="ja-JP" altLang="en-US" sz="1800" dirty="0">
                <a:latin typeface="ＭＳ 明朝" panose="02020609040205080304" pitchFamily="17" charset="-128"/>
                <a:ea typeface="ＭＳ 明朝" panose="02020609040205080304" pitchFamily="17" charset="-128"/>
              </a:rPr>
              <a:t>そして、その選び方はすべて、</a:t>
            </a:r>
            <a:r>
              <a:rPr kumimoji="1" lang="en-US" altLang="ja-JP" sz="1800" dirty="0">
                <a:latin typeface="ＭＳ 明朝" panose="02020609040205080304" pitchFamily="17" charset="-128"/>
                <a:ea typeface="ＭＳ 明朝" panose="02020609040205080304" pitchFamily="17" charset="-128"/>
              </a:rPr>
              <a:t>3</a:t>
            </a:r>
            <a:r>
              <a:rPr kumimoji="1" lang="ja-JP" altLang="en-US" sz="1800" dirty="0">
                <a:latin typeface="ＭＳ 明朝" panose="02020609040205080304" pitchFamily="17" charset="-128"/>
                <a:ea typeface="ＭＳ 明朝" panose="02020609040205080304" pitchFamily="17" charset="-128"/>
              </a:rPr>
              <a:t>通りであるから、その総数は、</a:t>
            </a: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763112351"/>
              </p:ext>
            </p:extLst>
          </p:nvPr>
        </p:nvGraphicFramePr>
        <p:xfrm>
          <a:off x="2699792" y="2283718"/>
          <a:ext cx="1612900" cy="279400"/>
        </p:xfrm>
        <a:graphic>
          <a:graphicData uri="http://schemas.openxmlformats.org/presentationml/2006/ole">
            <mc:AlternateContent xmlns:mc="http://schemas.openxmlformats.org/markup-compatibility/2006">
              <mc:Choice xmlns:v="urn:schemas-microsoft-com:vml" Requires="v">
                <p:oleObj name="Equation" r:id="rId2" imgW="1612800" imgH="279360" progId="Equation.DSMT4">
                  <p:embed/>
                </p:oleObj>
              </mc:Choice>
              <mc:Fallback>
                <p:oleObj name="Equation" r:id="rId2" imgW="1612800" imgH="279360" progId="Equation.DSMT4">
                  <p:embed/>
                  <p:pic>
                    <p:nvPicPr>
                      <p:cNvPr id="0" name=""/>
                      <p:cNvPicPr/>
                      <p:nvPr/>
                    </p:nvPicPr>
                    <p:blipFill>
                      <a:blip r:embed="rId3"/>
                      <a:stretch>
                        <a:fillRect/>
                      </a:stretch>
                    </p:blipFill>
                    <p:spPr>
                      <a:xfrm>
                        <a:off x="2699792" y="2283718"/>
                        <a:ext cx="1612900" cy="279400"/>
                      </a:xfrm>
                      <a:prstGeom prst="rect">
                        <a:avLst/>
                      </a:prstGeom>
                    </p:spPr>
                  </p:pic>
                </p:oleObj>
              </mc:Fallback>
            </mc:AlternateContent>
          </a:graphicData>
        </a:graphic>
      </p:graphicFrame>
      <p:sp>
        <p:nvSpPr>
          <p:cNvPr id="13" name="コンテンツ プレースホルダー 11"/>
          <p:cNvSpPr>
            <a:spLocks noGrp="1"/>
          </p:cNvSpPr>
          <p:nvPr>
            <p:ph sz="quarter" idx="3"/>
          </p:nvPr>
        </p:nvSpPr>
        <p:spPr>
          <a:xfrm>
            <a:off x="4355976" y="2283718"/>
            <a:ext cx="720080" cy="360039"/>
          </a:xfrm>
        </p:spPr>
        <p:txBody>
          <a:bodyPr>
            <a:normAutofit lnSpcReduction="10000"/>
          </a:bodyPr>
          <a:lstStyle/>
          <a:p>
            <a:pPr marL="0" indent="0">
              <a:buNone/>
            </a:pPr>
            <a:r>
              <a:rPr kumimoji="1" lang="ja-JP" altLang="en-US" sz="1800" dirty="0">
                <a:latin typeface="ＭＳ 明朝" panose="02020609040205080304" pitchFamily="17" charset="-128"/>
                <a:ea typeface="ＭＳ 明朝" panose="02020609040205080304" pitchFamily="17" charset="-128"/>
              </a:rPr>
              <a:t>通り</a:t>
            </a:r>
          </a:p>
        </p:txBody>
      </p:sp>
      <p:sp>
        <p:nvSpPr>
          <p:cNvPr id="15" name="コンテンツ プレースホルダー 3"/>
          <p:cNvSpPr>
            <a:spLocks noGrp="1"/>
          </p:cNvSpPr>
          <p:nvPr>
            <p:ph sz="quarter" idx="2"/>
          </p:nvPr>
        </p:nvSpPr>
        <p:spPr>
          <a:xfrm>
            <a:off x="467544" y="2787774"/>
            <a:ext cx="8136904" cy="1368152"/>
          </a:xfrm>
          <a:ln w="19050">
            <a:solidFill>
              <a:srgbClr val="0070C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異なる　個のものから同じものを繰り返しとることを許して　個とる順列を、</a:t>
            </a:r>
            <a:r>
              <a:rPr lang="ja-JP" altLang="en-US" sz="1800" b="1" dirty="0">
                <a:solidFill>
                  <a:srgbClr val="0070C0"/>
                </a:solidFill>
                <a:latin typeface="ＭＳ 明朝" panose="02020609040205080304" pitchFamily="17" charset="-128"/>
                <a:ea typeface="ＭＳ 明朝" panose="02020609040205080304" pitchFamily="17" charset="-128"/>
              </a:rPr>
              <a:t>重複順列</a:t>
            </a:r>
            <a:r>
              <a:rPr lang="ja-JP" altLang="en-US" sz="1800" dirty="0">
                <a:latin typeface="ＭＳ 明朝" panose="02020609040205080304" pitchFamily="17" charset="-128"/>
                <a:ea typeface="ＭＳ 明朝" panose="02020609040205080304" pitchFamily="17" charset="-128"/>
              </a:rPr>
              <a:t>という。その総数は、</a:t>
            </a:r>
          </a:p>
          <a:p>
            <a:pPr marL="0" indent="0">
              <a:buNone/>
            </a:pPr>
            <a:endParaRPr lang="ja-JP" altLang="en-US" sz="1800" dirty="0">
              <a:latin typeface="ＭＳ 明朝" panose="02020609040205080304" pitchFamily="17" charset="-128"/>
              <a:ea typeface="ＭＳ 明朝" panose="02020609040205080304" pitchFamily="17" charset="-128"/>
            </a:endParaRPr>
          </a:p>
          <a:p>
            <a:pPr marL="0" indent="0">
              <a:buNone/>
            </a:pPr>
            <a:r>
              <a:rPr lang="ja-JP" altLang="en-US" sz="1800" dirty="0">
                <a:latin typeface="ＭＳ 明朝" panose="02020609040205080304" pitchFamily="17" charset="-128"/>
                <a:ea typeface="ＭＳ 明朝" panose="02020609040205080304" pitchFamily="17" charset="-128"/>
              </a:rPr>
              <a:t>である。</a:t>
            </a:r>
          </a:p>
        </p:txBody>
      </p:sp>
      <p:graphicFrame>
        <p:nvGraphicFramePr>
          <p:cNvPr id="18" name="オブジェクト 17"/>
          <p:cNvGraphicFramePr>
            <a:graphicFrameLocks noChangeAspect="1"/>
          </p:cNvGraphicFramePr>
          <p:nvPr>
            <p:extLst>
              <p:ext uri="{D42A27DB-BD31-4B8C-83A1-F6EECF244321}">
                <p14:modId xmlns:p14="http://schemas.microsoft.com/office/powerpoint/2010/main" val="2113435235"/>
              </p:ext>
            </p:extLst>
          </p:nvPr>
        </p:nvGraphicFramePr>
        <p:xfrm>
          <a:off x="1475656" y="2859782"/>
          <a:ext cx="227012" cy="244475"/>
        </p:xfrm>
        <a:graphic>
          <a:graphicData uri="http://schemas.openxmlformats.org/presentationml/2006/ole">
            <mc:AlternateContent xmlns:mc="http://schemas.openxmlformats.org/markup-compatibility/2006">
              <mc:Choice xmlns:v="urn:schemas-microsoft-com:vml" Requires="v">
                <p:oleObj name="Equation" r:id="rId4" imgW="164880" imgH="177480" progId="Equation.DSMT4">
                  <p:embed/>
                </p:oleObj>
              </mc:Choice>
              <mc:Fallback>
                <p:oleObj name="Equation" r:id="rId4" imgW="164880" imgH="177480" progId="Equation.DSMT4">
                  <p:embed/>
                  <p:pic>
                    <p:nvPicPr>
                      <p:cNvPr id="0" name="オブジェクト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2859782"/>
                        <a:ext cx="227012" cy="244475"/>
                      </a:xfrm>
                      <a:prstGeom prst="rect">
                        <a:avLst/>
                      </a:prstGeom>
                      <a:noFill/>
                      <a:ln>
                        <a:noFill/>
                      </a:ln>
                    </p:spPr>
                  </p:pic>
                </p:oleObj>
              </mc:Fallback>
            </mc:AlternateContent>
          </a:graphicData>
        </a:graphic>
      </p:graphicFrame>
      <p:graphicFrame>
        <p:nvGraphicFramePr>
          <p:cNvPr id="19" name="オブジェクト 18"/>
          <p:cNvGraphicFramePr>
            <a:graphicFrameLocks noChangeAspect="1"/>
          </p:cNvGraphicFramePr>
          <p:nvPr>
            <p:extLst>
              <p:ext uri="{D42A27DB-BD31-4B8C-83A1-F6EECF244321}">
                <p14:modId xmlns:p14="http://schemas.microsoft.com/office/powerpoint/2010/main" val="995097671"/>
              </p:ext>
            </p:extLst>
          </p:nvPr>
        </p:nvGraphicFramePr>
        <p:xfrm>
          <a:off x="7020272" y="2859782"/>
          <a:ext cx="209550" cy="227013"/>
        </p:xfrm>
        <a:graphic>
          <a:graphicData uri="http://schemas.openxmlformats.org/presentationml/2006/ole">
            <mc:AlternateContent xmlns:mc="http://schemas.openxmlformats.org/markup-compatibility/2006">
              <mc:Choice xmlns:v="urn:schemas-microsoft-com:vml" Requires="v">
                <p:oleObj name="Equation" r:id="rId6" imgW="152280" imgH="164880" progId="Equation.DSMT4">
                  <p:embed/>
                </p:oleObj>
              </mc:Choice>
              <mc:Fallback>
                <p:oleObj name="Equation" r:id="rId6" imgW="152280" imgH="164880" progId="Equation.DSMT4">
                  <p:embed/>
                  <p:pic>
                    <p:nvPicPr>
                      <p:cNvPr id="0" name="オブジェクト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0272" y="2859782"/>
                        <a:ext cx="2095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オブジェクト 19"/>
          <p:cNvGraphicFramePr>
            <a:graphicFrameLocks noChangeAspect="1"/>
          </p:cNvGraphicFramePr>
          <p:nvPr>
            <p:extLst>
              <p:ext uri="{D42A27DB-BD31-4B8C-83A1-F6EECF244321}">
                <p14:modId xmlns:p14="http://schemas.microsoft.com/office/powerpoint/2010/main" val="1820771558"/>
              </p:ext>
            </p:extLst>
          </p:nvPr>
        </p:nvGraphicFramePr>
        <p:xfrm>
          <a:off x="3808413" y="3365500"/>
          <a:ext cx="314325" cy="384175"/>
        </p:xfrm>
        <a:graphic>
          <a:graphicData uri="http://schemas.openxmlformats.org/presentationml/2006/ole">
            <mc:AlternateContent xmlns:mc="http://schemas.openxmlformats.org/markup-compatibility/2006">
              <mc:Choice xmlns:v="urn:schemas-microsoft-com:vml" Requires="v">
                <p:oleObj name="Equation" r:id="rId8" imgW="228600" imgH="279360" progId="Equation.DSMT4">
                  <p:embed/>
                </p:oleObj>
              </mc:Choice>
              <mc:Fallback>
                <p:oleObj name="Equation" r:id="rId8" imgW="228600" imgH="279360" progId="Equation.DSMT4">
                  <p:embed/>
                  <p:pic>
                    <p:nvPicPr>
                      <p:cNvPr id="0" name="オブジェクト 17"/>
                      <p:cNvPicPr>
                        <a:picLocks noChangeAspect="1" noChangeArrowheads="1"/>
                      </p:cNvPicPr>
                      <p:nvPr/>
                    </p:nvPicPr>
                    <p:blipFill>
                      <a:blip r:embed="rId9"/>
                      <a:srcRect/>
                      <a:stretch>
                        <a:fillRect/>
                      </a:stretch>
                    </p:blipFill>
                    <p:spPr bwMode="auto">
                      <a:xfrm>
                        <a:off x="3808413" y="3365500"/>
                        <a:ext cx="31432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表 16"/>
          <p:cNvGraphicFramePr>
            <a:graphicFrameLocks noGrp="1" noChangeAspect="1"/>
          </p:cNvGraphicFramePr>
          <p:nvPr>
            <p:extLst>
              <p:ext uri="{D42A27DB-BD31-4B8C-83A1-F6EECF244321}">
                <p14:modId xmlns:p14="http://schemas.microsoft.com/office/powerpoint/2010/main" val="2977365960"/>
              </p:ext>
            </p:extLst>
          </p:nvPr>
        </p:nvGraphicFramePr>
        <p:xfrm>
          <a:off x="7560332" y="2133982"/>
          <a:ext cx="1080120" cy="365760"/>
        </p:xfrm>
        <a:graphic>
          <a:graphicData uri="http://schemas.openxmlformats.org/drawingml/2006/table">
            <a:tbl>
              <a:tblPr/>
              <a:tblGrid>
                <a:gridCol w="360040">
                  <a:extLst>
                    <a:ext uri="{9D8B030D-6E8A-4147-A177-3AD203B41FA5}">
                      <a16:colId xmlns:a16="http://schemas.microsoft.com/office/drawing/2014/main" val="20000"/>
                    </a:ext>
                  </a:extLst>
                </a:gridCol>
                <a:gridCol w="360040">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tblGrid>
              <a:tr h="360040">
                <a:tc>
                  <a:txBody>
                    <a:bodyPr/>
                    <a:lstStyle/>
                    <a:p>
                      <a:pPr algn="ctr"/>
                      <a:r>
                        <a:rPr kumimoji="1" lang="ja-JP" altLang="en-US" sz="1800" b="1" dirty="0">
                          <a:latin typeface="ＭＳ 明朝" panose="02020609040205080304" pitchFamily="17" charset="-128"/>
                          <a:ea typeface="ＭＳ 明朝" panose="02020609040205080304" pitchFamily="17" charset="-128"/>
                        </a:rPr>
                        <a:t>百</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800" b="1" dirty="0">
                          <a:latin typeface="ＭＳ 明朝" panose="02020609040205080304" pitchFamily="17" charset="-128"/>
                          <a:ea typeface="ＭＳ 明朝" panose="02020609040205080304" pitchFamily="17" charset="-128"/>
                        </a:rPr>
                        <a:t>十</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800" b="1" dirty="0">
                          <a:latin typeface="ＭＳ 明朝" panose="02020609040205080304" pitchFamily="17" charset="-128"/>
                          <a:ea typeface="ＭＳ 明朝" panose="02020609040205080304" pitchFamily="17" charset="-128"/>
                        </a:rPr>
                        <a:t>一</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cxnSp>
        <p:nvCxnSpPr>
          <p:cNvPr id="21" name="直線矢印コネクタ 20"/>
          <p:cNvCxnSpPr>
            <a:stCxn id="7" idx="2"/>
          </p:cNvCxnSpPr>
          <p:nvPr/>
        </p:nvCxnSpPr>
        <p:spPr>
          <a:xfrm>
            <a:off x="8100392" y="1779662"/>
            <a:ext cx="9781" cy="2249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7" name="オブジェクト 6"/>
          <p:cNvGraphicFramePr>
            <a:graphicFrameLocks noChangeAspect="1"/>
          </p:cNvGraphicFramePr>
          <p:nvPr>
            <p:extLst>
              <p:ext uri="{D42A27DB-BD31-4B8C-83A1-F6EECF244321}">
                <p14:modId xmlns:p14="http://schemas.microsoft.com/office/powerpoint/2010/main" val="637941587"/>
              </p:ext>
            </p:extLst>
          </p:nvPr>
        </p:nvGraphicFramePr>
        <p:xfrm>
          <a:off x="7516006" y="1394822"/>
          <a:ext cx="1168772" cy="384840"/>
        </p:xfrm>
        <a:graphic>
          <a:graphicData uri="http://schemas.openxmlformats.org/presentationml/2006/ole">
            <mc:AlternateContent xmlns:mc="http://schemas.openxmlformats.org/markup-compatibility/2006">
              <mc:Choice xmlns:v="urn:schemas-microsoft-com:vml" Requires="v">
                <p:oleObj name="Equation" r:id="rId10" imgW="1041120" imgH="342720" progId="Equation.DSMT4">
                  <p:embed/>
                </p:oleObj>
              </mc:Choice>
              <mc:Fallback>
                <p:oleObj name="Equation" r:id="rId10" imgW="1041120" imgH="342720" progId="Equation.DSMT4">
                  <p:embed/>
                  <p:pic>
                    <p:nvPicPr>
                      <p:cNvPr id="0" name=""/>
                      <p:cNvPicPr/>
                      <p:nvPr/>
                    </p:nvPicPr>
                    <p:blipFill>
                      <a:blip r:embed="rId11"/>
                      <a:stretch>
                        <a:fillRect/>
                      </a:stretch>
                    </p:blipFill>
                    <p:spPr>
                      <a:xfrm>
                        <a:off x="7516006" y="1394822"/>
                        <a:ext cx="1168772" cy="384840"/>
                      </a:xfrm>
                      <a:prstGeom prst="rect">
                        <a:avLst/>
                      </a:prstGeom>
                    </p:spPr>
                  </p:pic>
                </p:oleObj>
              </mc:Fallback>
            </mc:AlternateContent>
          </a:graphicData>
        </a:graphic>
      </p:graphicFrame>
      <p:sp>
        <p:nvSpPr>
          <p:cNvPr id="22" name="コンテンツ プレースホルダー 4">
            <a:extLst>
              <a:ext uri="{FF2B5EF4-FFF2-40B4-BE49-F238E27FC236}">
                <a16:creationId xmlns:a16="http://schemas.microsoft.com/office/drawing/2014/main" id="{96ED158E-ED7D-4271-8F84-7DD604BC481B}"/>
              </a:ext>
            </a:extLst>
          </p:cNvPr>
          <p:cNvSpPr txBox="1">
            <a:spLocks/>
          </p:cNvSpPr>
          <p:nvPr/>
        </p:nvSpPr>
        <p:spPr>
          <a:xfrm>
            <a:off x="7956376" y="4270803"/>
            <a:ext cx="720080" cy="3768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800">
                <a:latin typeface="ＭＳ 明朝" panose="02020609040205080304" pitchFamily="17" charset="-128"/>
                <a:ea typeface="ＭＳ 明朝" panose="02020609040205080304" pitchFamily="17" charset="-128"/>
              </a:rPr>
              <a:t>■</a:t>
            </a:r>
          </a:p>
          <a:p>
            <a:pPr marL="0" indent="0" algn="ctr">
              <a:buFont typeface="Arial" panose="020B0604020202020204" pitchFamily="34" charset="0"/>
              <a:buNone/>
            </a:pPr>
            <a:endParaRPr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43792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fade">
                                      <p:cBhvr>
                                        <p:cTn id="21" dur="500"/>
                                        <p:tgtEl>
                                          <p:spTgt spid="11">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
                                            <p:txEl>
                                              <p:pRg st="0" end="0"/>
                                            </p:txEl>
                                          </p:spTgt>
                                        </p:tgtEl>
                                        <p:attrNameLst>
                                          <p:attrName>style.visibility</p:attrName>
                                        </p:attrNameLst>
                                      </p:cBhvr>
                                      <p:to>
                                        <p:strVal val="visible"/>
                                      </p:to>
                                    </p:set>
                                    <p:animEffect transition="in" filter="fade">
                                      <p:cBhvr>
                                        <p:cTn id="29" dur="500"/>
                                        <p:tgtEl>
                                          <p:spTgt spid="1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5">
                                            <p:bg/>
                                          </p:spTgt>
                                        </p:tgtEl>
                                        <p:attrNameLst>
                                          <p:attrName>style.visibility</p:attrName>
                                        </p:attrNameLst>
                                      </p:cBhvr>
                                      <p:to>
                                        <p:strVal val="visible"/>
                                      </p:to>
                                    </p:set>
                                    <p:animEffect transition="in" filter="fade">
                                      <p:cBhvr>
                                        <p:cTn id="34" dur="500"/>
                                        <p:tgtEl>
                                          <p:spTgt spid="15">
                                            <p:bg/>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animEffect transition="in" filter="fade">
                                      <p:cBhvr>
                                        <p:cTn id="37" dur="500"/>
                                        <p:tgtEl>
                                          <p:spTgt spid="15">
                                            <p:txEl>
                                              <p:pRg st="0" end="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fade">
                                      <p:cBhvr>
                                        <p:cTn id="40" dur="500"/>
                                        <p:tgtEl>
                                          <p:spTgt spid="19"/>
                                        </p:tgtEl>
                                      </p:cBhvr>
                                    </p:animEffect>
                                  </p:childTnLst>
                                </p:cTn>
                              </p:par>
                              <p:par>
                                <p:cTn id="41" presetID="10"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500"/>
                                        <p:tgtEl>
                                          <p:spTgt spid="18"/>
                                        </p:tgtEl>
                                      </p:cBhvr>
                                    </p:animEffect>
                                  </p:childTnLst>
                                </p:cTn>
                              </p:par>
                              <p:par>
                                <p:cTn id="44" presetID="10" presetClass="entr" presetSubtype="0" fill="hold"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5">
                                            <p:txEl>
                                              <p:pRg st="2" end="2"/>
                                            </p:txEl>
                                          </p:spTgt>
                                        </p:tgtEl>
                                        <p:attrNameLst>
                                          <p:attrName>style.visibility</p:attrName>
                                        </p:attrNameLst>
                                      </p:cBhvr>
                                      <p:to>
                                        <p:strVal val="visible"/>
                                      </p:to>
                                    </p:set>
                                    <p:animEffect transition="in" filter="fade">
                                      <p:cBhvr>
                                        <p:cTn id="49" dur="500"/>
                                        <p:tgtEl>
                                          <p:spTgt spid="15">
                                            <p:txEl>
                                              <p:pRg st="2" end="2"/>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2">
                                            <p:txEl>
                                              <p:pRg st="0" end="0"/>
                                            </p:txEl>
                                          </p:spTgt>
                                        </p:tgtEl>
                                        <p:attrNameLst>
                                          <p:attrName>style.visibility</p:attrName>
                                        </p:attrNameLst>
                                      </p:cBhvr>
                                      <p:to>
                                        <p:strVal val="visible"/>
                                      </p:to>
                                    </p:set>
                                    <p:animEffect transition="in" filter="fade">
                                      <p:cBhvr>
                                        <p:cTn id="52" dur="5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P spid="11" grpId="0" build="p"/>
      <p:bldP spid="13" grpId="0" build="p"/>
      <p:bldP spid="15" grpId="0" uiExpand="1" build="p" animBg="1"/>
      <p:bldP spid="2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531B86-6C15-4E92-933F-8C49A600134C}"/>
              </a:ext>
            </a:extLst>
          </p:cNvPr>
          <p:cNvSpPr>
            <a:spLocks noGrp="1"/>
          </p:cNvSpPr>
          <p:nvPr>
            <p:ph type="title" sz="quarter"/>
          </p:nvPr>
        </p:nvSpPr>
        <p:spPr>
          <a:xfrm>
            <a:off x="457200" y="627534"/>
            <a:ext cx="8229600" cy="3312368"/>
          </a:xfrm>
        </p:spPr>
        <p:txBody>
          <a:bodyPr>
            <a:normAutofit/>
          </a:bodyPr>
          <a:lstStyle/>
          <a:p>
            <a:r>
              <a:rPr kumimoji="1" lang="ja-JP" altLang="en-US" sz="2800" dirty="0"/>
              <a:t>次に、教科書の詳細解答のプリントを紹介します。</a:t>
            </a:r>
            <a:br>
              <a:rPr kumimoji="1" lang="ja-JP" altLang="en-US" sz="2800" dirty="0"/>
            </a:br>
            <a:br>
              <a:rPr kumimoji="1" lang="ja-JP" altLang="en-US" sz="2800" dirty="0"/>
            </a:br>
            <a:r>
              <a:rPr kumimoji="1" lang="ja-JP" altLang="en-US" sz="2800" dirty="0"/>
              <a:t>そのプリントの最後に、</a:t>
            </a:r>
            <a:br>
              <a:rPr kumimoji="1" lang="ja-JP" altLang="en-US" sz="2800" dirty="0"/>
            </a:br>
            <a:r>
              <a:rPr kumimoji="1" lang="ja-JP" altLang="en-US" sz="2800" dirty="0"/>
              <a:t>今回の講義の</a:t>
            </a:r>
            <a:r>
              <a:rPr kumimoji="1" lang="ja-JP" altLang="en-US" sz="2800" dirty="0">
                <a:solidFill>
                  <a:srgbClr val="0070C0"/>
                </a:solidFill>
              </a:rPr>
              <a:t>課題</a:t>
            </a:r>
            <a:r>
              <a:rPr kumimoji="1" lang="ja-JP" altLang="en-US" sz="2800" dirty="0"/>
              <a:t>を提示しています。</a:t>
            </a:r>
            <a:br>
              <a:rPr kumimoji="1" lang="ja-JP" altLang="en-US" sz="2800" dirty="0"/>
            </a:br>
            <a:endParaRPr kumimoji="1" lang="ja-JP" altLang="en-US" sz="2800" dirty="0"/>
          </a:p>
        </p:txBody>
      </p:sp>
      <p:sp>
        <p:nvSpPr>
          <p:cNvPr id="7" name="フッター プレースホルダー 6">
            <a:extLst>
              <a:ext uri="{FF2B5EF4-FFF2-40B4-BE49-F238E27FC236}">
                <a16:creationId xmlns:a16="http://schemas.microsoft.com/office/drawing/2014/main" id="{822409AB-62CE-43DD-98D6-3F81F59E59D3}"/>
              </a:ext>
            </a:extLst>
          </p:cNvPr>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en-US" altLang="ja-JP">
              <a:solidFill>
                <a:prstClr val="black">
                  <a:tint val="75000"/>
                </a:prstClr>
              </a:solidFill>
            </a:endParaRPr>
          </a:p>
        </p:txBody>
      </p:sp>
      <p:sp>
        <p:nvSpPr>
          <p:cNvPr id="8" name="スライド番号プレースホルダー 7">
            <a:extLst>
              <a:ext uri="{FF2B5EF4-FFF2-40B4-BE49-F238E27FC236}">
                <a16:creationId xmlns:a16="http://schemas.microsoft.com/office/drawing/2014/main" id="{AFF579D2-134F-46D5-9265-F391EC8F7161}"/>
              </a:ext>
            </a:extLst>
          </p:cNvPr>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12</a:t>
            </a:fld>
            <a:endParaRPr lang="en-US" altLang="ja-JP">
              <a:solidFill>
                <a:prstClr val="black">
                  <a:tint val="75000"/>
                </a:prstClr>
              </a:solidFill>
            </a:endParaRPr>
          </a:p>
        </p:txBody>
      </p:sp>
      <p:sp>
        <p:nvSpPr>
          <p:cNvPr id="9" name="コンテンツ プレースホルダー 4">
            <a:extLst>
              <a:ext uri="{FF2B5EF4-FFF2-40B4-BE49-F238E27FC236}">
                <a16:creationId xmlns:a16="http://schemas.microsoft.com/office/drawing/2014/main" id="{9DFB0EF7-E1DE-4E8B-BE01-73020D7527D2}"/>
              </a:ext>
            </a:extLst>
          </p:cNvPr>
          <p:cNvSpPr txBox="1">
            <a:spLocks/>
          </p:cNvSpPr>
          <p:nvPr/>
        </p:nvSpPr>
        <p:spPr>
          <a:xfrm>
            <a:off x="8172400" y="4299942"/>
            <a:ext cx="432048" cy="347669"/>
          </a:xfrm>
          <a:prstGeom prst="rect">
            <a:avLst/>
          </a:prstGeom>
          <a:ln w="19050">
            <a:solidFill>
              <a:schemeClr val="tx1"/>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終</a:t>
            </a:r>
          </a:p>
        </p:txBody>
      </p:sp>
    </p:spTree>
    <p:extLst>
      <p:ext uri="{BB962C8B-B14F-4D97-AF65-F5344CB8AC3E}">
        <p14:creationId xmlns:p14="http://schemas.microsoft.com/office/powerpoint/2010/main" val="2871328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FE98EF-BFEB-44FC-9F0E-4C8513DFCDFE}"/>
              </a:ext>
            </a:extLst>
          </p:cNvPr>
          <p:cNvSpPr>
            <a:spLocks noGrp="1"/>
          </p:cNvSpPr>
          <p:nvPr>
            <p:ph type="title" sz="quarter"/>
          </p:nvPr>
        </p:nvSpPr>
        <p:spPr>
          <a:xfrm>
            <a:off x="7565464" y="267494"/>
            <a:ext cx="1090464" cy="349548"/>
          </a:xfrm>
        </p:spPr>
        <p:txBody>
          <a:bodyPr>
            <a:normAutofit fontScale="90000"/>
          </a:bodyPr>
          <a:lstStyle/>
          <a:p>
            <a:pPr algn="l"/>
            <a:r>
              <a:rPr kumimoji="1" lang="ja-JP" altLang="en-US" sz="1800" dirty="0">
                <a:solidFill>
                  <a:srgbClr val="0070C0"/>
                </a:solidFill>
                <a:latin typeface="ＭＳ 明朝" panose="02020609040205080304" pitchFamily="17" charset="-128"/>
                <a:ea typeface="ＭＳ 明朝" panose="02020609040205080304" pitchFamily="17" charset="-128"/>
              </a:rPr>
              <a:t>教科書</a:t>
            </a:r>
            <a:r>
              <a:rPr kumimoji="1" lang="en-US" altLang="ja-JP" sz="1800" dirty="0">
                <a:solidFill>
                  <a:srgbClr val="0070C0"/>
                </a:solidFill>
              </a:rPr>
              <a:t>p.</a:t>
            </a:r>
            <a:r>
              <a:rPr lang="en-US" altLang="ja-JP" sz="1800" dirty="0">
                <a:solidFill>
                  <a:srgbClr val="0070C0"/>
                </a:solidFill>
              </a:rPr>
              <a:t>1</a:t>
            </a:r>
            <a:endParaRPr kumimoji="1" lang="ja-JP" altLang="en-US" sz="1800" dirty="0">
              <a:solidFill>
                <a:srgbClr val="0070C0"/>
              </a:solidFill>
            </a:endParaRPr>
          </a:p>
        </p:txBody>
      </p:sp>
      <p:sp>
        <p:nvSpPr>
          <p:cNvPr id="3" name="コンテンツ プレースホルダー 2">
            <a:extLst>
              <a:ext uri="{FF2B5EF4-FFF2-40B4-BE49-F238E27FC236}">
                <a16:creationId xmlns:a16="http://schemas.microsoft.com/office/drawing/2014/main" id="{6E0516AE-240F-408C-8967-37522F5148A2}"/>
              </a:ext>
            </a:extLst>
          </p:cNvPr>
          <p:cNvSpPr>
            <a:spLocks noGrp="1"/>
          </p:cNvSpPr>
          <p:nvPr>
            <p:ph sz="quarter" idx="1"/>
          </p:nvPr>
        </p:nvSpPr>
        <p:spPr>
          <a:xfrm>
            <a:off x="457200" y="617042"/>
            <a:ext cx="8229600" cy="3653761"/>
          </a:xfrm>
        </p:spPr>
        <p:txBody>
          <a:bodyPr>
            <a:noAutofit/>
          </a:bodyPr>
          <a:lstStyle/>
          <a:p>
            <a:pPr marL="0" indent="0">
              <a:buNone/>
            </a:pPr>
            <a:r>
              <a:rPr lang="ja-JP" altLang="en-US" sz="2800" dirty="0">
                <a:latin typeface="ＭＳ 明朝" panose="02020609040205080304" pitchFamily="17" charset="-128"/>
                <a:ea typeface="ＭＳ 明朝" panose="02020609040205080304" pitchFamily="17" charset="-128"/>
              </a:rPr>
              <a:t>　近世の初期，南ヨーロッパの諸都市で力－ドやその他のゲームによる賭けごとが流行していた．その勝つ割合の計算をミラノのカルダノが行つている．彼は３次方程式の解法に名を残しているが，職業的賭博師でもあった．１７世紀の中頃，フランスの数学者</a:t>
            </a:r>
            <a:r>
              <a:rPr lang="ja-JP" altLang="en-US" sz="2800" b="1" dirty="0">
                <a:solidFill>
                  <a:srgbClr val="0070C0"/>
                </a:solidFill>
                <a:latin typeface="ＭＳ 明朝" panose="02020609040205080304" pitchFamily="17" charset="-128"/>
                <a:ea typeface="ＭＳ 明朝" panose="02020609040205080304" pitchFamily="17" charset="-128"/>
              </a:rPr>
              <a:t>パスカル</a:t>
            </a:r>
            <a:r>
              <a:rPr lang="ja-JP" altLang="en-US" sz="2800" dirty="0">
                <a:latin typeface="ＭＳ 明朝" panose="02020609040205080304" pitchFamily="17" charset="-128"/>
                <a:ea typeface="ＭＳ 明朝" panose="02020609040205080304" pitchFamily="17" charset="-128"/>
              </a:rPr>
              <a:t>と</a:t>
            </a:r>
            <a:r>
              <a:rPr lang="ja-JP" altLang="en-US" sz="2800" b="1" dirty="0">
                <a:solidFill>
                  <a:srgbClr val="0070C0"/>
                </a:solidFill>
                <a:latin typeface="ＭＳ 明朝" panose="02020609040205080304" pitchFamily="17" charset="-128"/>
                <a:ea typeface="ＭＳ 明朝" panose="02020609040205080304" pitchFamily="17" charset="-128"/>
              </a:rPr>
              <a:t>フェルマー</a:t>
            </a:r>
            <a:r>
              <a:rPr lang="ja-JP" altLang="en-US" sz="2800" dirty="0">
                <a:latin typeface="ＭＳ 明朝" panose="02020609040205080304" pitchFamily="17" charset="-128"/>
                <a:ea typeface="ＭＳ 明朝" panose="02020609040205080304" pitchFamily="17" charset="-128"/>
              </a:rPr>
              <a:t>の間で交換され確率を論じた書簡が，確率論の始まりとされている．</a:t>
            </a:r>
            <a:endParaRPr kumimoji="1" lang="ja-JP" altLang="en-US" sz="2800" dirty="0">
              <a:latin typeface="ＭＳ 明朝" panose="02020609040205080304" pitchFamily="17" charset="-128"/>
              <a:ea typeface="ＭＳ 明朝" panose="02020609040205080304" pitchFamily="17" charset="-128"/>
            </a:endParaRPr>
          </a:p>
        </p:txBody>
      </p:sp>
      <p:sp>
        <p:nvSpPr>
          <p:cNvPr id="7" name="フッター プレースホルダー 6">
            <a:extLst>
              <a:ext uri="{FF2B5EF4-FFF2-40B4-BE49-F238E27FC236}">
                <a16:creationId xmlns:a16="http://schemas.microsoft.com/office/drawing/2014/main" id="{A7DAE47F-AB73-49EA-A17D-C559D93C24C2}"/>
              </a:ext>
            </a:extLst>
          </p:cNvPr>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en-US" altLang="ja-JP">
              <a:solidFill>
                <a:prstClr val="black">
                  <a:tint val="75000"/>
                </a:prstClr>
              </a:solidFill>
            </a:endParaRPr>
          </a:p>
        </p:txBody>
      </p:sp>
      <p:sp>
        <p:nvSpPr>
          <p:cNvPr id="8" name="スライド番号プレースホルダー 7">
            <a:extLst>
              <a:ext uri="{FF2B5EF4-FFF2-40B4-BE49-F238E27FC236}">
                <a16:creationId xmlns:a16="http://schemas.microsoft.com/office/drawing/2014/main" id="{D21FF461-9E30-42A6-B60F-748CA4032E3C}"/>
              </a:ext>
            </a:extLst>
          </p:cNvPr>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2</a:t>
            </a:fld>
            <a:endParaRPr lang="en-US" altLang="ja-JP">
              <a:solidFill>
                <a:prstClr val="black">
                  <a:tint val="75000"/>
                </a:prstClr>
              </a:solidFill>
            </a:endParaRPr>
          </a:p>
        </p:txBody>
      </p:sp>
      <p:sp>
        <p:nvSpPr>
          <p:cNvPr id="9" name="コンテンツ プレースホルダー 4">
            <a:extLst>
              <a:ext uri="{FF2B5EF4-FFF2-40B4-BE49-F238E27FC236}">
                <a16:creationId xmlns:a16="http://schemas.microsoft.com/office/drawing/2014/main" id="{A6C73C10-B3E2-47D5-926C-8A480E62943E}"/>
              </a:ext>
            </a:extLst>
          </p:cNvPr>
          <p:cNvSpPr txBox="1">
            <a:spLocks/>
          </p:cNvSpPr>
          <p:nvPr/>
        </p:nvSpPr>
        <p:spPr>
          <a:xfrm>
            <a:off x="7956376" y="4270803"/>
            <a:ext cx="720080" cy="3768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a:t>
            </a:r>
          </a:p>
          <a:p>
            <a:pPr marL="0" indent="0" algn="ctr">
              <a:buFont typeface="Arial" panose="020B0604020202020204" pitchFamily="34" charset="0"/>
              <a:buNone/>
            </a:pPr>
            <a:endParaRPr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74730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E0516AE-240F-408C-8967-37522F5148A2}"/>
              </a:ext>
            </a:extLst>
          </p:cNvPr>
          <p:cNvSpPr>
            <a:spLocks noGrp="1"/>
          </p:cNvSpPr>
          <p:nvPr>
            <p:ph sz="quarter" idx="1"/>
          </p:nvPr>
        </p:nvSpPr>
        <p:spPr>
          <a:xfrm>
            <a:off x="457200" y="617042"/>
            <a:ext cx="8229600" cy="3653761"/>
          </a:xfrm>
        </p:spPr>
        <p:txBody>
          <a:bodyPr>
            <a:noAutofit/>
          </a:bodyPr>
          <a:lstStyle/>
          <a:p>
            <a:pPr marL="0" indent="0">
              <a:buNone/>
            </a:pPr>
            <a:r>
              <a:rPr lang="ja-JP" altLang="en-US" sz="2800" dirty="0">
                <a:latin typeface="ＭＳ 明朝" panose="02020609040205080304" pitchFamily="17" charset="-128"/>
                <a:ea typeface="ＭＳ 明朝" panose="02020609040205080304" pitchFamily="17" charset="-128"/>
              </a:rPr>
              <a:t>　</a:t>
            </a:r>
            <a:r>
              <a:rPr lang="en-US" altLang="ja-JP" sz="2800" dirty="0">
                <a:latin typeface="ＭＳ 明朝" panose="02020609040205080304" pitchFamily="17" charset="-128"/>
                <a:ea typeface="ＭＳ 明朝" panose="02020609040205080304" pitchFamily="17" charset="-128"/>
              </a:rPr>
              <a:t>―</a:t>
            </a:r>
            <a:r>
              <a:rPr lang="ja-JP" altLang="en-US" sz="2800" dirty="0">
                <a:latin typeface="ＭＳ 明朝" panose="02020609040205080304" pitchFamily="17" charset="-128"/>
                <a:ea typeface="ＭＳ 明朝" panose="02020609040205080304" pitchFamily="17" charset="-128"/>
              </a:rPr>
              <a:t>定の条件のもとにある事象がくり返し起こり，偶然に左右されるとき，その起こる場合の数を求めるために，</a:t>
            </a:r>
            <a:r>
              <a:rPr lang="ja-JP" altLang="en-US" sz="2800" b="1" dirty="0">
                <a:solidFill>
                  <a:srgbClr val="0070C0"/>
                </a:solidFill>
                <a:latin typeface="ＭＳ 明朝" panose="02020609040205080304" pitchFamily="17" charset="-128"/>
                <a:ea typeface="ＭＳ 明朝" panose="02020609040205080304" pitchFamily="17" charset="-128"/>
              </a:rPr>
              <a:t>順列</a:t>
            </a:r>
            <a:r>
              <a:rPr lang="ja-JP" altLang="en-US" sz="2800" dirty="0">
                <a:latin typeface="ＭＳ 明朝" panose="02020609040205080304" pitchFamily="17" charset="-128"/>
                <a:ea typeface="ＭＳ 明朝" panose="02020609040205080304" pitchFamily="17" charset="-128"/>
              </a:rPr>
              <a:t>や</a:t>
            </a:r>
            <a:r>
              <a:rPr lang="ja-JP" altLang="en-US" sz="2800" b="1" dirty="0">
                <a:solidFill>
                  <a:srgbClr val="0070C0"/>
                </a:solidFill>
                <a:latin typeface="ＭＳ 明朝" panose="02020609040205080304" pitchFamily="17" charset="-128"/>
                <a:ea typeface="ＭＳ 明朝" panose="02020609040205080304" pitchFamily="17" charset="-128"/>
              </a:rPr>
              <a:t>組合せ</a:t>
            </a:r>
            <a:r>
              <a:rPr lang="ja-JP" altLang="en-US" sz="2800" dirty="0">
                <a:latin typeface="ＭＳ 明朝" panose="02020609040205080304" pitchFamily="17" charset="-128"/>
                <a:ea typeface="ＭＳ 明朝" panose="02020609040205080304" pitchFamily="17" charset="-128"/>
              </a:rPr>
              <a:t>などの考え方が必要である</a:t>
            </a:r>
            <a:r>
              <a:rPr lang="en-US" altLang="ja-JP" sz="2800" dirty="0">
                <a:latin typeface="ＭＳ 明朝" panose="02020609040205080304" pitchFamily="17" charset="-128"/>
                <a:ea typeface="ＭＳ 明朝" panose="02020609040205080304" pitchFamily="17" charset="-128"/>
              </a:rPr>
              <a:t>.§1</a:t>
            </a:r>
            <a:r>
              <a:rPr lang="ja-JP" altLang="en-US" sz="2800" dirty="0">
                <a:latin typeface="ＭＳ 明朝" panose="02020609040205080304" pitchFamily="17" charset="-128"/>
                <a:ea typeface="ＭＳ 明朝" panose="02020609040205080304" pitchFamily="17" charset="-128"/>
              </a:rPr>
              <a:t>で確率の基本法則として，事象の間の確率の関係，</a:t>
            </a:r>
            <a:r>
              <a:rPr lang="ja-JP" altLang="en-US" sz="2800" b="1" dirty="0">
                <a:solidFill>
                  <a:srgbClr val="0070C0"/>
                </a:solidFill>
                <a:latin typeface="ＭＳ 明朝" panose="02020609040205080304" pitchFamily="17" charset="-128"/>
                <a:ea typeface="ＭＳ 明朝" panose="02020609040205080304" pitchFamily="17" charset="-128"/>
              </a:rPr>
              <a:t>加法定理</a:t>
            </a:r>
            <a:r>
              <a:rPr lang="ja-JP" altLang="en-US" sz="2800" dirty="0">
                <a:latin typeface="ＭＳ 明朝" panose="02020609040205080304" pitchFamily="17" charset="-128"/>
                <a:ea typeface="ＭＳ 明朝" panose="02020609040205080304" pitchFamily="17" charset="-128"/>
              </a:rPr>
              <a:t>とその一般化，複数の事象の</a:t>
            </a:r>
          </a:p>
          <a:p>
            <a:pPr marL="0" indent="0">
              <a:buNone/>
            </a:pPr>
            <a:r>
              <a:rPr lang="ja-JP" altLang="en-US" sz="2800" b="1" dirty="0">
                <a:solidFill>
                  <a:srgbClr val="0070C0"/>
                </a:solidFill>
                <a:latin typeface="ＭＳ 明朝" panose="02020609040205080304" pitchFamily="17" charset="-128"/>
                <a:ea typeface="ＭＳ 明朝" panose="02020609040205080304" pitchFamily="17" charset="-128"/>
              </a:rPr>
              <a:t>独立性</a:t>
            </a:r>
            <a:r>
              <a:rPr lang="ja-JP" altLang="en-US" sz="2800" dirty="0">
                <a:solidFill>
                  <a:srgbClr val="0070C0"/>
                </a:solidFill>
                <a:latin typeface="ＭＳ 明朝" panose="02020609040205080304" pitchFamily="17" charset="-128"/>
                <a:ea typeface="ＭＳ 明朝" panose="02020609040205080304" pitchFamily="17" charset="-128"/>
              </a:rPr>
              <a:t>・</a:t>
            </a:r>
            <a:r>
              <a:rPr lang="ja-JP" altLang="en-US" sz="2800" b="1" dirty="0">
                <a:solidFill>
                  <a:srgbClr val="0070C0"/>
                </a:solidFill>
                <a:latin typeface="ＭＳ 明朝" panose="02020609040205080304" pitchFamily="17" charset="-128"/>
                <a:ea typeface="ＭＳ 明朝" panose="02020609040205080304" pitchFamily="17" charset="-128"/>
              </a:rPr>
              <a:t>従属性</a:t>
            </a:r>
            <a:r>
              <a:rPr lang="ja-JP" altLang="en-US" sz="2800" dirty="0">
                <a:latin typeface="ＭＳ 明朝" panose="02020609040205080304" pitchFamily="17" charset="-128"/>
                <a:ea typeface="ＭＳ 明朝" panose="02020609040205080304" pitchFamily="17" charset="-128"/>
              </a:rPr>
              <a:t>を述べる．</a:t>
            </a:r>
            <a:endParaRPr kumimoji="1" lang="ja-JP" altLang="en-US" sz="2800" dirty="0">
              <a:latin typeface="ＭＳ 明朝" panose="02020609040205080304" pitchFamily="17" charset="-128"/>
              <a:ea typeface="ＭＳ 明朝" panose="02020609040205080304" pitchFamily="17" charset="-128"/>
            </a:endParaRPr>
          </a:p>
        </p:txBody>
      </p:sp>
      <p:sp>
        <p:nvSpPr>
          <p:cNvPr id="7" name="フッター プレースホルダー 6">
            <a:extLst>
              <a:ext uri="{FF2B5EF4-FFF2-40B4-BE49-F238E27FC236}">
                <a16:creationId xmlns:a16="http://schemas.microsoft.com/office/drawing/2014/main" id="{A7DAE47F-AB73-49EA-A17D-C559D93C24C2}"/>
              </a:ext>
            </a:extLst>
          </p:cNvPr>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en-US" altLang="ja-JP">
              <a:solidFill>
                <a:prstClr val="black">
                  <a:tint val="75000"/>
                </a:prstClr>
              </a:solidFill>
            </a:endParaRPr>
          </a:p>
        </p:txBody>
      </p:sp>
      <p:sp>
        <p:nvSpPr>
          <p:cNvPr id="8" name="スライド番号プレースホルダー 7">
            <a:extLst>
              <a:ext uri="{FF2B5EF4-FFF2-40B4-BE49-F238E27FC236}">
                <a16:creationId xmlns:a16="http://schemas.microsoft.com/office/drawing/2014/main" id="{D21FF461-9E30-42A6-B60F-748CA4032E3C}"/>
              </a:ext>
            </a:extLst>
          </p:cNvPr>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3</a:t>
            </a:fld>
            <a:endParaRPr lang="en-US" altLang="ja-JP">
              <a:solidFill>
                <a:prstClr val="black">
                  <a:tint val="75000"/>
                </a:prstClr>
              </a:solidFill>
            </a:endParaRPr>
          </a:p>
        </p:txBody>
      </p:sp>
      <p:sp>
        <p:nvSpPr>
          <p:cNvPr id="9" name="コンテンツ プレースホルダー 4">
            <a:extLst>
              <a:ext uri="{FF2B5EF4-FFF2-40B4-BE49-F238E27FC236}">
                <a16:creationId xmlns:a16="http://schemas.microsoft.com/office/drawing/2014/main" id="{A6C73C10-B3E2-47D5-926C-8A480E62943E}"/>
              </a:ext>
            </a:extLst>
          </p:cNvPr>
          <p:cNvSpPr txBox="1">
            <a:spLocks/>
          </p:cNvSpPr>
          <p:nvPr/>
        </p:nvSpPr>
        <p:spPr>
          <a:xfrm>
            <a:off x="7956376" y="4270803"/>
            <a:ext cx="720080" cy="3768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a:t>
            </a:r>
          </a:p>
          <a:p>
            <a:pPr marL="0" indent="0" algn="ctr">
              <a:buFont typeface="Arial" panose="020B0604020202020204" pitchFamily="34" charset="0"/>
              <a:buNone/>
            </a:pPr>
            <a:endParaRPr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4015178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E0516AE-240F-408C-8967-37522F5148A2}"/>
              </a:ext>
            </a:extLst>
          </p:cNvPr>
          <p:cNvSpPr>
            <a:spLocks noGrp="1"/>
          </p:cNvSpPr>
          <p:nvPr>
            <p:ph sz="quarter" idx="1"/>
          </p:nvPr>
        </p:nvSpPr>
        <p:spPr>
          <a:xfrm>
            <a:off x="539552" y="402437"/>
            <a:ext cx="7992888" cy="4245174"/>
          </a:xfrm>
        </p:spPr>
        <p:txBody>
          <a:bodyPr>
            <a:noAutofit/>
          </a:bodyPr>
          <a:lstStyle/>
          <a:p>
            <a:pPr marL="0" indent="0">
              <a:buNone/>
            </a:pPr>
            <a:r>
              <a:rPr lang="ja-JP" altLang="en-US" sz="2800" dirty="0">
                <a:latin typeface="ＭＳ 明朝" panose="02020609040205080304" pitchFamily="17" charset="-128"/>
                <a:ea typeface="ＭＳ 明朝" panose="02020609040205080304" pitchFamily="17" charset="-128"/>
              </a:rPr>
              <a:t>　統計の章で後述するが，社会活動が発展し多くの統計資料が集まり，それらを一覧するため度数の分布表や分布図が用いられ，解析するための手法が考えられた．それと同様に，確率についても，標本の出現確率を全体的に見通すために確率分布表や分布図が考えられる．その形にはいろいろなものがあるが，</a:t>
            </a:r>
            <a:r>
              <a:rPr lang="en-US" altLang="ja-JP" sz="2800" dirty="0">
                <a:latin typeface="ＭＳ 明朝" panose="02020609040205080304" pitchFamily="17" charset="-128"/>
                <a:ea typeface="ＭＳ 明朝" panose="02020609040205080304" pitchFamily="17" charset="-128"/>
              </a:rPr>
              <a:t>§2</a:t>
            </a:r>
            <a:r>
              <a:rPr lang="ja-JP" altLang="en-US" sz="2800" dirty="0">
                <a:latin typeface="ＭＳ 明朝" panose="02020609040205080304" pitchFamily="17" charset="-128"/>
                <a:ea typeface="ＭＳ 明朝" panose="02020609040205080304" pitchFamily="17" charset="-128"/>
              </a:rPr>
              <a:t>では代表的な</a:t>
            </a:r>
            <a:r>
              <a:rPr lang="ja-JP" altLang="en-US" sz="2800" b="1" dirty="0">
                <a:solidFill>
                  <a:srgbClr val="0070C0"/>
                </a:solidFill>
                <a:latin typeface="ＭＳ 明朝" panose="02020609040205080304" pitchFamily="17" charset="-128"/>
                <a:ea typeface="ＭＳ 明朝" panose="02020609040205080304" pitchFamily="17" charset="-128"/>
              </a:rPr>
              <a:t>一様分布</a:t>
            </a:r>
            <a:r>
              <a:rPr lang="ja-JP" altLang="en-US" sz="2800" dirty="0">
                <a:latin typeface="ＭＳ 明朝" panose="02020609040205080304" pitchFamily="17" charset="-128"/>
                <a:ea typeface="ＭＳ 明朝" panose="02020609040205080304" pitchFamily="17" charset="-128"/>
              </a:rPr>
              <a:t>，</a:t>
            </a:r>
            <a:r>
              <a:rPr lang="ja-JP" altLang="en-US" sz="2800" b="1" dirty="0">
                <a:solidFill>
                  <a:srgbClr val="0070C0"/>
                </a:solidFill>
                <a:latin typeface="ＭＳ 明朝" panose="02020609040205080304" pitchFamily="17" charset="-128"/>
                <a:ea typeface="ＭＳ 明朝" panose="02020609040205080304" pitchFamily="17" charset="-128"/>
              </a:rPr>
              <a:t>二項分布</a:t>
            </a:r>
            <a:r>
              <a:rPr lang="ja-JP" altLang="en-US" sz="2800" dirty="0">
                <a:latin typeface="ＭＳ 明朝" panose="02020609040205080304" pitchFamily="17" charset="-128"/>
                <a:ea typeface="ＭＳ 明朝" panose="02020609040205080304" pitchFamily="17" charset="-128"/>
              </a:rPr>
              <a:t>について述べる．これらの分布は現代の</a:t>
            </a:r>
            <a:r>
              <a:rPr lang="ja-JP" altLang="en-US" sz="2800" b="1" dirty="0">
                <a:solidFill>
                  <a:srgbClr val="0070C0"/>
                </a:solidFill>
                <a:latin typeface="ＭＳ 明朝" panose="02020609040205080304" pitchFamily="17" charset="-128"/>
                <a:ea typeface="ＭＳ 明朝" panose="02020609040205080304" pitchFamily="17" charset="-128"/>
              </a:rPr>
              <a:t>検定</a:t>
            </a:r>
            <a:r>
              <a:rPr lang="ja-JP" altLang="en-US" sz="2800" dirty="0">
                <a:latin typeface="ＭＳ 明朝" panose="02020609040205080304" pitchFamily="17" charset="-128"/>
                <a:ea typeface="ＭＳ 明朝" panose="02020609040205080304" pitchFamily="17" charset="-128"/>
              </a:rPr>
              <a:t>や</a:t>
            </a:r>
            <a:r>
              <a:rPr lang="ja-JP" altLang="en-US" sz="2800" b="1" dirty="0">
                <a:solidFill>
                  <a:srgbClr val="0070C0"/>
                </a:solidFill>
                <a:latin typeface="ＭＳ 明朝" panose="02020609040205080304" pitchFamily="17" charset="-128"/>
                <a:ea typeface="ＭＳ 明朝" panose="02020609040205080304" pitchFamily="17" charset="-128"/>
              </a:rPr>
              <a:t>推計</a:t>
            </a:r>
            <a:r>
              <a:rPr lang="ja-JP" altLang="en-US" sz="2800" dirty="0">
                <a:latin typeface="ＭＳ 明朝" panose="02020609040205080304" pitchFamily="17" charset="-128"/>
                <a:ea typeface="ＭＳ 明朝" panose="02020609040205080304" pitchFamily="17" charset="-128"/>
              </a:rPr>
              <a:t>の基礎になっている．</a:t>
            </a:r>
          </a:p>
        </p:txBody>
      </p:sp>
      <p:sp>
        <p:nvSpPr>
          <p:cNvPr id="7" name="フッター プレースホルダー 6">
            <a:extLst>
              <a:ext uri="{FF2B5EF4-FFF2-40B4-BE49-F238E27FC236}">
                <a16:creationId xmlns:a16="http://schemas.microsoft.com/office/drawing/2014/main" id="{A7DAE47F-AB73-49EA-A17D-C559D93C24C2}"/>
              </a:ext>
            </a:extLst>
          </p:cNvPr>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en-US" altLang="ja-JP">
              <a:solidFill>
                <a:prstClr val="black">
                  <a:tint val="75000"/>
                </a:prstClr>
              </a:solidFill>
            </a:endParaRPr>
          </a:p>
        </p:txBody>
      </p:sp>
      <p:sp>
        <p:nvSpPr>
          <p:cNvPr id="8" name="スライド番号プレースホルダー 7">
            <a:extLst>
              <a:ext uri="{FF2B5EF4-FFF2-40B4-BE49-F238E27FC236}">
                <a16:creationId xmlns:a16="http://schemas.microsoft.com/office/drawing/2014/main" id="{D21FF461-9E30-42A6-B60F-748CA4032E3C}"/>
              </a:ext>
            </a:extLst>
          </p:cNvPr>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4</a:t>
            </a:fld>
            <a:endParaRPr lang="en-US" altLang="ja-JP">
              <a:solidFill>
                <a:prstClr val="black">
                  <a:tint val="75000"/>
                </a:prstClr>
              </a:solidFill>
            </a:endParaRPr>
          </a:p>
        </p:txBody>
      </p:sp>
      <p:sp>
        <p:nvSpPr>
          <p:cNvPr id="9" name="コンテンツ プレースホルダー 4">
            <a:extLst>
              <a:ext uri="{FF2B5EF4-FFF2-40B4-BE49-F238E27FC236}">
                <a16:creationId xmlns:a16="http://schemas.microsoft.com/office/drawing/2014/main" id="{A6C73C10-B3E2-47D5-926C-8A480E62943E}"/>
              </a:ext>
            </a:extLst>
          </p:cNvPr>
          <p:cNvSpPr txBox="1">
            <a:spLocks/>
          </p:cNvSpPr>
          <p:nvPr/>
        </p:nvSpPr>
        <p:spPr>
          <a:xfrm>
            <a:off x="7956376" y="4270803"/>
            <a:ext cx="720080" cy="3768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a:t>
            </a:r>
          </a:p>
          <a:p>
            <a:pPr marL="0" indent="0" algn="ctr">
              <a:buFont typeface="Arial" panose="020B0604020202020204" pitchFamily="34" charset="0"/>
              <a:buNone/>
            </a:pPr>
            <a:endParaRPr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215148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ッター プレースホルダー 6">
            <a:extLst>
              <a:ext uri="{FF2B5EF4-FFF2-40B4-BE49-F238E27FC236}">
                <a16:creationId xmlns:a16="http://schemas.microsoft.com/office/drawing/2014/main" id="{A7DAE47F-AB73-49EA-A17D-C559D93C24C2}"/>
              </a:ext>
            </a:extLst>
          </p:cNvPr>
          <p:cNvSpPr>
            <a:spLocks noGrp="1"/>
          </p:cNvSpPr>
          <p:nvPr>
            <p:ph type="ftr" sz="quarter" idx="11"/>
          </p:nvPr>
        </p:nvSpPr>
        <p:spPr/>
        <p:txBody>
          <a:bodyPr/>
          <a:lstStyle/>
          <a:p>
            <a:pPr>
              <a:defRPr/>
            </a:pPr>
            <a:r>
              <a:rPr lang="ja-JP" altLang="en-US">
                <a:solidFill>
                  <a:prstClr val="black">
                    <a:tint val="75000"/>
                  </a:prstClr>
                </a:solidFill>
              </a:rPr>
              <a:t>確率・統計　第１回</a:t>
            </a:r>
            <a:endParaRPr lang="en-US" altLang="ja-JP">
              <a:solidFill>
                <a:prstClr val="black">
                  <a:tint val="75000"/>
                </a:prstClr>
              </a:solidFill>
            </a:endParaRPr>
          </a:p>
        </p:txBody>
      </p:sp>
      <p:sp>
        <p:nvSpPr>
          <p:cNvPr id="8" name="スライド番号プレースホルダー 7">
            <a:extLst>
              <a:ext uri="{FF2B5EF4-FFF2-40B4-BE49-F238E27FC236}">
                <a16:creationId xmlns:a16="http://schemas.microsoft.com/office/drawing/2014/main" id="{D21FF461-9E30-42A6-B60F-748CA4032E3C}"/>
              </a:ext>
            </a:extLst>
          </p:cNvPr>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5</a:t>
            </a:fld>
            <a:endParaRPr lang="en-US" altLang="ja-JP">
              <a:solidFill>
                <a:prstClr val="black">
                  <a:tint val="75000"/>
                </a:prstClr>
              </a:solidFill>
            </a:endParaRPr>
          </a:p>
        </p:txBody>
      </p:sp>
      <p:sp>
        <p:nvSpPr>
          <p:cNvPr id="9" name="コンテンツ プレースホルダー 4">
            <a:extLst>
              <a:ext uri="{FF2B5EF4-FFF2-40B4-BE49-F238E27FC236}">
                <a16:creationId xmlns:a16="http://schemas.microsoft.com/office/drawing/2014/main" id="{A6C73C10-B3E2-47D5-926C-8A480E62943E}"/>
              </a:ext>
            </a:extLst>
          </p:cNvPr>
          <p:cNvSpPr txBox="1">
            <a:spLocks/>
          </p:cNvSpPr>
          <p:nvPr/>
        </p:nvSpPr>
        <p:spPr>
          <a:xfrm>
            <a:off x="7956376" y="4270803"/>
            <a:ext cx="720080" cy="3768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a:t>
            </a:r>
          </a:p>
          <a:p>
            <a:pPr marL="0" indent="0" algn="ctr">
              <a:buFont typeface="Arial" panose="020B0604020202020204" pitchFamily="34" charset="0"/>
              <a:buNone/>
            </a:pPr>
            <a:endParaRPr lang="ja-JP" altLang="en-US" sz="1800" dirty="0">
              <a:latin typeface="ＭＳ 明朝" panose="02020609040205080304" pitchFamily="17" charset="-128"/>
              <a:ea typeface="ＭＳ 明朝" panose="02020609040205080304" pitchFamily="17" charset="-128"/>
            </a:endParaRPr>
          </a:p>
        </p:txBody>
      </p:sp>
      <p:sp>
        <p:nvSpPr>
          <p:cNvPr id="4" name="コンテンツ プレースホルダー 3">
            <a:extLst>
              <a:ext uri="{FF2B5EF4-FFF2-40B4-BE49-F238E27FC236}">
                <a16:creationId xmlns:a16="http://schemas.microsoft.com/office/drawing/2014/main" id="{83CE8759-70BF-4138-8122-5ABFB47D86FB}"/>
              </a:ext>
            </a:extLst>
          </p:cNvPr>
          <p:cNvSpPr>
            <a:spLocks noGrp="1"/>
          </p:cNvSpPr>
          <p:nvPr>
            <p:ph sz="quarter" idx="1"/>
          </p:nvPr>
        </p:nvSpPr>
        <p:spPr>
          <a:xfrm>
            <a:off x="533400" y="411511"/>
            <a:ext cx="4038600" cy="504056"/>
          </a:xfrm>
        </p:spPr>
        <p:txBody>
          <a:bodyPr>
            <a:normAutofit lnSpcReduction="10000"/>
          </a:bodyPr>
          <a:lstStyle/>
          <a:p>
            <a:r>
              <a:rPr lang="ja-JP" altLang="en-US" sz="2800" dirty="0">
                <a:latin typeface="ＭＳ 明朝" panose="02020609040205080304" pitchFamily="17" charset="-128"/>
                <a:ea typeface="ＭＳ 明朝" panose="02020609040205080304" pitchFamily="17" charset="-128"/>
              </a:rPr>
              <a:t>場合の数</a:t>
            </a:r>
          </a:p>
        </p:txBody>
      </p:sp>
      <p:sp>
        <p:nvSpPr>
          <p:cNvPr id="5" name="テキスト ボックス 4">
            <a:extLst>
              <a:ext uri="{FF2B5EF4-FFF2-40B4-BE49-F238E27FC236}">
                <a16:creationId xmlns:a16="http://schemas.microsoft.com/office/drawing/2014/main" id="{D7FC8528-9FD5-4A7A-8CDA-279019EA9795}"/>
              </a:ext>
            </a:extLst>
          </p:cNvPr>
          <p:cNvSpPr txBox="1"/>
          <p:nvPr/>
        </p:nvSpPr>
        <p:spPr>
          <a:xfrm>
            <a:off x="1331640" y="1312134"/>
            <a:ext cx="6480720" cy="1569660"/>
          </a:xfrm>
          <a:prstGeom prst="rect">
            <a:avLst/>
          </a:prstGeom>
          <a:noFill/>
        </p:spPr>
        <p:txBody>
          <a:bodyPr wrap="square" rtlCol="0">
            <a:spAutoFit/>
          </a:bodyPr>
          <a:lstStyle/>
          <a:p>
            <a:r>
              <a:rPr kumimoji="1" lang="ja-JP" altLang="en-US" sz="3200" dirty="0">
                <a:latin typeface="ＭＳ 明朝" panose="02020609040205080304" pitchFamily="17" charset="-128"/>
                <a:ea typeface="ＭＳ 明朝" panose="02020609040205080304" pitchFamily="17" charset="-128"/>
              </a:rPr>
              <a:t>あることがらについて、</a:t>
            </a:r>
          </a:p>
          <a:p>
            <a:r>
              <a:rPr kumimoji="1" lang="ja-JP" altLang="en-US" sz="3200" dirty="0">
                <a:latin typeface="ＭＳ 明朝" panose="02020609040205080304" pitchFamily="17" charset="-128"/>
                <a:ea typeface="ＭＳ 明朝" panose="02020609040205080304" pitchFamily="17" charset="-128"/>
              </a:rPr>
              <a:t>起こりうるすべての場合の個数を</a:t>
            </a:r>
          </a:p>
          <a:p>
            <a:r>
              <a:rPr kumimoji="1" lang="ja-JP" altLang="en-US" sz="3200" b="1" dirty="0">
                <a:solidFill>
                  <a:srgbClr val="0070C0"/>
                </a:solidFill>
                <a:latin typeface="ＭＳ 明朝" panose="02020609040205080304" pitchFamily="17" charset="-128"/>
                <a:ea typeface="ＭＳ 明朝" panose="02020609040205080304" pitchFamily="17" charset="-128"/>
              </a:rPr>
              <a:t>場合の数</a:t>
            </a:r>
            <a:r>
              <a:rPr kumimoji="1" lang="ja-JP" altLang="en-US" sz="3200" dirty="0">
                <a:latin typeface="ＭＳ 明朝" panose="02020609040205080304" pitchFamily="17" charset="-128"/>
                <a:ea typeface="ＭＳ 明朝" panose="02020609040205080304" pitchFamily="17" charset="-128"/>
              </a:rPr>
              <a:t>という。</a:t>
            </a:r>
          </a:p>
        </p:txBody>
      </p:sp>
    </p:spTree>
    <p:extLst>
      <p:ext uri="{BB962C8B-B14F-4D97-AF65-F5344CB8AC3E}">
        <p14:creationId xmlns:p14="http://schemas.microsoft.com/office/powerpoint/2010/main" val="78359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コンテンツ プレースホルダー 4"/>
          <p:cNvSpPr>
            <a:spLocks noGrp="1"/>
          </p:cNvSpPr>
          <p:nvPr>
            <p:ph sz="quarter" idx="3"/>
          </p:nvPr>
        </p:nvSpPr>
        <p:spPr>
          <a:xfrm>
            <a:off x="539552" y="1923678"/>
            <a:ext cx="4248472" cy="432048"/>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となり、　　　　　　　に矛盾する。</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22" name="コンテンツ プレースホルダー 4"/>
          <p:cNvSpPr>
            <a:spLocks noGrp="1"/>
          </p:cNvSpPr>
          <p:nvPr>
            <p:ph sz="quarter" idx="3"/>
          </p:nvPr>
        </p:nvSpPr>
        <p:spPr>
          <a:xfrm>
            <a:off x="430308" y="1131590"/>
            <a:ext cx="5040560" cy="37680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　今　　　とする。　　　　　　であるから、</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3" name="コンテンツ プレースホルダー 2"/>
          <p:cNvSpPr>
            <a:spLocks noGrp="1"/>
          </p:cNvSpPr>
          <p:nvPr>
            <p:ph sz="quarter" idx="1"/>
          </p:nvPr>
        </p:nvSpPr>
        <p:spPr>
          <a:xfrm>
            <a:off x="467544" y="267494"/>
            <a:ext cx="1080120" cy="360040"/>
          </a:xfrm>
          <a:ln w="19050">
            <a:solidFill>
              <a:srgbClr val="FFC000"/>
            </a:solidFill>
          </a:ln>
        </p:spPr>
        <p:txBody>
          <a:bodyPr>
            <a:noAutofit/>
          </a:bodyPr>
          <a:lstStyle/>
          <a:p>
            <a:pPr marL="0" indent="0">
              <a:buNone/>
            </a:pPr>
            <a:r>
              <a:rPr kumimoji="1" lang="ja-JP" altLang="en-US" sz="1800" dirty="0"/>
              <a:t>例　１．１</a:t>
            </a:r>
          </a:p>
        </p:txBody>
      </p:sp>
      <p:sp>
        <p:nvSpPr>
          <p:cNvPr id="4" name="コンテンツ プレースホルダー 3"/>
          <p:cNvSpPr>
            <a:spLocks noGrp="1"/>
          </p:cNvSpPr>
          <p:nvPr>
            <p:ph sz="quarter" idx="2"/>
          </p:nvPr>
        </p:nvSpPr>
        <p:spPr>
          <a:xfrm>
            <a:off x="467544" y="627534"/>
            <a:ext cx="8352928" cy="432048"/>
          </a:xfrm>
          <a:ln w="19050">
            <a:solidFill>
              <a:srgbClr val="FFC000"/>
            </a:solidFill>
          </a:ln>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等式　　　　　　　</a:t>
            </a:r>
            <a:r>
              <a:rPr lang="ja-JP" altLang="en-US" sz="1800" dirty="0">
                <a:latin typeface="ＭＳ 明朝" panose="02020609040205080304" pitchFamily="17" charset="-128"/>
                <a:ea typeface="ＭＳ 明朝" panose="02020609040205080304" pitchFamily="17" charset="-128"/>
              </a:rPr>
              <a:t>が成り立つような自然数　　　　は何通りあるか数えよう。</a:t>
            </a:r>
            <a:endParaRPr kumimoji="1" lang="ja-JP" altLang="en-US" sz="1800" dirty="0">
              <a:latin typeface="ＭＳ 明朝" panose="02020609040205080304" pitchFamily="17" charset="-128"/>
              <a:ea typeface="ＭＳ 明朝" panose="02020609040205080304" pitchFamily="17" charset="-128"/>
            </a:endParaRP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6</a:t>
            </a:fld>
            <a:endParaRPr lang="en-US" altLang="ja-JP">
              <a:solidFill>
                <a:prstClr val="black">
                  <a:tint val="75000"/>
                </a:prstClr>
              </a:solidFill>
            </a:endParaRPr>
          </a:p>
        </p:txBody>
      </p:sp>
      <p:graphicFrame>
        <p:nvGraphicFramePr>
          <p:cNvPr id="15" name="オブジェクト 14"/>
          <p:cNvGraphicFramePr>
            <a:graphicFrameLocks noChangeAspect="1"/>
          </p:cNvGraphicFramePr>
          <p:nvPr>
            <p:extLst>
              <p:ext uri="{D42A27DB-BD31-4B8C-83A1-F6EECF244321}">
                <p14:modId xmlns:p14="http://schemas.microsoft.com/office/powerpoint/2010/main" val="123408852"/>
              </p:ext>
            </p:extLst>
          </p:nvPr>
        </p:nvGraphicFramePr>
        <p:xfrm>
          <a:off x="1115616" y="1203598"/>
          <a:ext cx="533400" cy="241300"/>
        </p:xfrm>
        <a:graphic>
          <a:graphicData uri="http://schemas.openxmlformats.org/presentationml/2006/ole">
            <mc:AlternateContent xmlns:mc="http://schemas.openxmlformats.org/markup-compatibility/2006">
              <mc:Choice xmlns:v="urn:schemas-microsoft-com:vml" Requires="v">
                <p:oleObj name="Equation" r:id="rId2" imgW="533160" imgH="241200" progId="Equation.DSMT4">
                  <p:embed/>
                </p:oleObj>
              </mc:Choice>
              <mc:Fallback>
                <p:oleObj name="Equation" r:id="rId2" imgW="533160" imgH="241200" progId="Equation.DSMT4">
                  <p:embed/>
                  <p:pic>
                    <p:nvPicPr>
                      <p:cNvPr id="0" name=""/>
                      <p:cNvPicPr/>
                      <p:nvPr/>
                    </p:nvPicPr>
                    <p:blipFill>
                      <a:blip r:embed="rId3"/>
                      <a:stretch>
                        <a:fillRect/>
                      </a:stretch>
                    </p:blipFill>
                    <p:spPr>
                      <a:xfrm>
                        <a:off x="1115616" y="1203598"/>
                        <a:ext cx="533400" cy="241300"/>
                      </a:xfrm>
                      <a:prstGeom prst="rect">
                        <a:avLst/>
                      </a:prstGeom>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2521603633"/>
              </p:ext>
            </p:extLst>
          </p:nvPr>
        </p:nvGraphicFramePr>
        <p:xfrm>
          <a:off x="1115616" y="699542"/>
          <a:ext cx="1409700" cy="292100"/>
        </p:xfrm>
        <a:graphic>
          <a:graphicData uri="http://schemas.openxmlformats.org/presentationml/2006/ole">
            <mc:AlternateContent xmlns:mc="http://schemas.openxmlformats.org/markup-compatibility/2006">
              <mc:Choice xmlns:v="urn:schemas-microsoft-com:vml" Requires="v">
                <p:oleObj name="Equation" r:id="rId4" imgW="1409400" imgH="291960" progId="Equation.DSMT4">
                  <p:embed/>
                </p:oleObj>
              </mc:Choice>
              <mc:Fallback>
                <p:oleObj name="Equation" r:id="rId4" imgW="1409400" imgH="291960" progId="Equation.DSMT4">
                  <p:embed/>
                  <p:pic>
                    <p:nvPicPr>
                      <p:cNvPr id="0" name=""/>
                      <p:cNvPicPr/>
                      <p:nvPr/>
                    </p:nvPicPr>
                    <p:blipFill>
                      <a:blip r:embed="rId5"/>
                      <a:stretch>
                        <a:fillRect/>
                      </a:stretch>
                    </p:blipFill>
                    <p:spPr>
                      <a:xfrm>
                        <a:off x="1115616" y="699542"/>
                        <a:ext cx="1409700" cy="292100"/>
                      </a:xfrm>
                      <a:prstGeom prst="rect">
                        <a:avLst/>
                      </a:prstGeom>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3942117081"/>
              </p:ext>
            </p:extLst>
          </p:nvPr>
        </p:nvGraphicFramePr>
        <p:xfrm>
          <a:off x="5220072" y="627534"/>
          <a:ext cx="800100" cy="381000"/>
        </p:xfrm>
        <a:graphic>
          <a:graphicData uri="http://schemas.openxmlformats.org/presentationml/2006/ole">
            <mc:AlternateContent xmlns:mc="http://schemas.openxmlformats.org/markup-compatibility/2006">
              <mc:Choice xmlns:v="urn:schemas-microsoft-com:vml" Requires="v">
                <p:oleObj name="Equation" r:id="rId6" imgW="799920" imgH="380880" progId="Equation.DSMT4">
                  <p:embed/>
                </p:oleObj>
              </mc:Choice>
              <mc:Fallback>
                <p:oleObj name="Equation" r:id="rId6" imgW="799920" imgH="380880" progId="Equation.DSMT4">
                  <p:embed/>
                  <p:pic>
                    <p:nvPicPr>
                      <p:cNvPr id="0" name=""/>
                      <p:cNvPicPr/>
                      <p:nvPr/>
                    </p:nvPicPr>
                    <p:blipFill>
                      <a:blip r:embed="rId7"/>
                      <a:stretch>
                        <a:fillRect/>
                      </a:stretch>
                    </p:blipFill>
                    <p:spPr>
                      <a:xfrm>
                        <a:off x="5220072" y="627534"/>
                        <a:ext cx="800100" cy="381000"/>
                      </a:xfrm>
                      <a:prstGeom prst="rect">
                        <a:avLst/>
                      </a:prstGeom>
                    </p:spPr>
                  </p:pic>
                </p:oleObj>
              </mc:Fallback>
            </mc:AlternateContent>
          </a:graphicData>
        </a:graphic>
      </p:graphicFrame>
      <p:graphicFrame>
        <p:nvGraphicFramePr>
          <p:cNvPr id="18" name="オブジェクト 17"/>
          <p:cNvGraphicFramePr>
            <a:graphicFrameLocks noChangeAspect="1"/>
          </p:cNvGraphicFramePr>
          <p:nvPr>
            <p:extLst>
              <p:ext uri="{D42A27DB-BD31-4B8C-83A1-F6EECF244321}">
                <p14:modId xmlns:p14="http://schemas.microsoft.com/office/powerpoint/2010/main" val="1181382870"/>
              </p:ext>
            </p:extLst>
          </p:nvPr>
        </p:nvGraphicFramePr>
        <p:xfrm>
          <a:off x="2699792" y="1203598"/>
          <a:ext cx="1041400" cy="292100"/>
        </p:xfrm>
        <a:graphic>
          <a:graphicData uri="http://schemas.openxmlformats.org/presentationml/2006/ole">
            <mc:AlternateContent xmlns:mc="http://schemas.openxmlformats.org/markup-compatibility/2006">
              <mc:Choice xmlns:v="urn:schemas-microsoft-com:vml" Requires="v">
                <p:oleObj name="Equation" r:id="rId8" imgW="1041120" imgH="291960" progId="Equation.DSMT4">
                  <p:embed/>
                </p:oleObj>
              </mc:Choice>
              <mc:Fallback>
                <p:oleObj name="Equation" r:id="rId8" imgW="1041120" imgH="291960" progId="Equation.DSMT4">
                  <p:embed/>
                  <p:pic>
                    <p:nvPicPr>
                      <p:cNvPr id="0" name=""/>
                      <p:cNvPicPr/>
                      <p:nvPr/>
                    </p:nvPicPr>
                    <p:blipFill>
                      <a:blip r:embed="rId9"/>
                      <a:stretch>
                        <a:fillRect/>
                      </a:stretch>
                    </p:blipFill>
                    <p:spPr>
                      <a:xfrm>
                        <a:off x="2699792" y="1203598"/>
                        <a:ext cx="1041400" cy="292100"/>
                      </a:xfrm>
                      <a:prstGeom prst="rect">
                        <a:avLst/>
                      </a:prstGeom>
                    </p:spPr>
                  </p:pic>
                </p:oleObj>
              </mc:Fallback>
            </mc:AlternateContent>
          </a:graphicData>
        </a:graphic>
      </p:graphicFrame>
      <p:graphicFrame>
        <p:nvGraphicFramePr>
          <p:cNvPr id="19" name="オブジェクト 18"/>
          <p:cNvGraphicFramePr>
            <a:graphicFrameLocks noChangeAspect="1"/>
          </p:cNvGraphicFramePr>
          <p:nvPr>
            <p:extLst>
              <p:ext uri="{D42A27DB-BD31-4B8C-83A1-F6EECF244321}">
                <p14:modId xmlns:p14="http://schemas.microsoft.com/office/powerpoint/2010/main" val="2053076543"/>
              </p:ext>
            </p:extLst>
          </p:nvPr>
        </p:nvGraphicFramePr>
        <p:xfrm>
          <a:off x="1475656" y="1635646"/>
          <a:ext cx="2692400" cy="292100"/>
        </p:xfrm>
        <a:graphic>
          <a:graphicData uri="http://schemas.openxmlformats.org/presentationml/2006/ole">
            <mc:AlternateContent xmlns:mc="http://schemas.openxmlformats.org/markup-compatibility/2006">
              <mc:Choice xmlns:v="urn:schemas-microsoft-com:vml" Requires="v">
                <p:oleObj name="Equation" r:id="rId10" imgW="2692080" imgH="291960" progId="Equation.DSMT4">
                  <p:embed/>
                </p:oleObj>
              </mc:Choice>
              <mc:Fallback>
                <p:oleObj name="Equation" r:id="rId10" imgW="2692080" imgH="291960" progId="Equation.DSMT4">
                  <p:embed/>
                  <p:pic>
                    <p:nvPicPr>
                      <p:cNvPr id="0" name=""/>
                      <p:cNvPicPr/>
                      <p:nvPr/>
                    </p:nvPicPr>
                    <p:blipFill>
                      <a:blip r:embed="rId11"/>
                      <a:stretch>
                        <a:fillRect/>
                      </a:stretch>
                    </p:blipFill>
                    <p:spPr>
                      <a:xfrm>
                        <a:off x="1475656" y="1635646"/>
                        <a:ext cx="2692400" cy="292100"/>
                      </a:xfrm>
                      <a:prstGeom prst="rect">
                        <a:avLst/>
                      </a:prstGeom>
                    </p:spPr>
                  </p:pic>
                </p:oleObj>
              </mc:Fallback>
            </mc:AlternateContent>
          </a:graphicData>
        </a:graphic>
      </p:graphicFrame>
      <p:graphicFrame>
        <p:nvGraphicFramePr>
          <p:cNvPr id="20" name="オブジェクト 19"/>
          <p:cNvGraphicFramePr>
            <a:graphicFrameLocks noChangeAspect="1"/>
          </p:cNvGraphicFramePr>
          <p:nvPr>
            <p:extLst>
              <p:ext uri="{D42A27DB-BD31-4B8C-83A1-F6EECF244321}">
                <p14:modId xmlns:p14="http://schemas.microsoft.com/office/powerpoint/2010/main" val="4139103575"/>
              </p:ext>
            </p:extLst>
          </p:nvPr>
        </p:nvGraphicFramePr>
        <p:xfrm>
          <a:off x="1619672" y="1995686"/>
          <a:ext cx="1409700" cy="292100"/>
        </p:xfrm>
        <a:graphic>
          <a:graphicData uri="http://schemas.openxmlformats.org/presentationml/2006/ole">
            <mc:AlternateContent xmlns:mc="http://schemas.openxmlformats.org/markup-compatibility/2006">
              <mc:Choice xmlns:v="urn:schemas-microsoft-com:vml" Requires="v">
                <p:oleObj name="Equation" r:id="rId12" imgW="1409400" imgH="291960" progId="Equation.DSMT4">
                  <p:embed/>
                </p:oleObj>
              </mc:Choice>
              <mc:Fallback>
                <p:oleObj name="Equation" r:id="rId12" imgW="1409400" imgH="29196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19672" y="1995686"/>
                        <a:ext cx="14097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 name="コンテンツ プレースホルダー 4"/>
          <p:cNvSpPr>
            <a:spLocks noGrp="1"/>
          </p:cNvSpPr>
          <p:nvPr>
            <p:ph sz="quarter" idx="3"/>
          </p:nvPr>
        </p:nvSpPr>
        <p:spPr>
          <a:xfrm>
            <a:off x="563818" y="2336495"/>
            <a:ext cx="3744416" cy="37680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　したがって、　　　　である。</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25" name="オブジェクト 24"/>
          <p:cNvGraphicFramePr>
            <a:graphicFrameLocks noChangeAspect="1"/>
          </p:cNvGraphicFramePr>
          <p:nvPr>
            <p:extLst>
              <p:ext uri="{D42A27DB-BD31-4B8C-83A1-F6EECF244321}">
                <p14:modId xmlns:p14="http://schemas.microsoft.com/office/powerpoint/2010/main" val="2179072987"/>
              </p:ext>
            </p:extLst>
          </p:nvPr>
        </p:nvGraphicFramePr>
        <p:xfrm>
          <a:off x="2267744" y="2423666"/>
          <a:ext cx="787400" cy="292100"/>
        </p:xfrm>
        <a:graphic>
          <a:graphicData uri="http://schemas.openxmlformats.org/presentationml/2006/ole">
            <mc:AlternateContent xmlns:mc="http://schemas.openxmlformats.org/markup-compatibility/2006">
              <mc:Choice xmlns:v="urn:schemas-microsoft-com:vml" Requires="v">
                <p:oleObj name="Equation" r:id="rId14" imgW="787320" imgH="291960" progId="Equation.DSMT4">
                  <p:embed/>
                </p:oleObj>
              </mc:Choice>
              <mc:Fallback>
                <p:oleObj name="Equation" r:id="rId14" imgW="787320" imgH="291960" progId="Equation.DSMT4">
                  <p:embed/>
                  <p:pic>
                    <p:nvPicPr>
                      <p:cNvPr id="0" name=""/>
                      <p:cNvPicPr/>
                      <p:nvPr/>
                    </p:nvPicPr>
                    <p:blipFill>
                      <a:blip r:embed="rId15"/>
                      <a:stretch>
                        <a:fillRect/>
                      </a:stretch>
                    </p:blipFill>
                    <p:spPr>
                      <a:xfrm>
                        <a:off x="2267744" y="2423666"/>
                        <a:ext cx="787400" cy="292100"/>
                      </a:xfrm>
                      <a:prstGeom prst="rect">
                        <a:avLst/>
                      </a:prstGeom>
                    </p:spPr>
                  </p:pic>
                </p:oleObj>
              </mc:Fallback>
            </mc:AlternateContent>
          </a:graphicData>
        </a:graphic>
      </p:graphicFrame>
      <p:sp>
        <p:nvSpPr>
          <p:cNvPr id="26" name="正方形/長方形 25"/>
          <p:cNvSpPr/>
          <p:nvPr/>
        </p:nvSpPr>
        <p:spPr>
          <a:xfrm>
            <a:off x="767895" y="2715766"/>
            <a:ext cx="2723823" cy="369332"/>
          </a:xfrm>
          <a:prstGeom prst="rect">
            <a:avLst/>
          </a:prstGeom>
        </p:spPr>
        <p:txBody>
          <a:bodyPr wrap="none">
            <a:spAutoFit/>
          </a:bodyPr>
          <a:lstStyle/>
          <a:p>
            <a:r>
              <a:rPr lang="ja-JP" altLang="en-US" dirty="0">
                <a:latin typeface="ＭＳ 明朝" panose="02020609040205080304" pitchFamily="17" charset="-128"/>
                <a:ea typeface="ＭＳ 明朝" panose="02020609040205080304" pitchFamily="17" charset="-128"/>
              </a:rPr>
              <a:t>よって、それぞれの場合</a:t>
            </a:r>
            <a:endParaRPr lang="ja-JP" altLang="en-US" dirty="0"/>
          </a:p>
        </p:txBody>
      </p:sp>
      <p:graphicFrame>
        <p:nvGraphicFramePr>
          <p:cNvPr id="27" name="オブジェクト 26"/>
          <p:cNvGraphicFramePr>
            <a:graphicFrameLocks noChangeAspect="1"/>
          </p:cNvGraphicFramePr>
          <p:nvPr>
            <p:extLst>
              <p:ext uri="{D42A27DB-BD31-4B8C-83A1-F6EECF244321}">
                <p14:modId xmlns:p14="http://schemas.microsoft.com/office/powerpoint/2010/main" val="813418625"/>
              </p:ext>
            </p:extLst>
          </p:nvPr>
        </p:nvGraphicFramePr>
        <p:xfrm>
          <a:off x="3491718" y="2742608"/>
          <a:ext cx="800100" cy="381000"/>
        </p:xfrm>
        <a:graphic>
          <a:graphicData uri="http://schemas.openxmlformats.org/presentationml/2006/ole">
            <mc:AlternateContent xmlns:mc="http://schemas.openxmlformats.org/markup-compatibility/2006">
              <mc:Choice xmlns:v="urn:schemas-microsoft-com:vml" Requires="v">
                <p:oleObj name="Equation" r:id="rId16" imgW="799920" imgH="380880" progId="Equation.DSMT4">
                  <p:embed/>
                </p:oleObj>
              </mc:Choice>
              <mc:Fallback>
                <p:oleObj name="Equation" r:id="rId16" imgW="799920" imgH="38088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1718" y="2742608"/>
                        <a:ext cx="8001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 name="正方形/長方形 27"/>
          <p:cNvSpPr/>
          <p:nvPr/>
        </p:nvSpPr>
        <p:spPr>
          <a:xfrm>
            <a:off x="4341863" y="2715766"/>
            <a:ext cx="1107996" cy="369332"/>
          </a:xfrm>
          <a:prstGeom prst="rect">
            <a:avLst/>
          </a:prstGeom>
        </p:spPr>
        <p:txBody>
          <a:bodyPr wrap="none">
            <a:spAutoFit/>
          </a:bodyPr>
          <a:lstStyle/>
          <a:p>
            <a:r>
              <a:rPr lang="ja-JP" altLang="en-US" dirty="0">
                <a:latin typeface="ＭＳ 明朝" panose="02020609040205080304" pitchFamily="17" charset="-128"/>
                <a:ea typeface="ＭＳ 明朝" panose="02020609040205080304" pitchFamily="17" charset="-128"/>
              </a:rPr>
              <a:t>の組は、</a:t>
            </a:r>
            <a:endParaRPr lang="ja-JP" altLang="en-US" dirty="0"/>
          </a:p>
        </p:txBody>
      </p:sp>
      <p:graphicFrame>
        <p:nvGraphicFramePr>
          <p:cNvPr id="29" name="オブジェクト 28"/>
          <p:cNvGraphicFramePr>
            <a:graphicFrameLocks noChangeAspect="1"/>
          </p:cNvGraphicFramePr>
          <p:nvPr>
            <p:extLst>
              <p:ext uri="{D42A27DB-BD31-4B8C-83A1-F6EECF244321}">
                <p14:modId xmlns:p14="http://schemas.microsoft.com/office/powerpoint/2010/main" val="2957361230"/>
              </p:ext>
            </p:extLst>
          </p:nvPr>
        </p:nvGraphicFramePr>
        <p:xfrm>
          <a:off x="1331640" y="3147814"/>
          <a:ext cx="4025901" cy="381000"/>
        </p:xfrm>
        <a:graphic>
          <a:graphicData uri="http://schemas.openxmlformats.org/presentationml/2006/ole">
            <mc:AlternateContent xmlns:mc="http://schemas.openxmlformats.org/markup-compatibility/2006">
              <mc:Choice xmlns:v="urn:schemas-microsoft-com:vml" Requires="v">
                <p:oleObj name="Equation" r:id="rId18" imgW="4025880" imgH="380880" progId="Equation.DSMT4">
                  <p:embed/>
                </p:oleObj>
              </mc:Choice>
              <mc:Fallback>
                <p:oleObj name="Equation" r:id="rId18" imgW="4025880" imgH="380880" progId="Equation.DSMT4">
                  <p:embed/>
                  <p:pic>
                    <p:nvPicPr>
                      <p:cNvPr id="0" name=""/>
                      <p:cNvPicPr>
                        <a:picLocks noChangeAspect="1" noChangeArrowheads="1"/>
                      </p:cNvPicPr>
                      <p:nvPr/>
                    </p:nvPicPr>
                    <p:blipFill>
                      <a:blip r:embed="rId19"/>
                      <a:srcRect/>
                      <a:stretch>
                        <a:fillRect/>
                      </a:stretch>
                    </p:blipFill>
                    <p:spPr bwMode="auto">
                      <a:xfrm>
                        <a:off x="1331640" y="3147814"/>
                        <a:ext cx="4025901"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オブジェクト 29"/>
          <p:cNvGraphicFramePr>
            <a:graphicFrameLocks noChangeAspect="1"/>
          </p:cNvGraphicFramePr>
          <p:nvPr>
            <p:extLst>
              <p:ext uri="{D42A27DB-BD31-4B8C-83A1-F6EECF244321}">
                <p14:modId xmlns:p14="http://schemas.microsoft.com/office/powerpoint/2010/main" val="1087160576"/>
              </p:ext>
            </p:extLst>
          </p:nvPr>
        </p:nvGraphicFramePr>
        <p:xfrm>
          <a:off x="1331640" y="3579862"/>
          <a:ext cx="2552700" cy="381000"/>
        </p:xfrm>
        <a:graphic>
          <a:graphicData uri="http://schemas.openxmlformats.org/presentationml/2006/ole">
            <mc:AlternateContent xmlns:mc="http://schemas.openxmlformats.org/markup-compatibility/2006">
              <mc:Choice xmlns:v="urn:schemas-microsoft-com:vml" Requires="v">
                <p:oleObj name="Equation" r:id="rId20" imgW="2552400" imgH="380880" progId="Equation.DSMT4">
                  <p:embed/>
                </p:oleObj>
              </mc:Choice>
              <mc:Fallback>
                <p:oleObj name="Equation" r:id="rId20" imgW="2552400" imgH="380880" progId="Equation.DSMT4">
                  <p:embed/>
                  <p:pic>
                    <p:nvPicPr>
                      <p:cNvPr id="0" name=""/>
                      <p:cNvPicPr>
                        <a:picLocks noChangeAspect="1" noChangeArrowheads="1"/>
                      </p:cNvPicPr>
                      <p:nvPr/>
                    </p:nvPicPr>
                    <p:blipFill>
                      <a:blip r:embed="rId21"/>
                      <a:srcRect/>
                      <a:stretch>
                        <a:fillRect/>
                      </a:stretch>
                    </p:blipFill>
                    <p:spPr bwMode="auto">
                      <a:xfrm>
                        <a:off x="1331640" y="3579862"/>
                        <a:ext cx="25527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 name="コンテンツ プレースホルダー 4"/>
          <p:cNvSpPr>
            <a:spLocks noGrp="1"/>
          </p:cNvSpPr>
          <p:nvPr>
            <p:ph sz="quarter" idx="3"/>
          </p:nvPr>
        </p:nvSpPr>
        <p:spPr>
          <a:xfrm>
            <a:off x="611560" y="4011910"/>
            <a:ext cx="1548347" cy="432048"/>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であるから、</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32" name="オブジェクト 31"/>
          <p:cNvGraphicFramePr>
            <a:graphicFrameLocks noChangeAspect="1"/>
          </p:cNvGraphicFramePr>
          <p:nvPr>
            <p:extLst>
              <p:ext uri="{D42A27DB-BD31-4B8C-83A1-F6EECF244321}">
                <p14:modId xmlns:p14="http://schemas.microsoft.com/office/powerpoint/2010/main" val="589221522"/>
              </p:ext>
            </p:extLst>
          </p:nvPr>
        </p:nvGraphicFramePr>
        <p:xfrm>
          <a:off x="2129806" y="4143802"/>
          <a:ext cx="901700" cy="241300"/>
        </p:xfrm>
        <a:graphic>
          <a:graphicData uri="http://schemas.openxmlformats.org/presentationml/2006/ole">
            <mc:AlternateContent xmlns:mc="http://schemas.openxmlformats.org/markup-compatibility/2006">
              <mc:Choice xmlns:v="urn:schemas-microsoft-com:vml" Requires="v">
                <p:oleObj name="Equation" r:id="rId22" imgW="901440" imgH="241200" progId="Equation.DSMT4">
                  <p:embed/>
                </p:oleObj>
              </mc:Choice>
              <mc:Fallback>
                <p:oleObj name="Equation" r:id="rId22" imgW="901440" imgH="241200" progId="Equation.DSMT4">
                  <p:embed/>
                  <p:pic>
                    <p:nvPicPr>
                      <p:cNvPr id="0" name=""/>
                      <p:cNvPicPr>
                        <a:picLocks noChangeAspect="1" noChangeArrowheads="1"/>
                      </p:cNvPicPr>
                      <p:nvPr/>
                    </p:nvPicPr>
                    <p:blipFill>
                      <a:blip r:embed="rId23"/>
                      <a:srcRect/>
                      <a:stretch>
                        <a:fillRect/>
                      </a:stretch>
                    </p:blipFill>
                    <p:spPr bwMode="auto">
                      <a:xfrm>
                        <a:off x="2129806" y="4143802"/>
                        <a:ext cx="9017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 name="コンテンツ プレースホルダー 4"/>
          <p:cNvSpPr>
            <a:spLocks noGrp="1"/>
          </p:cNvSpPr>
          <p:nvPr>
            <p:ph sz="quarter" idx="3"/>
          </p:nvPr>
        </p:nvSpPr>
        <p:spPr>
          <a:xfrm>
            <a:off x="3203848" y="4048428"/>
            <a:ext cx="1548347" cy="432048"/>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通りである。</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pic>
        <p:nvPicPr>
          <p:cNvPr id="34" name="図 33"/>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6228183" y="1779662"/>
            <a:ext cx="1937727" cy="2484790"/>
          </a:xfrm>
          <a:prstGeom prst="rect">
            <a:avLst/>
          </a:prstGeom>
        </p:spPr>
      </p:pic>
      <p:sp>
        <p:nvSpPr>
          <p:cNvPr id="35" name="コンテンツ プレースホルダー 4"/>
          <p:cNvSpPr>
            <a:spLocks noGrp="1"/>
          </p:cNvSpPr>
          <p:nvPr>
            <p:ph sz="quarter" idx="3"/>
          </p:nvPr>
        </p:nvSpPr>
        <p:spPr>
          <a:xfrm>
            <a:off x="6660232" y="1354566"/>
            <a:ext cx="1296144" cy="432048"/>
          </a:xfrm>
        </p:spPr>
        <p:txBody>
          <a:bodyPr>
            <a:normAutofit/>
          </a:bodyPr>
          <a:lstStyle/>
          <a:p>
            <a:pPr marL="0" indent="0" algn="ctr">
              <a:buNone/>
            </a:pPr>
            <a:r>
              <a:rPr lang="ja-JP" altLang="en-US" sz="1800" b="1" dirty="0">
                <a:solidFill>
                  <a:srgbClr val="0070C0"/>
                </a:solidFill>
                <a:latin typeface="ＭＳ 明朝" panose="02020609040205080304" pitchFamily="17" charset="-128"/>
                <a:ea typeface="ＭＳ 明朝" panose="02020609040205080304" pitchFamily="17" charset="-128"/>
              </a:rPr>
              <a:t>樹形図</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75537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Effect transition="in" filter="fade">
                                      <p:cBhvr>
                                        <p:cTn id="7" dur="500"/>
                                        <p:tgtEl>
                                          <p:spTgt spid="2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10"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1">
                                            <p:txEl>
                                              <p:pRg st="0" end="0"/>
                                            </p:txEl>
                                          </p:spTgt>
                                        </p:tgtEl>
                                        <p:attrNameLst>
                                          <p:attrName>style.visibility</p:attrName>
                                        </p:attrNameLst>
                                      </p:cBhvr>
                                      <p:to>
                                        <p:strVal val="visible"/>
                                      </p:to>
                                    </p:set>
                                    <p:animEffect transition="in" filter="fade">
                                      <p:cBhvr>
                                        <p:cTn id="23" dur="500"/>
                                        <p:tgtEl>
                                          <p:spTgt spid="21">
                                            <p:txEl>
                                              <p:pRg st="0" end="0"/>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fade">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4">
                                            <p:txEl>
                                              <p:pRg st="0" end="0"/>
                                            </p:txEl>
                                          </p:spTgt>
                                        </p:tgtEl>
                                        <p:attrNameLst>
                                          <p:attrName>style.visibility</p:attrName>
                                        </p:attrNameLst>
                                      </p:cBhvr>
                                      <p:to>
                                        <p:strVal val="visible"/>
                                      </p:to>
                                    </p:set>
                                    <p:animEffect transition="in" filter="fade">
                                      <p:cBhvr>
                                        <p:cTn id="31" dur="500"/>
                                        <p:tgtEl>
                                          <p:spTgt spid="24">
                                            <p:txEl>
                                              <p:pRg st="0" end="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fade">
                                      <p:cBhvr>
                                        <p:cTn id="39" dur="500"/>
                                        <p:tgtEl>
                                          <p:spTgt spid="26"/>
                                        </p:tgtEl>
                                      </p:cBhvr>
                                    </p:animEffect>
                                  </p:childTnLst>
                                </p:cTn>
                              </p:par>
                              <p:par>
                                <p:cTn id="40" presetID="10" presetClass="entr" presetSubtype="0" fill="hold" nodeType="with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29"/>
                                        </p:tgtEl>
                                        <p:attrNameLst>
                                          <p:attrName>style.visibility</p:attrName>
                                        </p:attrNameLst>
                                      </p:cBhvr>
                                      <p:to>
                                        <p:strVal val="visible"/>
                                      </p:to>
                                    </p:set>
                                    <p:animEffect transition="in" filter="fade">
                                      <p:cBhvr>
                                        <p:cTn id="50" dur="500"/>
                                        <p:tgtEl>
                                          <p:spTgt spid="2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fade">
                                      <p:cBhvr>
                                        <p:cTn id="55" dur="500"/>
                                        <p:tgtEl>
                                          <p:spTgt spid="30"/>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1">
                                            <p:txEl>
                                              <p:pRg st="0" end="0"/>
                                            </p:txEl>
                                          </p:spTgt>
                                        </p:tgtEl>
                                        <p:attrNameLst>
                                          <p:attrName>style.visibility</p:attrName>
                                        </p:attrNameLst>
                                      </p:cBhvr>
                                      <p:to>
                                        <p:strVal val="visible"/>
                                      </p:to>
                                    </p:set>
                                    <p:animEffect transition="in" filter="fade">
                                      <p:cBhvr>
                                        <p:cTn id="60" dur="500"/>
                                        <p:tgtEl>
                                          <p:spTgt spid="31">
                                            <p:txEl>
                                              <p:pRg st="0" end="0"/>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fade">
                                      <p:cBhvr>
                                        <p:cTn id="63" dur="500"/>
                                        <p:tgtEl>
                                          <p:spTgt spid="32"/>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33">
                                            <p:txEl>
                                              <p:pRg st="0" end="0"/>
                                            </p:txEl>
                                          </p:spTgt>
                                        </p:tgtEl>
                                        <p:attrNameLst>
                                          <p:attrName>style.visibility</p:attrName>
                                        </p:attrNameLst>
                                      </p:cBhvr>
                                      <p:to>
                                        <p:strVal val="visible"/>
                                      </p:to>
                                    </p:set>
                                    <p:animEffect transition="in" filter="fade">
                                      <p:cBhvr>
                                        <p:cTn id="66" dur="500"/>
                                        <p:tgtEl>
                                          <p:spTgt spid="33">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fade">
                                      <p:cBhvr>
                                        <p:cTn id="71" dur="500"/>
                                        <p:tgtEl>
                                          <p:spTgt spid="3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35">
                                            <p:txEl>
                                              <p:pRg st="0" end="0"/>
                                            </p:txEl>
                                          </p:spTgt>
                                        </p:tgtEl>
                                        <p:attrNameLst>
                                          <p:attrName>style.visibility</p:attrName>
                                        </p:attrNameLst>
                                      </p:cBhvr>
                                      <p:to>
                                        <p:strVal val="visible"/>
                                      </p:to>
                                    </p:set>
                                    <p:animEffect transition="in" filter="fade">
                                      <p:cBhvr>
                                        <p:cTn id="74" dur="500"/>
                                        <p:tgtEl>
                                          <p:spTgt spid="35">
                                            <p:txEl>
                                              <p:pRg st="0" end="0"/>
                                            </p:txEl>
                                          </p:spTgt>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36">
                                            <p:txEl>
                                              <p:pRg st="0" end="0"/>
                                            </p:txEl>
                                          </p:spTgt>
                                        </p:tgtEl>
                                        <p:attrNameLst>
                                          <p:attrName>style.visibility</p:attrName>
                                        </p:attrNameLst>
                                      </p:cBhvr>
                                      <p:to>
                                        <p:strVal val="visible"/>
                                      </p:to>
                                    </p:set>
                                    <p:animEffect transition="in" filter="fade">
                                      <p:cBhvr>
                                        <p:cTn id="77"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P spid="22" grpId="0" build="p"/>
      <p:bldP spid="24" grpId="0" build="p"/>
      <p:bldP spid="26" grpId="0"/>
      <p:bldP spid="28" grpId="0"/>
      <p:bldP spid="31" grpId="0" build="p"/>
      <p:bldP spid="33" grpId="0" build="p"/>
      <p:bldP spid="35" grpId="0" build="p"/>
      <p:bldP spid="3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467544" y="267494"/>
            <a:ext cx="1080120" cy="360040"/>
          </a:xfrm>
          <a:ln w="19050">
            <a:solidFill>
              <a:srgbClr val="FFC000"/>
            </a:solidFill>
          </a:ln>
        </p:spPr>
        <p:txBody>
          <a:bodyPr>
            <a:noAutofit/>
          </a:bodyPr>
          <a:lstStyle/>
          <a:p>
            <a:pPr marL="0" indent="0">
              <a:buNone/>
            </a:pPr>
            <a:r>
              <a:rPr kumimoji="1" lang="ja-JP" altLang="en-US" sz="1800" dirty="0"/>
              <a:t>例　１．</a:t>
            </a:r>
            <a:r>
              <a:rPr lang="ja-JP" altLang="en-US" sz="1800" dirty="0"/>
              <a:t>２</a:t>
            </a:r>
            <a:endParaRPr kumimoji="1" lang="ja-JP" altLang="en-US" sz="1800" dirty="0"/>
          </a:p>
        </p:txBody>
      </p:sp>
      <p:sp>
        <p:nvSpPr>
          <p:cNvPr id="4" name="コンテンツ プレースホルダー 3"/>
          <p:cNvSpPr>
            <a:spLocks noGrp="1"/>
          </p:cNvSpPr>
          <p:nvPr>
            <p:ph sz="quarter" idx="2"/>
          </p:nvPr>
        </p:nvSpPr>
        <p:spPr>
          <a:xfrm>
            <a:off x="467544" y="627534"/>
            <a:ext cx="8136904" cy="648072"/>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a:t>
            </a:r>
            <a:r>
              <a:rPr lang="en-US" altLang="ja-JP" sz="1800" dirty="0">
                <a:latin typeface="ＭＳ 明朝" panose="02020609040205080304" pitchFamily="17" charset="-128"/>
                <a:ea typeface="ＭＳ 明朝" panose="02020609040205080304" pitchFamily="17" charset="-128"/>
              </a:rPr>
              <a:t>5</a:t>
            </a:r>
            <a:r>
              <a:rPr lang="ja-JP" altLang="en-US" sz="1800" dirty="0">
                <a:latin typeface="ＭＳ 明朝" panose="02020609040205080304" pitchFamily="17" charset="-128"/>
                <a:ea typeface="ＭＳ 明朝" panose="02020609040205080304" pitchFamily="17" charset="-128"/>
              </a:rPr>
              <a:t>枚のカードに数字</a:t>
            </a:r>
            <a:r>
              <a:rPr lang="en-US" altLang="ja-JP" sz="1800" dirty="0">
                <a:latin typeface="ＭＳ 明朝" panose="02020609040205080304" pitchFamily="17" charset="-128"/>
                <a:ea typeface="ＭＳ 明朝" panose="02020609040205080304" pitchFamily="17" charset="-128"/>
              </a:rPr>
              <a:t>1,2,3,4,5</a:t>
            </a:r>
            <a:r>
              <a:rPr lang="ja-JP" altLang="en-US" sz="1800" dirty="0">
                <a:latin typeface="ＭＳ 明朝" panose="02020609040205080304" pitchFamily="17" charset="-128"/>
                <a:ea typeface="ＭＳ 明朝" panose="02020609040205080304" pitchFamily="17" charset="-128"/>
              </a:rPr>
              <a:t>が</a:t>
            </a:r>
            <a:r>
              <a:rPr lang="en-US" altLang="ja-JP" sz="1800" dirty="0">
                <a:latin typeface="ＭＳ 明朝" panose="02020609040205080304" pitchFamily="17" charset="-128"/>
                <a:ea typeface="ＭＳ 明朝" panose="02020609040205080304" pitchFamily="17" charset="-128"/>
              </a:rPr>
              <a:t>1</a:t>
            </a:r>
            <a:r>
              <a:rPr lang="ja-JP" altLang="en-US" sz="1800" dirty="0">
                <a:latin typeface="ＭＳ 明朝" panose="02020609040205080304" pitchFamily="17" charset="-128"/>
                <a:ea typeface="ＭＳ 明朝" panose="02020609040205080304" pitchFamily="17" charset="-128"/>
              </a:rPr>
              <a:t>枚ずつ記入されている。その中から</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枚のカードを並べて</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桁の整数を作るとき、何通りの整数ができるかを考えよう。</a:t>
            </a: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7</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12" name="コンテンツ プレースホルダー 11"/>
          <p:cNvSpPr>
            <a:spLocks noGrp="1"/>
          </p:cNvSpPr>
          <p:nvPr>
            <p:ph sz="quarter" idx="3"/>
          </p:nvPr>
        </p:nvSpPr>
        <p:spPr>
          <a:xfrm>
            <a:off x="539552" y="1491630"/>
            <a:ext cx="4752528" cy="43204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百の位、十の位、一の位の順に選んでよい。</a:t>
            </a:r>
          </a:p>
        </p:txBody>
      </p:sp>
      <p:sp>
        <p:nvSpPr>
          <p:cNvPr id="10" name="コンテンツ プレースホルダー 11"/>
          <p:cNvSpPr>
            <a:spLocks noGrp="1"/>
          </p:cNvSpPr>
          <p:nvPr>
            <p:ph sz="quarter" idx="3"/>
          </p:nvPr>
        </p:nvSpPr>
        <p:spPr>
          <a:xfrm>
            <a:off x="539552" y="1923678"/>
            <a:ext cx="7704856" cy="43204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百の位は、</a:t>
            </a:r>
            <a:r>
              <a:rPr kumimoji="1" lang="en-US" altLang="ja-JP" sz="1800" dirty="0">
                <a:latin typeface="ＭＳ 明朝" panose="02020609040205080304" pitchFamily="17" charset="-128"/>
                <a:ea typeface="ＭＳ 明朝" panose="02020609040205080304" pitchFamily="17" charset="-128"/>
              </a:rPr>
              <a:t>5</a:t>
            </a:r>
            <a:r>
              <a:rPr kumimoji="1" lang="ja-JP" altLang="en-US" sz="1800" dirty="0">
                <a:latin typeface="ＭＳ 明朝" panose="02020609040205080304" pitchFamily="17" charset="-128"/>
                <a:ea typeface="ＭＳ 明朝" panose="02020609040205080304" pitchFamily="17" charset="-128"/>
              </a:rPr>
              <a:t>枚の中からどれを選んでもよいので、選び方は</a:t>
            </a:r>
            <a:r>
              <a:rPr kumimoji="1" lang="en-US" altLang="ja-JP" sz="1800" dirty="0">
                <a:latin typeface="ＭＳ 明朝" panose="02020609040205080304" pitchFamily="17" charset="-128"/>
                <a:ea typeface="ＭＳ 明朝" panose="02020609040205080304" pitchFamily="17" charset="-128"/>
              </a:rPr>
              <a:t>5</a:t>
            </a:r>
            <a:r>
              <a:rPr kumimoji="1" lang="ja-JP" altLang="en-US" sz="1800" dirty="0">
                <a:latin typeface="ＭＳ 明朝" panose="02020609040205080304" pitchFamily="17" charset="-128"/>
                <a:ea typeface="ＭＳ 明朝" panose="02020609040205080304" pitchFamily="17" charset="-128"/>
              </a:rPr>
              <a:t>通りある。</a:t>
            </a:r>
          </a:p>
        </p:txBody>
      </p:sp>
      <p:sp>
        <p:nvSpPr>
          <p:cNvPr id="11" name="コンテンツ プレースホルダー 11"/>
          <p:cNvSpPr>
            <a:spLocks noGrp="1"/>
          </p:cNvSpPr>
          <p:nvPr>
            <p:ph sz="quarter" idx="3"/>
          </p:nvPr>
        </p:nvSpPr>
        <p:spPr>
          <a:xfrm>
            <a:off x="539552" y="2355726"/>
            <a:ext cx="7632848" cy="43204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この一つの選び方に</a:t>
            </a:r>
            <a:r>
              <a:rPr lang="ja-JP" altLang="en-US" sz="1800" dirty="0">
                <a:latin typeface="ＭＳ 明朝" panose="02020609040205080304" pitchFamily="17" charset="-128"/>
                <a:ea typeface="ＭＳ 明朝" panose="02020609040205080304" pitchFamily="17" charset="-128"/>
              </a:rPr>
              <a:t>対して、</a:t>
            </a:r>
            <a:r>
              <a:rPr kumimoji="1" lang="ja-JP" altLang="en-US" sz="1800" dirty="0">
                <a:latin typeface="ＭＳ 明朝" panose="02020609040205080304" pitchFamily="17" charset="-128"/>
                <a:ea typeface="ＭＳ 明朝" panose="02020609040205080304" pitchFamily="17" charset="-128"/>
              </a:rPr>
              <a:t>十の位の選び方は</a:t>
            </a:r>
            <a:r>
              <a:rPr lang="ja-JP" altLang="en-US" sz="1800" dirty="0">
                <a:latin typeface="ＭＳ 明朝" panose="02020609040205080304" pitchFamily="17" charset="-128"/>
                <a:ea typeface="ＭＳ 明朝" panose="02020609040205080304" pitchFamily="17" charset="-128"/>
              </a:rPr>
              <a:t>それぞれ</a:t>
            </a:r>
            <a:r>
              <a:rPr kumimoji="1" lang="en-US" altLang="ja-JP" sz="1800" dirty="0">
                <a:latin typeface="ＭＳ 明朝" panose="02020609040205080304" pitchFamily="17" charset="-128"/>
                <a:ea typeface="ＭＳ 明朝" panose="02020609040205080304" pitchFamily="17" charset="-128"/>
              </a:rPr>
              <a:t>4</a:t>
            </a:r>
            <a:r>
              <a:rPr kumimoji="1" lang="ja-JP" altLang="en-US" sz="1800" dirty="0">
                <a:latin typeface="ＭＳ 明朝" panose="02020609040205080304" pitchFamily="17" charset="-128"/>
                <a:ea typeface="ＭＳ 明朝" panose="02020609040205080304" pitchFamily="17" charset="-128"/>
              </a:rPr>
              <a:t>通りである。</a:t>
            </a:r>
          </a:p>
        </p:txBody>
      </p:sp>
      <p:sp>
        <p:nvSpPr>
          <p:cNvPr id="13" name="コンテンツ プレースホルダー 11"/>
          <p:cNvSpPr>
            <a:spLocks noGrp="1"/>
          </p:cNvSpPr>
          <p:nvPr>
            <p:ph sz="quarter" idx="3"/>
          </p:nvPr>
        </p:nvSpPr>
        <p:spPr>
          <a:xfrm>
            <a:off x="539552" y="2787774"/>
            <a:ext cx="8208912" cy="43204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百の位と十の位の選び方それぞれに対して、一の位選び方は</a:t>
            </a:r>
            <a:r>
              <a:rPr kumimoji="1" lang="en-US" altLang="ja-JP" sz="1800" dirty="0">
                <a:latin typeface="ＭＳ 明朝" panose="02020609040205080304" pitchFamily="17" charset="-128"/>
                <a:ea typeface="ＭＳ 明朝" panose="02020609040205080304" pitchFamily="17" charset="-128"/>
              </a:rPr>
              <a:t>3</a:t>
            </a:r>
            <a:r>
              <a:rPr kumimoji="1" lang="ja-JP" altLang="en-US" sz="1800" dirty="0">
                <a:latin typeface="ＭＳ 明朝" panose="02020609040205080304" pitchFamily="17" charset="-128"/>
                <a:ea typeface="ＭＳ 明朝" panose="02020609040205080304" pitchFamily="17" charset="-128"/>
              </a:rPr>
              <a:t>通りであるので、</a:t>
            </a:r>
          </a:p>
        </p:txBody>
      </p:sp>
      <p:sp>
        <p:nvSpPr>
          <p:cNvPr id="14" name="コンテンツ プレースホルダー 11"/>
          <p:cNvSpPr>
            <a:spLocks noGrp="1"/>
          </p:cNvSpPr>
          <p:nvPr>
            <p:ph sz="quarter" idx="3"/>
          </p:nvPr>
        </p:nvSpPr>
        <p:spPr>
          <a:xfrm>
            <a:off x="539552" y="3219822"/>
            <a:ext cx="1944216" cy="432048"/>
          </a:xfrm>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選び方の総数は、</a:t>
            </a: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216494493"/>
              </p:ext>
            </p:extLst>
          </p:nvPr>
        </p:nvGraphicFramePr>
        <p:xfrm>
          <a:off x="2483768" y="3291830"/>
          <a:ext cx="1295400" cy="241300"/>
        </p:xfrm>
        <a:graphic>
          <a:graphicData uri="http://schemas.openxmlformats.org/presentationml/2006/ole">
            <mc:AlternateContent xmlns:mc="http://schemas.openxmlformats.org/markup-compatibility/2006">
              <mc:Choice xmlns:v="urn:schemas-microsoft-com:vml" Requires="v">
                <p:oleObj name="Equation" r:id="rId2" imgW="1295280" imgH="241200" progId="Equation.DSMT4">
                  <p:embed/>
                </p:oleObj>
              </mc:Choice>
              <mc:Fallback>
                <p:oleObj name="Equation" r:id="rId2" imgW="1295280" imgH="241200" progId="Equation.DSMT4">
                  <p:embed/>
                  <p:pic>
                    <p:nvPicPr>
                      <p:cNvPr id="0" name=""/>
                      <p:cNvPicPr/>
                      <p:nvPr/>
                    </p:nvPicPr>
                    <p:blipFill>
                      <a:blip r:embed="rId3"/>
                      <a:stretch>
                        <a:fillRect/>
                      </a:stretch>
                    </p:blipFill>
                    <p:spPr>
                      <a:xfrm>
                        <a:off x="2483768" y="3291830"/>
                        <a:ext cx="1295400" cy="241300"/>
                      </a:xfrm>
                      <a:prstGeom prst="rect">
                        <a:avLst/>
                      </a:prstGeom>
                    </p:spPr>
                  </p:pic>
                </p:oleObj>
              </mc:Fallback>
            </mc:AlternateContent>
          </a:graphicData>
        </a:graphic>
      </p:graphicFrame>
      <p:sp>
        <p:nvSpPr>
          <p:cNvPr id="15" name="コンテンツ プレースホルダー 11"/>
          <p:cNvSpPr>
            <a:spLocks noGrp="1"/>
          </p:cNvSpPr>
          <p:nvPr>
            <p:ph sz="quarter" idx="3"/>
          </p:nvPr>
        </p:nvSpPr>
        <p:spPr>
          <a:xfrm>
            <a:off x="3851920" y="3219822"/>
            <a:ext cx="1944216" cy="432048"/>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通りである。</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6" name="表 5"/>
          <p:cNvGraphicFramePr>
            <a:graphicFrameLocks noGrp="1"/>
          </p:cNvGraphicFramePr>
          <p:nvPr>
            <p:extLst>
              <p:ext uri="{D42A27DB-BD31-4B8C-83A1-F6EECF244321}">
                <p14:modId xmlns:p14="http://schemas.microsoft.com/office/powerpoint/2010/main" val="850129181"/>
              </p:ext>
            </p:extLst>
          </p:nvPr>
        </p:nvGraphicFramePr>
        <p:xfrm>
          <a:off x="2339752" y="3723878"/>
          <a:ext cx="2880321" cy="739896"/>
        </p:xfrm>
        <a:graphic>
          <a:graphicData uri="http://schemas.openxmlformats.org/drawingml/2006/table">
            <a:tbl>
              <a:tblPr/>
              <a:tblGrid>
                <a:gridCol w="960107">
                  <a:extLst>
                    <a:ext uri="{9D8B030D-6E8A-4147-A177-3AD203B41FA5}">
                      <a16:colId xmlns:a16="http://schemas.microsoft.com/office/drawing/2014/main" val="20000"/>
                    </a:ext>
                  </a:extLst>
                </a:gridCol>
                <a:gridCol w="960107">
                  <a:extLst>
                    <a:ext uri="{9D8B030D-6E8A-4147-A177-3AD203B41FA5}">
                      <a16:colId xmlns:a16="http://schemas.microsoft.com/office/drawing/2014/main" val="20001"/>
                    </a:ext>
                  </a:extLst>
                </a:gridCol>
                <a:gridCol w="960107">
                  <a:extLst>
                    <a:ext uri="{9D8B030D-6E8A-4147-A177-3AD203B41FA5}">
                      <a16:colId xmlns:a16="http://schemas.microsoft.com/office/drawing/2014/main" val="20002"/>
                    </a:ext>
                  </a:extLst>
                </a:gridCol>
              </a:tblGrid>
              <a:tr h="369948">
                <a:tc>
                  <a:txBody>
                    <a:bodyPr/>
                    <a:lstStyle/>
                    <a:p>
                      <a:pPr algn="ctr"/>
                      <a:r>
                        <a:rPr kumimoji="1" lang="ja-JP" altLang="en-US" dirty="0">
                          <a:latin typeface="ＭＳ 明朝" panose="02020609040205080304" pitchFamily="17" charset="-128"/>
                          <a:ea typeface="ＭＳ 明朝" panose="02020609040205080304" pitchFamily="17" charset="-128"/>
                        </a:rPr>
                        <a:t>百の位</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tc>
                  <a:txBody>
                    <a:bodyPr/>
                    <a:lstStyle/>
                    <a:p>
                      <a:pPr algn="ctr"/>
                      <a:r>
                        <a:rPr kumimoji="1" lang="ja-JP" altLang="en-US" dirty="0">
                          <a:latin typeface="ＭＳ 明朝" panose="02020609040205080304" pitchFamily="17" charset="-128"/>
                          <a:ea typeface="ＭＳ 明朝" panose="02020609040205080304" pitchFamily="17" charset="-128"/>
                        </a:rPr>
                        <a:t>十の位</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tc>
                  <a:txBody>
                    <a:bodyPr/>
                    <a:lstStyle/>
                    <a:p>
                      <a:pPr algn="ctr"/>
                      <a:r>
                        <a:rPr kumimoji="1" lang="ja-JP" altLang="en-US" dirty="0">
                          <a:latin typeface="ＭＳ 明朝" panose="02020609040205080304" pitchFamily="17" charset="-128"/>
                          <a:ea typeface="ＭＳ 明朝" panose="02020609040205080304" pitchFamily="17" charset="-128"/>
                        </a:rPr>
                        <a:t>一の位</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0"/>
                  </a:ext>
                </a:extLst>
              </a:tr>
              <a:tr h="369948">
                <a:tc>
                  <a:txBody>
                    <a:bodyPr/>
                    <a:lstStyle/>
                    <a:p>
                      <a:pPr algn="ctr"/>
                      <a:r>
                        <a:rPr kumimoji="1" lang="ja-JP" altLang="en-US" dirty="0">
                          <a:latin typeface="ＭＳ 明朝" panose="02020609040205080304" pitchFamily="17" charset="-128"/>
                          <a:ea typeface="ＭＳ 明朝" panose="02020609040205080304" pitchFamily="17" charset="-128"/>
                        </a:rPr>
                        <a:t>５通り</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tc>
                  <a:txBody>
                    <a:bodyPr/>
                    <a:lstStyle/>
                    <a:p>
                      <a:pPr algn="ctr"/>
                      <a:r>
                        <a:rPr kumimoji="1" lang="ja-JP" altLang="en-US" dirty="0">
                          <a:latin typeface="ＭＳ 明朝" panose="02020609040205080304" pitchFamily="17" charset="-128"/>
                          <a:ea typeface="ＭＳ 明朝" panose="02020609040205080304" pitchFamily="17" charset="-128"/>
                        </a:rPr>
                        <a:t>４通り</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tc>
                  <a:txBody>
                    <a:bodyPr/>
                    <a:lstStyle/>
                    <a:p>
                      <a:pPr algn="ctr"/>
                      <a:r>
                        <a:rPr kumimoji="1" lang="ja-JP" altLang="en-US" dirty="0">
                          <a:latin typeface="ＭＳ 明朝" panose="02020609040205080304" pitchFamily="17" charset="-128"/>
                          <a:ea typeface="ＭＳ 明朝" panose="02020609040205080304" pitchFamily="17" charset="-128"/>
                        </a:rPr>
                        <a:t>３通り</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766018365"/>
              </p:ext>
            </p:extLst>
          </p:nvPr>
        </p:nvGraphicFramePr>
        <p:xfrm>
          <a:off x="5220072" y="1419622"/>
          <a:ext cx="1677325" cy="432048"/>
        </p:xfrm>
        <a:graphic>
          <a:graphicData uri="http://schemas.openxmlformats.org/drawingml/2006/table">
            <a:tbl>
              <a:tblPr/>
              <a:tblGrid>
                <a:gridCol w="335465">
                  <a:extLst>
                    <a:ext uri="{9D8B030D-6E8A-4147-A177-3AD203B41FA5}">
                      <a16:colId xmlns:a16="http://schemas.microsoft.com/office/drawing/2014/main" val="20000"/>
                    </a:ext>
                  </a:extLst>
                </a:gridCol>
                <a:gridCol w="335465">
                  <a:extLst>
                    <a:ext uri="{9D8B030D-6E8A-4147-A177-3AD203B41FA5}">
                      <a16:colId xmlns:a16="http://schemas.microsoft.com/office/drawing/2014/main" val="20001"/>
                    </a:ext>
                  </a:extLst>
                </a:gridCol>
                <a:gridCol w="335465">
                  <a:extLst>
                    <a:ext uri="{9D8B030D-6E8A-4147-A177-3AD203B41FA5}">
                      <a16:colId xmlns:a16="http://schemas.microsoft.com/office/drawing/2014/main" val="20002"/>
                    </a:ext>
                  </a:extLst>
                </a:gridCol>
                <a:gridCol w="335465">
                  <a:extLst>
                    <a:ext uri="{9D8B030D-6E8A-4147-A177-3AD203B41FA5}">
                      <a16:colId xmlns:a16="http://schemas.microsoft.com/office/drawing/2014/main" val="20003"/>
                    </a:ext>
                  </a:extLst>
                </a:gridCol>
                <a:gridCol w="335465">
                  <a:extLst>
                    <a:ext uri="{9D8B030D-6E8A-4147-A177-3AD203B41FA5}">
                      <a16:colId xmlns:a16="http://schemas.microsoft.com/office/drawing/2014/main" val="20004"/>
                    </a:ext>
                  </a:extLst>
                </a:gridCol>
              </a:tblGrid>
              <a:tr h="432048">
                <a:tc>
                  <a:txBody>
                    <a:bodyPr/>
                    <a:lstStyle/>
                    <a:p>
                      <a:pPr algn="ctr"/>
                      <a:r>
                        <a:rPr kumimoji="1" lang="ja-JP" altLang="en-US" sz="2000" b="0" dirty="0">
                          <a:latin typeface="ＭＳ 明朝" panose="02020609040205080304" pitchFamily="17" charset="-128"/>
                          <a:ea typeface="ＭＳ 明朝" panose="02020609040205080304" pitchFamily="17" charset="-128"/>
                        </a:rPr>
                        <a:t>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2000" b="0" dirty="0">
                          <a:latin typeface="ＭＳ 明朝" panose="02020609040205080304" pitchFamily="17" charset="-128"/>
                          <a:ea typeface="ＭＳ 明朝" panose="02020609040205080304" pitchFamily="17" charset="-128"/>
                        </a:rPr>
                        <a:t>２</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2000" b="0" dirty="0">
                          <a:latin typeface="ＭＳ 明朝" panose="02020609040205080304" pitchFamily="17" charset="-128"/>
                          <a:ea typeface="ＭＳ 明朝" panose="02020609040205080304" pitchFamily="17" charset="-128"/>
                        </a:rPr>
                        <a:t>３</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2000" b="0" dirty="0">
                          <a:latin typeface="ＭＳ 明朝" panose="02020609040205080304" pitchFamily="17" charset="-128"/>
                          <a:ea typeface="ＭＳ 明朝" panose="02020609040205080304" pitchFamily="17" charset="-128"/>
                        </a:rPr>
                        <a:t>４</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2000" b="0" dirty="0">
                          <a:latin typeface="ＭＳ 明朝" panose="02020609040205080304" pitchFamily="17" charset="-128"/>
                          <a:ea typeface="ＭＳ 明朝" panose="02020609040205080304" pitchFamily="17" charset="-128"/>
                        </a:rPr>
                        <a:t>５</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オブジェクト 4"/>
          <p:cNvGraphicFramePr>
            <a:graphicFrameLocks noChangeAspect="1"/>
          </p:cNvGraphicFramePr>
          <p:nvPr>
            <p:extLst>
              <p:ext uri="{D42A27DB-BD31-4B8C-83A1-F6EECF244321}">
                <p14:modId xmlns:p14="http://schemas.microsoft.com/office/powerpoint/2010/main" val="2346198892"/>
              </p:ext>
            </p:extLst>
          </p:nvPr>
        </p:nvGraphicFramePr>
        <p:xfrm>
          <a:off x="6948264" y="1491630"/>
          <a:ext cx="432048" cy="262508"/>
        </p:xfrm>
        <a:graphic>
          <a:graphicData uri="http://schemas.openxmlformats.org/presentationml/2006/ole">
            <mc:AlternateContent xmlns:mc="http://schemas.openxmlformats.org/markup-compatibility/2006">
              <mc:Choice xmlns:v="urn:schemas-microsoft-com:vml" Requires="v">
                <p:oleObj name="Equation" r:id="rId4" imgW="266400" imgH="190440" progId="Equation.DSMT4">
                  <p:embed/>
                </p:oleObj>
              </mc:Choice>
              <mc:Fallback>
                <p:oleObj name="Equation" r:id="rId4" imgW="266400" imgH="190440" progId="Equation.DSMT4">
                  <p:embed/>
                  <p:pic>
                    <p:nvPicPr>
                      <p:cNvPr id="0" name=""/>
                      <p:cNvPicPr/>
                      <p:nvPr/>
                    </p:nvPicPr>
                    <p:blipFill>
                      <a:blip r:embed="rId5"/>
                      <a:stretch>
                        <a:fillRect/>
                      </a:stretch>
                    </p:blipFill>
                    <p:spPr>
                      <a:xfrm>
                        <a:off x="6948264" y="1491630"/>
                        <a:ext cx="432048" cy="262508"/>
                      </a:xfrm>
                      <a:prstGeom prst="rect">
                        <a:avLst/>
                      </a:prstGeom>
                    </p:spPr>
                  </p:pic>
                </p:oleObj>
              </mc:Fallback>
            </mc:AlternateContent>
          </a:graphicData>
        </a:graphic>
      </p:graphicFrame>
      <p:graphicFrame>
        <p:nvGraphicFramePr>
          <p:cNvPr id="17" name="表 16"/>
          <p:cNvGraphicFramePr>
            <a:graphicFrameLocks noGrp="1"/>
          </p:cNvGraphicFramePr>
          <p:nvPr>
            <p:extLst>
              <p:ext uri="{D42A27DB-BD31-4B8C-83A1-F6EECF244321}">
                <p14:modId xmlns:p14="http://schemas.microsoft.com/office/powerpoint/2010/main" val="3088171700"/>
              </p:ext>
            </p:extLst>
          </p:nvPr>
        </p:nvGraphicFramePr>
        <p:xfrm>
          <a:off x="7452320" y="1419622"/>
          <a:ext cx="1006395" cy="432048"/>
        </p:xfrm>
        <a:graphic>
          <a:graphicData uri="http://schemas.openxmlformats.org/drawingml/2006/table">
            <a:tbl>
              <a:tblPr/>
              <a:tblGrid>
                <a:gridCol w="335465">
                  <a:extLst>
                    <a:ext uri="{9D8B030D-6E8A-4147-A177-3AD203B41FA5}">
                      <a16:colId xmlns:a16="http://schemas.microsoft.com/office/drawing/2014/main" val="20000"/>
                    </a:ext>
                  </a:extLst>
                </a:gridCol>
                <a:gridCol w="335465">
                  <a:extLst>
                    <a:ext uri="{9D8B030D-6E8A-4147-A177-3AD203B41FA5}">
                      <a16:colId xmlns:a16="http://schemas.microsoft.com/office/drawing/2014/main" val="20001"/>
                    </a:ext>
                  </a:extLst>
                </a:gridCol>
                <a:gridCol w="335465">
                  <a:extLst>
                    <a:ext uri="{9D8B030D-6E8A-4147-A177-3AD203B41FA5}">
                      <a16:colId xmlns:a16="http://schemas.microsoft.com/office/drawing/2014/main" val="20002"/>
                    </a:ext>
                  </a:extLst>
                </a:gridCol>
              </a:tblGrid>
              <a:tr h="432048">
                <a:tc>
                  <a:txBody>
                    <a:bodyPr/>
                    <a:lstStyle/>
                    <a:p>
                      <a:pPr algn="ctr"/>
                      <a:r>
                        <a:rPr kumimoji="1" lang="ja-JP" altLang="en-US" sz="2000" b="0" dirty="0">
                          <a:latin typeface="ＭＳ 明朝" panose="02020609040205080304" pitchFamily="17" charset="-128"/>
                          <a:ea typeface="ＭＳ 明朝" panose="02020609040205080304" pitchFamily="17" charset="-128"/>
                        </a:rPr>
                        <a:t>百</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tc>
                  <a:txBody>
                    <a:bodyPr/>
                    <a:lstStyle/>
                    <a:p>
                      <a:pPr algn="ctr"/>
                      <a:r>
                        <a:rPr kumimoji="1" lang="ja-JP" altLang="en-US" sz="2000" b="0" dirty="0">
                          <a:latin typeface="ＭＳ 明朝" panose="02020609040205080304" pitchFamily="17" charset="-128"/>
                          <a:ea typeface="ＭＳ 明朝" panose="02020609040205080304" pitchFamily="17" charset="-128"/>
                        </a:rPr>
                        <a:t>十</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tc>
                  <a:txBody>
                    <a:bodyPr/>
                    <a:lstStyle/>
                    <a:p>
                      <a:pPr algn="ctr"/>
                      <a:r>
                        <a:rPr kumimoji="1" lang="ja-JP" altLang="en-US" sz="2000" b="0" dirty="0">
                          <a:latin typeface="ＭＳ 明朝" panose="02020609040205080304" pitchFamily="17" charset="-128"/>
                          <a:ea typeface="ＭＳ 明朝" panose="02020609040205080304" pitchFamily="17" charset="-128"/>
                        </a:rPr>
                        <a:t>一</a:t>
                      </a:r>
                    </a:p>
                  </a:txBody>
                  <a:tcPr anchor="ctr">
                    <a:lnL w="19050" cap="flat" cmpd="sng" algn="ctr">
                      <a:solidFill>
                        <a:srgbClr val="00B0F0"/>
                      </a:solidFill>
                      <a:prstDash val="solid"/>
                      <a:round/>
                      <a:headEnd type="none" w="med" len="med"/>
                      <a:tailEnd type="none" w="med" len="med"/>
                    </a:lnL>
                    <a:lnR w="19050" cap="flat" cmpd="sng" algn="ctr">
                      <a:solidFill>
                        <a:srgbClr val="00B0F0"/>
                      </a:solidFill>
                      <a:prstDash val="solid"/>
                      <a:round/>
                      <a:headEnd type="none" w="med" len="med"/>
                      <a:tailEnd type="none" w="med" len="med"/>
                    </a:lnR>
                    <a:lnT w="19050" cap="flat" cmpd="sng" algn="ctr">
                      <a:solidFill>
                        <a:srgbClr val="00B0F0"/>
                      </a:solidFill>
                      <a:prstDash val="solid"/>
                      <a:round/>
                      <a:headEnd type="none" w="med" len="med"/>
                      <a:tailEnd type="none" w="med" len="med"/>
                    </a:lnT>
                    <a:lnB w="1905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27667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fade">
                                      <p:cBhvr>
                                        <p:cTn id="21" dur="5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
                                            <p:txEl>
                                              <p:pRg st="0" end="0"/>
                                            </p:txEl>
                                          </p:spTgt>
                                        </p:tgtEl>
                                        <p:attrNameLst>
                                          <p:attrName>style.visibility</p:attrName>
                                        </p:attrNameLst>
                                      </p:cBhvr>
                                      <p:to>
                                        <p:strVal val="visible"/>
                                      </p:to>
                                    </p:set>
                                    <p:animEffect transition="in" filter="fade">
                                      <p:cBhvr>
                                        <p:cTn id="26" dur="500"/>
                                        <p:tgtEl>
                                          <p:spTgt spid="11">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fade">
                                      <p:cBhvr>
                                        <p:cTn id="31" dur="500"/>
                                        <p:tgtEl>
                                          <p:spTgt spid="1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4">
                                            <p:txEl>
                                              <p:pRg st="0" end="0"/>
                                            </p:txEl>
                                          </p:spTgt>
                                        </p:tgtEl>
                                        <p:attrNameLst>
                                          <p:attrName>style.visibility</p:attrName>
                                        </p:attrNameLst>
                                      </p:cBhvr>
                                      <p:to>
                                        <p:strVal val="visible"/>
                                      </p:to>
                                    </p:set>
                                    <p:animEffect transition="in" filter="fade">
                                      <p:cBhvr>
                                        <p:cTn id="36" dur="500"/>
                                        <p:tgtEl>
                                          <p:spTgt spid="14">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fade">
                                      <p:cBhvr>
                                        <p:cTn id="41" dur="500"/>
                                        <p:tgtEl>
                                          <p:spTgt spid="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5">
                                            <p:txEl>
                                              <p:pRg st="0" end="0"/>
                                            </p:txEl>
                                          </p:spTgt>
                                        </p:tgtEl>
                                        <p:attrNameLst>
                                          <p:attrName>style.visibility</p:attrName>
                                        </p:attrNameLst>
                                      </p:cBhvr>
                                      <p:to>
                                        <p:strVal val="visible"/>
                                      </p:to>
                                    </p:set>
                                    <p:animEffect transition="in" filter="fade">
                                      <p:cBhvr>
                                        <p:cTn id="44" dur="500"/>
                                        <p:tgtEl>
                                          <p:spTgt spid="15">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500"/>
                                        <p:tgtEl>
                                          <p:spTgt spid="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6">
                                            <p:txEl>
                                              <p:pRg st="0" end="0"/>
                                            </p:txEl>
                                          </p:spTgt>
                                        </p:tgtEl>
                                        <p:attrNameLst>
                                          <p:attrName>style.visibility</p:attrName>
                                        </p:attrNameLst>
                                      </p:cBhvr>
                                      <p:to>
                                        <p:strVal val="visible"/>
                                      </p:to>
                                    </p:set>
                                    <p:animEffect transition="in" filter="fade">
                                      <p:cBhvr>
                                        <p:cTn id="52"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12" grpId="0" build="p"/>
      <p:bldP spid="10" grpId="0" build="p"/>
      <p:bldP spid="11" grpId="0" build="p"/>
      <p:bldP spid="13" grpId="0" build="p"/>
      <p:bldP spid="14" grpId="0" build="p"/>
      <p:bldP spid="1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467544" y="267494"/>
            <a:ext cx="936104" cy="360040"/>
          </a:xfrm>
          <a:ln w="19050">
            <a:solidFill>
              <a:srgbClr val="0070C0"/>
            </a:solidFill>
          </a:ln>
        </p:spPr>
        <p:txBody>
          <a:bodyPr>
            <a:noAutofit/>
          </a:bodyPr>
          <a:lstStyle/>
          <a:p>
            <a:pPr marL="0" indent="0">
              <a:buNone/>
            </a:pPr>
            <a:r>
              <a:rPr kumimoji="1" lang="ja-JP" altLang="en-US" sz="1800" dirty="0"/>
              <a:t>　１．１</a:t>
            </a:r>
          </a:p>
        </p:txBody>
      </p:sp>
      <p:sp>
        <p:nvSpPr>
          <p:cNvPr id="4" name="コンテンツ プレースホルダー 3"/>
          <p:cNvSpPr>
            <a:spLocks noGrp="1"/>
          </p:cNvSpPr>
          <p:nvPr>
            <p:ph sz="quarter" idx="2"/>
          </p:nvPr>
        </p:nvSpPr>
        <p:spPr>
          <a:xfrm>
            <a:off x="467544" y="627534"/>
            <a:ext cx="8136904" cy="1368152"/>
          </a:xfrm>
          <a:ln w="19050">
            <a:solidFill>
              <a:srgbClr val="0070C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異なる　個のものから　個とる</a:t>
            </a:r>
            <a:r>
              <a:rPr lang="ja-JP" altLang="en-US" sz="1800" b="1" dirty="0">
                <a:solidFill>
                  <a:srgbClr val="0070C0"/>
                </a:solidFill>
                <a:latin typeface="ＭＳ 明朝" panose="02020609040205080304" pitchFamily="17" charset="-128"/>
                <a:ea typeface="ＭＳ 明朝" panose="02020609040205080304" pitchFamily="17" charset="-128"/>
              </a:rPr>
              <a:t>順列</a:t>
            </a:r>
            <a:r>
              <a:rPr lang="ja-JP" altLang="en-US" sz="1800" dirty="0">
                <a:latin typeface="ＭＳ 明朝" panose="02020609040205080304" pitchFamily="17" charset="-128"/>
                <a:ea typeface="ＭＳ 明朝" panose="02020609040205080304" pitchFamily="17" charset="-128"/>
              </a:rPr>
              <a:t>の総数は、</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endParaRPr lang="ja-JP" altLang="en-US" sz="1800" dirty="0">
              <a:latin typeface="ＭＳ 明朝" panose="02020609040205080304" pitchFamily="17" charset="-128"/>
              <a:ea typeface="ＭＳ 明朝" panose="02020609040205080304" pitchFamily="17" charset="-128"/>
            </a:endParaRPr>
          </a:p>
          <a:p>
            <a:pPr marL="0" indent="0">
              <a:buNone/>
            </a:pPr>
            <a:r>
              <a:rPr lang="ja-JP" altLang="en-US" sz="1800" dirty="0">
                <a:latin typeface="ＭＳ 明朝" panose="02020609040205080304" pitchFamily="17" charset="-128"/>
                <a:ea typeface="ＭＳ 明朝" panose="02020609040205080304" pitchFamily="17" charset="-128"/>
              </a:rPr>
              <a:t>　　　　　　　　　　　　　　　　　　個</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8</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12" name="コンテンツ プレースホルダー 11"/>
          <p:cNvSpPr>
            <a:spLocks noGrp="1"/>
          </p:cNvSpPr>
          <p:nvPr>
            <p:ph sz="quarter" idx="3"/>
          </p:nvPr>
        </p:nvSpPr>
        <p:spPr>
          <a:xfrm>
            <a:off x="539552" y="2157177"/>
            <a:ext cx="5688632"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例えば、異なる</a:t>
            </a:r>
            <a:r>
              <a:rPr lang="en-US" altLang="ja-JP" sz="1800" dirty="0">
                <a:latin typeface="ＭＳ 明朝" panose="02020609040205080304" pitchFamily="17" charset="-128"/>
                <a:ea typeface="ＭＳ 明朝" panose="02020609040205080304" pitchFamily="17" charset="-128"/>
              </a:rPr>
              <a:t>7</a:t>
            </a:r>
            <a:r>
              <a:rPr lang="ja-JP" altLang="en-US" sz="1800" dirty="0">
                <a:latin typeface="ＭＳ 明朝" panose="02020609040205080304" pitchFamily="17" charset="-128"/>
                <a:ea typeface="ＭＳ 明朝" panose="02020609040205080304" pitchFamily="17" charset="-128"/>
              </a:rPr>
              <a:t>個のものから</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個とる順列の総数は、</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2977041708"/>
              </p:ext>
            </p:extLst>
          </p:nvPr>
        </p:nvGraphicFramePr>
        <p:xfrm>
          <a:off x="2411760" y="699542"/>
          <a:ext cx="227012" cy="244475"/>
        </p:xfrm>
        <a:graphic>
          <a:graphicData uri="http://schemas.openxmlformats.org/presentationml/2006/ole">
            <mc:AlternateContent xmlns:mc="http://schemas.openxmlformats.org/markup-compatibility/2006">
              <mc:Choice xmlns:v="urn:schemas-microsoft-com:vml" Requires="v">
                <p:oleObj name="Equation" r:id="rId2" imgW="164880" imgH="177480" progId="Equation.DSMT4">
                  <p:embed/>
                </p:oleObj>
              </mc:Choice>
              <mc:Fallback>
                <p:oleObj name="Equation" r:id="rId2" imgW="164880" imgH="177480" progId="Equation.DSMT4">
                  <p:embed/>
                  <p:pic>
                    <p:nvPicPr>
                      <p:cNvPr id="0" name=""/>
                      <p:cNvPicPr/>
                      <p:nvPr/>
                    </p:nvPicPr>
                    <p:blipFill>
                      <a:blip r:embed="rId3"/>
                      <a:stretch>
                        <a:fillRect/>
                      </a:stretch>
                    </p:blipFill>
                    <p:spPr>
                      <a:xfrm>
                        <a:off x="2411760" y="699542"/>
                        <a:ext cx="227012" cy="244475"/>
                      </a:xfrm>
                      <a:prstGeom prst="rect">
                        <a:avLst/>
                      </a:prstGeom>
                    </p:spPr>
                  </p:pic>
                </p:oleObj>
              </mc:Fallback>
            </mc:AlternateContent>
          </a:graphicData>
        </a:graphic>
      </p:graphicFrame>
      <p:graphicFrame>
        <p:nvGraphicFramePr>
          <p:cNvPr id="6" name="オブジェクト 5"/>
          <p:cNvGraphicFramePr>
            <a:graphicFrameLocks noChangeAspect="1"/>
          </p:cNvGraphicFramePr>
          <p:nvPr>
            <p:extLst>
              <p:ext uri="{D42A27DB-BD31-4B8C-83A1-F6EECF244321}">
                <p14:modId xmlns:p14="http://schemas.microsoft.com/office/powerpoint/2010/main" val="2667214264"/>
              </p:ext>
            </p:extLst>
          </p:nvPr>
        </p:nvGraphicFramePr>
        <p:xfrm>
          <a:off x="4003675" y="708025"/>
          <a:ext cx="209550" cy="227013"/>
        </p:xfrm>
        <a:graphic>
          <a:graphicData uri="http://schemas.openxmlformats.org/presentationml/2006/ole">
            <mc:AlternateContent xmlns:mc="http://schemas.openxmlformats.org/markup-compatibility/2006">
              <mc:Choice xmlns:v="urn:schemas-microsoft-com:vml" Requires="v">
                <p:oleObj name="Equation" r:id="rId4" imgW="152280" imgH="164880" progId="Equation.DSMT4">
                  <p:embed/>
                </p:oleObj>
              </mc:Choice>
              <mc:Fallback>
                <p:oleObj name="Equation" r:id="rId4" imgW="152280" imgH="164880" progId="Equation.DSMT4">
                  <p:embed/>
                  <p:pic>
                    <p:nvPicPr>
                      <p:cNvPr id="0" name="オブジェクト 1"/>
                      <p:cNvPicPr>
                        <a:picLocks noChangeAspect="1" noChangeArrowheads="1"/>
                      </p:cNvPicPr>
                      <p:nvPr/>
                    </p:nvPicPr>
                    <p:blipFill>
                      <a:blip r:embed="rId5"/>
                      <a:srcRect/>
                      <a:stretch>
                        <a:fillRect/>
                      </a:stretch>
                    </p:blipFill>
                    <p:spPr bwMode="auto">
                      <a:xfrm>
                        <a:off x="4003675" y="708025"/>
                        <a:ext cx="2095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オブジェクト 9"/>
          <p:cNvGraphicFramePr>
            <a:graphicFrameLocks noChangeAspect="1"/>
          </p:cNvGraphicFramePr>
          <p:nvPr>
            <p:extLst>
              <p:ext uri="{D42A27DB-BD31-4B8C-83A1-F6EECF244321}">
                <p14:modId xmlns:p14="http://schemas.microsoft.com/office/powerpoint/2010/main" val="984169978"/>
              </p:ext>
            </p:extLst>
          </p:nvPr>
        </p:nvGraphicFramePr>
        <p:xfrm>
          <a:off x="2051720" y="1059582"/>
          <a:ext cx="4156075" cy="471488"/>
        </p:xfrm>
        <a:graphic>
          <a:graphicData uri="http://schemas.openxmlformats.org/presentationml/2006/ole">
            <mc:AlternateContent xmlns:mc="http://schemas.openxmlformats.org/markup-compatibility/2006">
              <mc:Choice xmlns:v="urn:schemas-microsoft-com:vml" Requires="v">
                <p:oleObj name="Equation" r:id="rId6" imgW="3022560" imgH="342720" progId="Equation.DSMT4">
                  <p:embed/>
                </p:oleObj>
              </mc:Choice>
              <mc:Fallback>
                <p:oleObj name="Equation" r:id="rId6" imgW="3022560" imgH="342720" progId="Equation.DSMT4">
                  <p:embed/>
                  <p:pic>
                    <p:nvPicPr>
                      <p:cNvPr id="0" name="オブジェクト 1"/>
                      <p:cNvPicPr>
                        <a:picLocks noChangeAspect="1" noChangeArrowheads="1"/>
                      </p:cNvPicPr>
                      <p:nvPr/>
                    </p:nvPicPr>
                    <p:blipFill>
                      <a:blip r:embed="rId7"/>
                      <a:srcRect/>
                      <a:stretch>
                        <a:fillRect/>
                      </a:stretch>
                    </p:blipFill>
                    <p:spPr bwMode="auto">
                      <a:xfrm>
                        <a:off x="2051720" y="1059582"/>
                        <a:ext cx="41560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右中かっこ 12"/>
          <p:cNvSpPr/>
          <p:nvPr/>
        </p:nvSpPr>
        <p:spPr>
          <a:xfrm rot="5400000">
            <a:off x="4380195" y="-56542"/>
            <a:ext cx="180020" cy="3240360"/>
          </a:xfrm>
          <a:prstGeom prst="rightBrace">
            <a:avLst>
              <a:gd name="adj1" fmla="val 40645"/>
              <a:gd name="adj2" fmla="val 49785"/>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4040552504"/>
              </p:ext>
            </p:extLst>
          </p:nvPr>
        </p:nvGraphicFramePr>
        <p:xfrm>
          <a:off x="4365430" y="1707654"/>
          <a:ext cx="209550" cy="227013"/>
        </p:xfrm>
        <a:graphic>
          <a:graphicData uri="http://schemas.openxmlformats.org/presentationml/2006/ole">
            <mc:AlternateContent xmlns:mc="http://schemas.openxmlformats.org/markup-compatibility/2006">
              <mc:Choice xmlns:v="urn:schemas-microsoft-com:vml" Requires="v">
                <p:oleObj name="Equation" r:id="rId8" imgW="152280" imgH="164880" progId="Equation.DSMT4">
                  <p:embed/>
                </p:oleObj>
              </mc:Choice>
              <mc:Fallback>
                <p:oleObj name="Equation" r:id="rId8" imgW="152280" imgH="164880" progId="Equation.DSMT4">
                  <p:embed/>
                  <p:pic>
                    <p:nvPicPr>
                      <p:cNvPr id="0" name="オブジェクト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65430" y="1707654"/>
                        <a:ext cx="2095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2655415061"/>
              </p:ext>
            </p:extLst>
          </p:nvPr>
        </p:nvGraphicFramePr>
        <p:xfrm>
          <a:off x="2038073" y="2615748"/>
          <a:ext cx="2305050" cy="401638"/>
        </p:xfrm>
        <a:graphic>
          <a:graphicData uri="http://schemas.openxmlformats.org/presentationml/2006/ole">
            <mc:AlternateContent xmlns:mc="http://schemas.openxmlformats.org/markup-compatibility/2006">
              <mc:Choice xmlns:v="urn:schemas-microsoft-com:vml" Requires="v">
                <p:oleObj name="Equation" r:id="rId10" imgW="1676160" imgH="291960" progId="Equation.DSMT4">
                  <p:embed/>
                </p:oleObj>
              </mc:Choice>
              <mc:Fallback>
                <p:oleObj name="Equation" r:id="rId10" imgW="1676160" imgH="291960" progId="Equation.DSMT4">
                  <p:embed/>
                  <p:pic>
                    <p:nvPicPr>
                      <p:cNvPr id="0" name="オブジェクト 9"/>
                      <p:cNvPicPr>
                        <a:picLocks noChangeAspect="1" noChangeArrowheads="1"/>
                      </p:cNvPicPr>
                      <p:nvPr/>
                    </p:nvPicPr>
                    <p:blipFill>
                      <a:blip r:embed="rId11"/>
                      <a:srcRect/>
                      <a:stretch>
                        <a:fillRect/>
                      </a:stretch>
                    </p:blipFill>
                    <p:spPr bwMode="auto">
                      <a:xfrm>
                        <a:off x="2038073" y="2615748"/>
                        <a:ext cx="230505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 name="コンテンツ プレースホルダー 11"/>
          <p:cNvSpPr>
            <a:spLocks noGrp="1"/>
          </p:cNvSpPr>
          <p:nvPr>
            <p:ph sz="quarter" idx="3"/>
          </p:nvPr>
        </p:nvSpPr>
        <p:spPr>
          <a:xfrm>
            <a:off x="4342329" y="2615748"/>
            <a:ext cx="1584176"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通りとなる。</a:t>
            </a:r>
            <a:endParaRPr kumimoji="1" lang="ja-JP" altLang="en-US" sz="1800" dirty="0">
              <a:latin typeface="ＭＳ 明朝" panose="02020609040205080304" pitchFamily="17" charset="-128"/>
              <a:ea typeface="ＭＳ 明朝" panose="02020609040205080304" pitchFamily="17" charset="-128"/>
            </a:endParaRPr>
          </a:p>
        </p:txBody>
      </p:sp>
      <p:sp>
        <p:nvSpPr>
          <p:cNvPr id="19" name="コンテンツ プレースホルダー 11"/>
          <p:cNvSpPr>
            <a:spLocks noGrp="1"/>
          </p:cNvSpPr>
          <p:nvPr>
            <p:ph sz="quarter" idx="3"/>
          </p:nvPr>
        </p:nvSpPr>
        <p:spPr>
          <a:xfrm>
            <a:off x="567627" y="3075806"/>
            <a:ext cx="7128792"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特に、異なる 　個のものから　 個とる順列は、次の様に書く。</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17" name="オブジェクト 16"/>
          <p:cNvGraphicFramePr>
            <a:graphicFrameLocks noChangeAspect="1"/>
          </p:cNvGraphicFramePr>
          <p:nvPr>
            <p:extLst>
              <p:ext uri="{D42A27DB-BD31-4B8C-83A1-F6EECF244321}">
                <p14:modId xmlns:p14="http://schemas.microsoft.com/office/powerpoint/2010/main" val="4206072080"/>
              </p:ext>
            </p:extLst>
          </p:nvPr>
        </p:nvGraphicFramePr>
        <p:xfrm>
          <a:off x="2079795" y="3147814"/>
          <a:ext cx="227012" cy="244475"/>
        </p:xfrm>
        <a:graphic>
          <a:graphicData uri="http://schemas.openxmlformats.org/presentationml/2006/ole">
            <mc:AlternateContent xmlns:mc="http://schemas.openxmlformats.org/markup-compatibility/2006">
              <mc:Choice xmlns:v="urn:schemas-microsoft-com:vml" Requires="v">
                <p:oleObj name="Equation" r:id="rId12" imgW="164880" imgH="177480" progId="Equation.DSMT4">
                  <p:embed/>
                </p:oleObj>
              </mc:Choice>
              <mc:Fallback>
                <p:oleObj name="Equation" r:id="rId12" imgW="164880" imgH="177480" progId="Equation.DSMT4">
                  <p:embed/>
                  <p:pic>
                    <p:nvPicPr>
                      <p:cNvPr id="0" name="オブジェクト 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79795" y="3147814"/>
                        <a:ext cx="2270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オブジェクト 19"/>
          <p:cNvGraphicFramePr>
            <a:graphicFrameLocks noChangeAspect="1"/>
          </p:cNvGraphicFramePr>
          <p:nvPr>
            <p:extLst>
              <p:ext uri="{D42A27DB-BD31-4B8C-83A1-F6EECF244321}">
                <p14:modId xmlns:p14="http://schemas.microsoft.com/office/powerpoint/2010/main" val="65323857"/>
              </p:ext>
            </p:extLst>
          </p:nvPr>
        </p:nvGraphicFramePr>
        <p:xfrm>
          <a:off x="3807987" y="3147814"/>
          <a:ext cx="227012" cy="244475"/>
        </p:xfrm>
        <a:graphic>
          <a:graphicData uri="http://schemas.openxmlformats.org/presentationml/2006/ole">
            <mc:AlternateContent xmlns:mc="http://schemas.openxmlformats.org/markup-compatibility/2006">
              <mc:Choice xmlns:v="urn:schemas-microsoft-com:vml" Requires="v">
                <p:oleObj name="Equation" r:id="rId14" imgW="164880" imgH="177480" progId="Equation.DSMT4">
                  <p:embed/>
                </p:oleObj>
              </mc:Choice>
              <mc:Fallback>
                <p:oleObj name="Equation" r:id="rId14" imgW="164880" imgH="177480" progId="Equation.DSMT4">
                  <p:embed/>
                  <p:pic>
                    <p:nvPicPr>
                      <p:cNvPr id="0" name="オブジェクト 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07987" y="3147814"/>
                        <a:ext cx="2270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オブジェクト 20"/>
          <p:cNvGraphicFramePr>
            <a:graphicFrameLocks noChangeAspect="1"/>
          </p:cNvGraphicFramePr>
          <p:nvPr>
            <p:extLst>
              <p:ext uri="{D42A27DB-BD31-4B8C-83A1-F6EECF244321}">
                <p14:modId xmlns:p14="http://schemas.microsoft.com/office/powerpoint/2010/main" val="1010990513"/>
              </p:ext>
            </p:extLst>
          </p:nvPr>
        </p:nvGraphicFramePr>
        <p:xfrm>
          <a:off x="1619672" y="3470132"/>
          <a:ext cx="4208463" cy="471488"/>
        </p:xfrm>
        <a:graphic>
          <a:graphicData uri="http://schemas.openxmlformats.org/presentationml/2006/ole">
            <mc:AlternateContent xmlns:mc="http://schemas.openxmlformats.org/markup-compatibility/2006">
              <mc:Choice xmlns:v="urn:schemas-microsoft-com:vml" Requires="v">
                <p:oleObj name="Equation" r:id="rId15" imgW="3060360" imgH="342720" progId="Equation.DSMT4">
                  <p:embed/>
                </p:oleObj>
              </mc:Choice>
              <mc:Fallback>
                <p:oleObj name="Equation" r:id="rId15" imgW="3060360" imgH="342720" progId="Equation.DSMT4">
                  <p:embed/>
                  <p:pic>
                    <p:nvPicPr>
                      <p:cNvPr id="0" name="オブジェクト 9"/>
                      <p:cNvPicPr>
                        <a:picLocks noChangeAspect="1" noChangeArrowheads="1"/>
                      </p:cNvPicPr>
                      <p:nvPr/>
                    </p:nvPicPr>
                    <p:blipFill>
                      <a:blip r:embed="rId16"/>
                      <a:srcRect/>
                      <a:stretch>
                        <a:fillRect/>
                      </a:stretch>
                    </p:blipFill>
                    <p:spPr bwMode="auto">
                      <a:xfrm>
                        <a:off x="1619672" y="3470132"/>
                        <a:ext cx="4208463"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 name="コンテンツ プレースホルダー 11"/>
          <p:cNvSpPr>
            <a:spLocks noGrp="1"/>
          </p:cNvSpPr>
          <p:nvPr>
            <p:ph sz="quarter" idx="3"/>
          </p:nvPr>
        </p:nvSpPr>
        <p:spPr>
          <a:xfrm>
            <a:off x="683568" y="4083918"/>
            <a:ext cx="5040560"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この右端の記号　は、</a:t>
            </a:r>
            <a:r>
              <a:rPr lang="ja-JP" altLang="en-US" sz="1800" b="1" dirty="0">
                <a:solidFill>
                  <a:srgbClr val="0070C0"/>
                </a:solidFill>
                <a:latin typeface="ＭＳ 明朝" panose="02020609040205080304" pitchFamily="17" charset="-128"/>
                <a:ea typeface="ＭＳ 明朝" panose="02020609040205080304" pitchFamily="17" charset="-128"/>
              </a:rPr>
              <a:t>階乗</a:t>
            </a:r>
            <a:r>
              <a:rPr lang="ja-JP" altLang="en-US" sz="1800" dirty="0">
                <a:latin typeface="ＭＳ 明朝" panose="02020609040205080304" pitchFamily="17" charset="-128"/>
                <a:ea typeface="ＭＳ 明朝" panose="02020609040205080304" pitchFamily="17" charset="-128"/>
              </a:rPr>
              <a:t>の記号である。</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23" name="オブジェクト 22"/>
          <p:cNvGraphicFramePr>
            <a:graphicFrameLocks noChangeAspect="1"/>
          </p:cNvGraphicFramePr>
          <p:nvPr>
            <p:extLst>
              <p:ext uri="{D42A27DB-BD31-4B8C-83A1-F6EECF244321}">
                <p14:modId xmlns:p14="http://schemas.microsoft.com/office/powerpoint/2010/main" val="2400534726"/>
              </p:ext>
            </p:extLst>
          </p:nvPr>
        </p:nvGraphicFramePr>
        <p:xfrm>
          <a:off x="2339752" y="4083918"/>
          <a:ext cx="296863" cy="314325"/>
        </p:xfrm>
        <a:graphic>
          <a:graphicData uri="http://schemas.openxmlformats.org/presentationml/2006/ole">
            <mc:AlternateContent xmlns:mc="http://schemas.openxmlformats.org/markup-compatibility/2006">
              <mc:Choice xmlns:v="urn:schemas-microsoft-com:vml" Requires="v">
                <p:oleObj name="Equation" r:id="rId17" imgW="215640" imgH="228600" progId="Equation.DSMT4">
                  <p:embed/>
                </p:oleObj>
              </mc:Choice>
              <mc:Fallback>
                <p:oleObj name="Equation" r:id="rId17" imgW="215640" imgH="228600" progId="Equation.DSMT4">
                  <p:embed/>
                  <p:pic>
                    <p:nvPicPr>
                      <p:cNvPr id="0" name="オブジェクト 21"/>
                      <p:cNvPicPr>
                        <a:picLocks noChangeAspect="1" noChangeArrowheads="1"/>
                      </p:cNvPicPr>
                      <p:nvPr/>
                    </p:nvPicPr>
                    <p:blipFill>
                      <a:blip r:embed="rId18"/>
                      <a:srcRect/>
                      <a:stretch>
                        <a:fillRect/>
                      </a:stretch>
                    </p:blipFill>
                    <p:spPr bwMode="auto">
                      <a:xfrm>
                        <a:off x="2339752" y="4083918"/>
                        <a:ext cx="296863"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7" name="グループ化 6"/>
          <p:cNvGrpSpPr/>
          <p:nvPr/>
        </p:nvGrpSpPr>
        <p:grpSpPr>
          <a:xfrm>
            <a:off x="6360667" y="2152814"/>
            <a:ext cx="2089702" cy="837327"/>
            <a:chOff x="6360667" y="2058459"/>
            <a:chExt cx="2089702" cy="837327"/>
          </a:xfrm>
        </p:grpSpPr>
        <p:grpSp>
          <p:nvGrpSpPr>
            <p:cNvPr id="25" name="グループ化 24"/>
            <p:cNvGrpSpPr>
              <a:grpSpLocks noChangeAspect="1"/>
            </p:cNvGrpSpPr>
            <p:nvPr/>
          </p:nvGrpSpPr>
          <p:grpSpPr>
            <a:xfrm>
              <a:off x="6360667" y="2058459"/>
              <a:ext cx="2089702" cy="252028"/>
              <a:chOff x="1979712" y="217320"/>
              <a:chExt cx="2985277" cy="360040"/>
            </a:xfrm>
          </p:grpSpPr>
          <p:sp>
            <p:nvSpPr>
              <p:cNvPr id="29" name="円/楕円 28"/>
              <p:cNvSpPr/>
              <p:nvPr/>
            </p:nvSpPr>
            <p:spPr>
              <a:xfrm>
                <a:off x="197971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1</a:t>
                </a:r>
                <a:endParaRPr kumimoji="1" lang="ja-JP" altLang="en-US" dirty="0">
                  <a:solidFill>
                    <a:schemeClr val="tx1"/>
                  </a:solidFill>
                </a:endParaRPr>
              </a:p>
            </p:txBody>
          </p:sp>
          <p:sp>
            <p:nvSpPr>
              <p:cNvPr id="30" name="円/楕円 29"/>
              <p:cNvSpPr/>
              <p:nvPr/>
            </p:nvSpPr>
            <p:spPr>
              <a:xfrm>
                <a:off x="2415221"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2</a:t>
                </a:r>
                <a:endParaRPr kumimoji="1" lang="ja-JP" altLang="en-US" dirty="0">
                  <a:solidFill>
                    <a:schemeClr val="tx1"/>
                  </a:solidFill>
                </a:endParaRPr>
              </a:p>
            </p:txBody>
          </p:sp>
          <p:sp>
            <p:nvSpPr>
              <p:cNvPr id="31" name="円/楕円 30"/>
              <p:cNvSpPr/>
              <p:nvPr/>
            </p:nvSpPr>
            <p:spPr>
              <a:xfrm>
                <a:off x="2843808"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3</a:t>
                </a:r>
                <a:endParaRPr kumimoji="1" lang="ja-JP" altLang="en-US" dirty="0">
                  <a:solidFill>
                    <a:schemeClr val="tx1"/>
                  </a:solidFill>
                </a:endParaRPr>
              </a:p>
            </p:txBody>
          </p:sp>
          <p:sp>
            <p:nvSpPr>
              <p:cNvPr id="32" name="円/楕円 31"/>
              <p:cNvSpPr/>
              <p:nvPr/>
            </p:nvSpPr>
            <p:spPr>
              <a:xfrm>
                <a:off x="3275856"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4</a:t>
                </a:r>
                <a:endParaRPr kumimoji="1" lang="ja-JP" altLang="en-US" dirty="0">
                  <a:solidFill>
                    <a:schemeClr val="tx1"/>
                  </a:solidFill>
                </a:endParaRPr>
              </a:p>
            </p:txBody>
          </p:sp>
          <p:sp>
            <p:nvSpPr>
              <p:cNvPr id="33" name="円/楕円 32"/>
              <p:cNvSpPr/>
              <p:nvPr/>
            </p:nvSpPr>
            <p:spPr>
              <a:xfrm>
                <a:off x="370790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5</a:t>
                </a:r>
                <a:endParaRPr kumimoji="1" lang="ja-JP" altLang="en-US" dirty="0">
                  <a:solidFill>
                    <a:schemeClr val="tx1"/>
                  </a:solidFill>
                </a:endParaRPr>
              </a:p>
            </p:txBody>
          </p:sp>
          <p:sp>
            <p:nvSpPr>
              <p:cNvPr id="34" name="円/楕円 33"/>
              <p:cNvSpPr/>
              <p:nvPr/>
            </p:nvSpPr>
            <p:spPr>
              <a:xfrm>
                <a:off x="4162891"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6</a:t>
                </a:r>
                <a:endParaRPr kumimoji="1" lang="ja-JP" altLang="en-US" dirty="0">
                  <a:solidFill>
                    <a:schemeClr val="tx1"/>
                  </a:solidFill>
                </a:endParaRPr>
              </a:p>
            </p:txBody>
          </p:sp>
          <p:sp>
            <p:nvSpPr>
              <p:cNvPr id="38" name="円/楕円 37"/>
              <p:cNvSpPr/>
              <p:nvPr/>
            </p:nvSpPr>
            <p:spPr>
              <a:xfrm>
                <a:off x="4604949"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7</a:t>
                </a:r>
                <a:endParaRPr kumimoji="1" lang="ja-JP" altLang="en-US" dirty="0">
                  <a:solidFill>
                    <a:schemeClr val="tx1"/>
                  </a:solidFill>
                </a:endParaRPr>
              </a:p>
            </p:txBody>
          </p:sp>
        </p:grpSp>
        <p:graphicFrame>
          <p:nvGraphicFramePr>
            <p:cNvPr id="5" name="オブジェクト 4"/>
            <p:cNvGraphicFramePr>
              <a:graphicFrameLocks noChangeAspect="1"/>
            </p:cNvGraphicFramePr>
            <p:nvPr>
              <p:extLst>
                <p:ext uri="{D42A27DB-BD31-4B8C-83A1-F6EECF244321}">
                  <p14:modId xmlns:p14="http://schemas.microsoft.com/office/powerpoint/2010/main" val="1251926363"/>
                </p:ext>
              </p:extLst>
            </p:nvPr>
          </p:nvGraphicFramePr>
          <p:xfrm>
            <a:off x="7303390" y="2364358"/>
            <a:ext cx="254452" cy="279400"/>
          </p:xfrm>
          <a:graphic>
            <a:graphicData uri="http://schemas.openxmlformats.org/presentationml/2006/ole">
              <mc:AlternateContent xmlns:mc="http://schemas.openxmlformats.org/markup-compatibility/2006">
                <mc:Choice xmlns:v="urn:schemas-microsoft-com:vml" Requires="v">
                  <p:oleObj name="Equation" r:id="rId19" imgW="177480" imgH="279360" progId="Equation.DSMT4">
                    <p:embed/>
                  </p:oleObj>
                </mc:Choice>
                <mc:Fallback>
                  <p:oleObj name="Equation" r:id="rId19" imgW="177480" imgH="279360" progId="Equation.DSMT4">
                    <p:embed/>
                    <p:pic>
                      <p:nvPicPr>
                        <p:cNvPr id="0" name=""/>
                        <p:cNvPicPr/>
                        <p:nvPr/>
                      </p:nvPicPr>
                      <p:blipFill>
                        <a:blip r:embed="rId20"/>
                        <a:stretch>
                          <a:fillRect/>
                        </a:stretch>
                      </p:blipFill>
                      <p:spPr>
                        <a:xfrm>
                          <a:off x="7303390" y="2364358"/>
                          <a:ext cx="254452" cy="279400"/>
                        </a:xfrm>
                        <a:prstGeom prst="rect">
                          <a:avLst/>
                        </a:prstGeom>
                      </p:spPr>
                    </p:pic>
                  </p:oleObj>
                </mc:Fallback>
              </mc:AlternateContent>
            </a:graphicData>
          </a:graphic>
        </p:graphicFrame>
        <p:grpSp>
          <p:nvGrpSpPr>
            <p:cNvPr id="39" name="グループ化 38"/>
            <p:cNvGrpSpPr>
              <a:grpSpLocks noChangeAspect="1"/>
            </p:cNvGrpSpPr>
            <p:nvPr/>
          </p:nvGrpSpPr>
          <p:grpSpPr>
            <a:xfrm>
              <a:off x="6965535" y="2643758"/>
              <a:ext cx="856899" cy="252028"/>
              <a:chOff x="1979712" y="217320"/>
              <a:chExt cx="1224136" cy="360040"/>
            </a:xfrm>
          </p:grpSpPr>
          <p:sp>
            <p:nvSpPr>
              <p:cNvPr id="40" name="円/楕円 39"/>
              <p:cNvSpPr/>
              <p:nvPr/>
            </p:nvSpPr>
            <p:spPr>
              <a:xfrm>
                <a:off x="197971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t>
                </a:r>
                <a:endParaRPr kumimoji="1" lang="ja-JP" altLang="en-US" dirty="0">
                  <a:solidFill>
                    <a:schemeClr val="tx1"/>
                  </a:solidFill>
                </a:endParaRPr>
              </a:p>
            </p:txBody>
          </p:sp>
          <p:sp>
            <p:nvSpPr>
              <p:cNvPr id="41" name="円/楕円 40"/>
              <p:cNvSpPr/>
              <p:nvPr/>
            </p:nvSpPr>
            <p:spPr>
              <a:xfrm>
                <a:off x="2415221"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t>
                </a:r>
                <a:endParaRPr kumimoji="1" lang="ja-JP" altLang="en-US" dirty="0">
                  <a:solidFill>
                    <a:schemeClr val="tx1"/>
                  </a:solidFill>
                </a:endParaRPr>
              </a:p>
            </p:txBody>
          </p:sp>
          <p:sp>
            <p:nvSpPr>
              <p:cNvPr id="42" name="円/楕円 41"/>
              <p:cNvSpPr/>
              <p:nvPr/>
            </p:nvSpPr>
            <p:spPr>
              <a:xfrm>
                <a:off x="2843808"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t>
                </a:r>
                <a:endParaRPr kumimoji="1" lang="ja-JP" altLang="en-US" dirty="0">
                  <a:solidFill>
                    <a:schemeClr val="tx1"/>
                  </a:solidFill>
                </a:endParaRPr>
              </a:p>
            </p:txBody>
          </p:sp>
        </p:grpSp>
      </p:grpSp>
      <p:grpSp>
        <p:nvGrpSpPr>
          <p:cNvPr id="11" name="グループ化 10"/>
          <p:cNvGrpSpPr/>
          <p:nvPr/>
        </p:nvGrpSpPr>
        <p:grpSpPr>
          <a:xfrm>
            <a:off x="6391696" y="3487731"/>
            <a:ext cx="1806644" cy="742041"/>
            <a:chOff x="6418081" y="3457807"/>
            <a:chExt cx="1806644" cy="742041"/>
          </a:xfrm>
        </p:grpSpPr>
        <p:grpSp>
          <p:nvGrpSpPr>
            <p:cNvPr id="48" name="グループ化 47"/>
            <p:cNvGrpSpPr>
              <a:grpSpLocks noChangeAspect="1"/>
            </p:cNvGrpSpPr>
            <p:nvPr/>
          </p:nvGrpSpPr>
          <p:grpSpPr>
            <a:xfrm>
              <a:off x="6418081" y="3457807"/>
              <a:ext cx="1780259" cy="259946"/>
              <a:chOff x="1979712" y="217320"/>
              <a:chExt cx="2543217" cy="371351"/>
            </a:xfrm>
          </p:grpSpPr>
          <p:sp>
            <p:nvSpPr>
              <p:cNvPr id="54" name="円/楕円 53"/>
              <p:cNvSpPr/>
              <p:nvPr/>
            </p:nvSpPr>
            <p:spPr>
              <a:xfrm>
                <a:off x="197971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1</a:t>
                </a:r>
                <a:endParaRPr kumimoji="1" lang="ja-JP" altLang="en-US" dirty="0">
                  <a:solidFill>
                    <a:schemeClr val="tx1"/>
                  </a:solidFill>
                </a:endParaRPr>
              </a:p>
            </p:txBody>
          </p:sp>
          <p:sp>
            <p:nvSpPr>
              <p:cNvPr id="55" name="円/楕円 54"/>
              <p:cNvSpPr/>
              <p:nvPr/>
            </p:nvSpPr>
            <p:spPr>
              <a:xfrm>
                <a:off x="2415221"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2</a:t>
                </a:r>
                <a:endParaRPr kumimoji="1" lang="ja-JP" altLang="en-US" dirty="0">
                  <a:solidFill>
                    <a:schemeClr val="tx1"/>
                  </a:solidFill>
                </a:endParaRPr>
              </a:p>
            </p:txBody>
          </p:sp>
          <p:sp>
            <p:nvSpPr>
              <p:cNvPr id="56" name="円/楕円 55"/>
              <p:cNvSpPr/>
              <p:nvPr/>
            </p:nvSpPr>
            <p:spPr>
              <a:xfrm>
                <a:off x="2843808"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a:t>
                </a:r>
                <a:endParaRPr kumimoji="1" lang="ja-JP" altLang="en-US" dirty="0">
                  <a:solidFill>
                    <a:schemeClr val="tx1"/>
                  </a:solidFill>
                </a:endParaRPr>
              </a:p>
            </p:txBody>
          </p:sp>
          <p:sp>
            <p:nvSpPr>
              <p:cNvPr id="57" name="円/楕円 56"/>
              <p:cNvSpPr/>
              <p:nvPr/>
            </p:nvSpPr>
            <p:spPr>
              <a:xfrm>
                <a:off x="3275856"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a:t>
                </a:r>
                <a:endParaRPr kumimoji="1" lang="ja-JP" altLang="en-US" dirty="0">
                  <a:solidFill>
                    <a:schemeClr val="tx1"/>
                  </a:solidFill>
                </a:endParaRPr>
              </a:p>
            </p:txBody>
          </p:sp>
          <p:sp>
            <p:nvSpPr>
              <p:cNvPr id="58" name="円/楕円 57"/>
              <p:cNvSpPr/>
              <p:nvPr/>
            </p:nvSpPr>
            <p:spPr>
              <a:xfrm>
                <a:off x="370790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a:t>
                </a:r>
              </a:p>
            </p:txBody>
          </p:sp>
          <p:sp>
            <p:nvSpPr>
              <p:cNvPr id="60" name="円/楕円 59"/>
              <p:cNvSpPr/>
              <p:nvPr/>
            </p:nvSpPr>
            <p:spPr>
              <a:xfrm>
                <a:off x="4162889" y="228631"/>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n</a:t>
                </a:r>
                <a:endParaRPr kumimoji="1" lang="ja-JP" altLang="en-US" dirty="0">
                  <a:solidFill>
                    <a:schemeClr val="tx1"/>
                  </a:solidFill>
                </a:endParaRPr>
              </a:p>
            </p:txBody>
          </p:sp>
        </p:grpSp>
        <p:graphicFrame>
          <p:nvGraphicFramePr>
            <p:cNvPr id="49" name="オブジェクト 48"/>
            <p:cNvGraphicFramePr>
              <a:graphicFrameLocks noChangeAspect="1"/>
            </p:cNvGraphicFramePr>
            <p:nvPr>
              <p:extLst>
                <p:ext uri="{D42A27DB-BD31-4B8C-83A1-F6EECF244321}">
                  <p14:modId xmlns:p14="http://schemas.microsoft.com/office/powerpoint/2010/main" val="2774349763"/>
                </p:ext>
              </p:extLst>
            </p:nvPr>
          </p:nvGraphicFramePr>
          <p:xfrm>
            <a:off x="7198159" y="3717753"/>
            <a:ext cx="254452" cy="279400"/>
          </p:xfrm>
          <a:graphic>
            <a:graphicData uri="http://schemas.openxmlformats.org/presentationml/2006/ole">
              <mc:AlternateContent xmlns:mc="http://schemas.openxmlformats.org/markup-compatibility/2006">
                <mc:Choice xmlns:v="urn:schemas-microsoft-com:vml" Requires="v">
                  <p:oleObj name="Equation" r:id="rId21" imgW="177480" imgH="279360" progId="Equation.DSMT4">
                    <p:embed/>
                  </p:oleObj>
                </mc:Choice>
                <mc:Fallback>
                  <p:oleObj name="Equation" r:id="rId21" imgW="177480" imgH="279360" progId="Equation.DSMT4">
                    <p:embed/>
                    <p:pic>
                      <p:nvPicPr>
                        <p:cNvPr id="0" name=""/>
                        <p:cNvPicPr/>
                        <p:nvPr/>
                      </p:nvPicPr>
                      <p:blipFill>
                        <a:blip r:embed="rId20"/>
                        <a:stretch>
                          <a:fillRect/>
                        </a:stretch>
                      </p:blipFill>
                      <p:spPr>
                        <a:xfrm>
                          <a:off x="7198159" y="3717753"/>
                          <a:ext cx="254452" cy="279400"/>
                        </a:xfrm>
                        <a:prstGeom prst="rect">
                          <a:avLst/>
                        </a:prstGeom>
                      </p:spPr>
                    </p:pic>
                  </p:oleObj>
                </mc:Fallback>
              </mc:AlternateContent>
            </a:graphicData>
          </a:graphic>
        </p:graphicFrame>
        <p:grpSp>
          <p:nvGrpSpPr>
            <p:cNvPr id="61" name="グループ化 60"/>
            <p:cNvGrpSpPr>
              <a:grpSpLocks noChangeAspect="1"/>
            </p:cNvGrpSpPr>
            <p:nvPr/>
          </p:nvGrpSpPr>
          <p:grpSpPr>
            <a:xfrm>
              <a:off x="6444466" y="3939902"/>
              <a:ext cx="1780259" cy="259946"/>
              <a:chOff x="1979712" y="217320"/>
              <a:chExt cx="2543217" cy="371351"/>
            </a:xfrm>
          </p:grpSpPr>
          <p:sp>
            <p:nvSpPr>
              <p:cNvPr id="62" name="円/楕円 61"/>
              <p:cNvSpPr/>
              <p:nvPr/>
            </p:nvSpPr>
            <p:spPr>
              <a:xfrm>
                <a:off x="197971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t>
                </a:r>
                <a:endParaRPr kumimoji="1" lang="ja-JP" altLang="en-US" dirty="0">
                  <a:solidFill>
                    <a:schemeClr val="tx1"/>
                  </a:solidFill>
                </a:endParaRPr>
              </a:p>
            </p:txBody>
          </p:sp>
          <p:sp>
            <p:nvSpPr>
              <p:cNvPr id="63" name="円/楕円 62"/>
              <p:cNvSpPr/>
              <p:nvPr/>
            </p:nvSpPr>
            <p:spPr>
              <a:xfrm>
                <a:off x="2415221"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t>
                </a:r>
                <a:endParaRPr kumimoji="1" lang="ja-JP" altLang="en-US" dirty="0">
                  <a:solidFill>
                    <a:schemeClr val="tx1"/>
                  </a:solidFill>
                </a:endParaRPr>
              </a:p>
            </p:txBody>
          </p:sp>
          <p:sp>
            <p:nvSpPr>
              <p:cNvPr id="64" name="円/楕円 63"/>
              <p:cNvSpPr/>
              <p:nvPr/>
            </p:nvSpPr>
            <p:spPr>
              <a:xfrm>
                <a:off x="2843808"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a:t>
                </a:r>
                <a:endParaRPr kumimoji="1" lang="ja-JP" altLang="en-US" dirty="0">
                  <a:solidFill>
                    <a:schemeClr val="tx1"/>
                  </a:solidFill>
                </a:endParaRPr>
              </a:p>
            </p:txBody>
          </p:sp>
          <p:sp>
            <p:nvSpPr>
              <p:cNvPr id="65" name="円/楕円 64"/>
              <p:cNvSpPr/>
              <p:nvPr/>
            </p:nvSpPr>
            <p:spPr>
              <a:xfrm>
                <a:off x="3275856"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a:t>
                </a:r>
                <a:endParaRPr kumimoji="1" lang="ja-JP" altLang="en-US" dirty="0">
                  <a:solidFill>
                    <a:schemeClr val="tx1"/>
                  </a:solidFill>
                </a:endParaRPr>
              </a:p>
            </p:txBody>
          </p:sp>
          <p:sp>
            <p:nvSpPr>
              <p:cNvPr id="66" name="円/楕円 65"/>
              <p:cNvSpPr/>
              <p:nvPr/>
            </p:nvSpPr>
            <p:spPr>
              <a:xfrm>
                <a:off x="3707902" y="217320"/>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a:t>
                </a:r>
              </a:p>
            </p:txBody>
          </p:sp>
          <p:sp>
            <p:nvSpPr>
              <p:cNvPr id="67" name="円/楕円 66"/>
              <p:cNvSpPr/>
              <p:nvPr/>
            </p:nvSpPr>
            <p:spPr>
              <a:xfrm>
                <a:off x="4162889" y="228631"/>
                <a:ext cx="360040" cy="3600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t>
                </a:r>
                <a:endParaRPr kumimoji="1" lang="ja-JP" altLang="en-US" dirty="0">
                  <a:solidFill>
                    <a:schemeClr val="tx1"/>
                  </a:solidFill>
                </a:endParaRPr>
              </a:p>
            </p:txBody>
          </p:sp>
        </p:grpSp>
      </p:grpSp>
    </p:spTree>
    <p:extLst>
      <p:ext uri="{BB962C8B-B14F-4D97-AF65-F5344CB8AC3E}">
        <p14:creationId xmlns:p14="http://schemas.microsoft.com/office/powerpoint/2010/main" val="343792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8">
                                            <p:txEl>
                                              <p:pRg st="0" end="0"/>
                                            </p:txEl>
                                          </p:spTgt>
                                        </p:tgtEl>
                                        <p:attrNameLst>
                                          <p:attrName>style.visibility</p:attrName>
                                        </p:attrNameLst>
                                      </p:cBhvr>
                                      <p:to>
                                        <p:strVal val="visible"/>
                                      </p:to>
                                    </p:set>
                                    <p:animEffect transition="in" filter="fade">
                                      <p:cBhvr>
                                        <p:cTn id="18" dur="500"/>
                                        <p:tgtEl>
                                          <p:spTgt spid="1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9">
                                            <p:txEl>
                                              <p:pRg st="0" end="0"/>
                                            </p:txEl>
                                          </p:spTgt>
                                        </p:tgtEl>
                                        <p:attrNameLst>
                                          <p:attrName>style.visibility</p:attrName>
                                        </p:attrNameLst>
                                      </p:cBhvr>
                                      <p:to>
                                        <p:strVal val="visible"/>
                                      </p:to>
                                    </p:set>
                                    <p:animEffect transition="in" filter="fade">
                                      <p:cBhvr>
                                        <p:cTn id="23" dur="500"/>
                                        <p:tgtEl>
                                          <p:spTgt spid="19">
                                            <p:txEl>
                                              <p:pRg st="0" end="0"/>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par>
                                <p:cTn id="27" presetID="10"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500"/>
                                        <p:tgtEl>
                                          <p:spTgt spid="20"/>
                                        </p:tgtEl>
                                      </p:cBhvr>
                                    </p:animEffect>
                                  </p:childTnLst>
                                </p:cTn>
                              </p:par>
                              <p:par>
                                <p:cTn id="30" presetID="10" presetClass="entr" presetSubtype="0"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4">
                                            <p:txEl>
                                              <p:pRg st="0" end="0"/>
                                            </p:txEl>
                                          </p:spTgt>
                                        </p:tgtEl>
                                        <p:attrNameLst>
                                          <p:attrName>style.visibility</p:attrName>
                                        </p:attrNameLst>
                                      </p:cBhvr>
                                      <p:to>
                                        <p:strVal val="visible"/>
                                      </p:to>
                                    </p:set>
                                    <p:animEffect transition="in" filter="fade">
                                      <p:cBhvr>
                                        <p:cTn id="42" dur="500"/>
                                        <p:tgtEl>
                                          <p:spTgt spid="24">
                                            <p:txEl>
                                              <p:pRg st="0" end="0"/>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fade">
                                      <p:cBhvr>
                                        <p:cTn id="45" dur="500"/>
                                        <p:tgtEl>
                                          <p:spTgt spid="23"/>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6">
                                            <p:txEl>
                                              <p:pRg st="0" end="0"/>
                                            </p:txEl>
                                          </p:spTgt>
                                        </p:tgtEl>
                                        <p:attrNameLst>
                                          <p:attrName>style.visibility</p:attrName>
                                        </p:attrNameLst>
                                      </p:cBhvr>
                                      <p:to>
                                        <p:strVal val="visible"/>
                                      </p:to>
                                    </p:set>
                                    <p:animEffect transition="in" filter="fade">
                                      <p:cBhvr>
                                        <p:cTn id="48"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12" grpId="0" build="p"/>
      <p:bldP spid="18" grpId="0" build="p"/>
      <p:bldP spid="19" grpId="0" build="p"/>
      <p:bldP spid="2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コンテンツ プレースホルダー 26"/>
          <p:cNvSpPr>
            <a:spLocks noGrp="1"/>
          </p:cNvSpPr>
          <p:nvPr>
            <p:ph sz="quarter" idx="2"/>
          </p:nvPr>
        </p:nvSpPr>
        <p:spPr>
          <a:xfrm>
            <a:off x="827584" y="2715766"/>
            <a:ext cx="7416824" cy="360039"/>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と</a:t>
            </a:r>
            <a:r>
              <a:rPr lang="ja-JP" altLang="en-US" sz="1800" b="1" dirty="0">
                <a:solidFill>
                  <a:srgbClr val="FF0000"/>
                </a:solidFill>
                <a:latin typeface="ＭＳ 明朝" panose="02020609040205080304" pitchFamily="17" charset="-128"/>
                <a:ea typeface="ＭＳ 明朝" panose="02020609040205080304" pitchFamily="17" charset="-128"/>
              </a:rPr>
              <a:t>定義</a:t>
            </a:r>
            <a:r>
              <a:rPr lang="ja-JP" altLang="en-US" sz="1800" dirty="0">
                <a:latin typeface="ＭＳ 明朝" panose="02020609040205080304" pitchFamily="17" charset="-128"/>
                <a:ea typeface="ＭＳ 明朝" panose="02020609040205080304" pitchFamily="17" charset="-128"/>
              </a:rPr>
              <a:t>する。すると①は、　　　のときも成り立つ。したがって、</a:t>
            </a:r>
            <a:endParaRPr kumimoji="1" lang="ja-JP" altLang="en-US" sz="1800" dirty="0">
              <a:latin typeface="ＭＳ 明朝" panose="02020609040205080304" pitchFamily="17" charset="-128"/>
              <a:ea typeface="ＭＳ 明朝" panose="02020609040205080304" pitchFamily="17" charset="-128"/>
            </a:endParaRPr>
          </a:p>
        </p:txBody>
      </p:sp>
      <p:sp>
        <p:nvSpPr>
          <p:cNvPr id="43" name="コンテンツ プレースホルダー 26"/>
          <p:cNvSpPr>
            <a:spLocks noGrp="1"/>
          </p:cNvSpPr>
          <p:nvPr>
            <p:ph sz="quarter" idx="2"/>
          </p:nvPr>
        </p:nvSpPr>
        <p:spPr>
          <a:xfrm>
            <a:off x="1907704" y="1779662"/>
            <a:ext cx="6768752" cy="360039"/>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ここで、　　　とすると、右辺の分母は、　となる。そこで、</a:t>
            </a:r>
            <a:endParaRPr kumimoji="1" lang="ja-JP" altLang="en-US" sz="1800" dirty="0">
              <a:latin typeface="ＭＳ 明朝" panose="02020609040205080304" pitchFamily="17" charset="-128"/>
              <a:ea typeface="ＭＳ 明朝" panose="02020609040205080304" pitchFamily="17" charset="-128"/>
            </a:endParaRPr>
          </a:p>
        </p:txBody>
      </p:sp>
      <p:sp>
        <p:nvSpPr>
          <p:cNvPr id="27" name="コンテンツ プレースホルダー 26"/>
          <p:cNvSpPr>
            <a:spLocks noGrp="1"/>
          </p:cNvSpPr>
          <p:nvPr>
            <p:ph sz="quarter" idx="2"/>
          </p:nvPr>
        </p:nvSpPr>
        <p:spPr>
          <a:xfrm>
            <a:off x="755576" y="555526"/>
            <a:ext cx="7128792" cy="360039"/>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階乗の記号　を用いて、順列を表すと　　　のとき、</a:t>
            </a:r>
            <a:endParaRPr kumimoji="1" lang="ja-JP" altLang="en-US" sz="1800" dirty="0">
              <a:latin typeface="ＭＳ 明朝" panose="02020609040205080304" pitchFamily="17" charset="-128"/>
              <a:ea typeface="ＭＳ 明朝" panose="02020609040205080304" pitchFamily="17" charset="-128"/>
            </a:endParaRP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第１回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9</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15" name="オブジェクト 14"/>
          <p:cNvGraphicFramePr>
            <a:graphicFrameLocks noChangeAspect="1"/>
          </p:cNvGraphicFramePr>
          <p:nvPr>
            <p:extLst>
              <p:ext uri="{D42A27DB-BD31-4B8C-83A1-F6EECF244321}">
                <p14:modId xmlns:p14="http://schemas.microsoft.com/office/powerpoint/2010/main" val="2228588701"/>
              </p:ext>
            </p:extLst>
          </p:nvPr>
        </p:nvGraphicFramePr>
        <p:xfrm>
          <a:off x="6146800" y="3352800"/>
          <a:ext cx="914400" cy="250825"/>
        </p:xfrm>
        <a:graphic>
          <a:graphicData uri="http://schemas.openxmlformats.org/presentationml/2006/ole">
            <mc:AlternateContent xmlns:mc="http://schemas.openxmlformats.org/markup-compatibility/2006">
              <mc:Choice xmlns:v="urn:schemas-microsoft-com:vml" Requires="v">
                <p:oleObj name="Equation" r:id="rId2" imgW="914400" imgH="250560" progId="Equation.DSMT4">
                  <p:embed/>
                </p:oleObj>
              </mc:Choice>
              <mc:Fallback>
                <p:oleObj name="Equation" r:id="rId2" imgW="914400" imgH="250560" progId="Equation.DSMT4">
                  <p:embed/>
                  <p:pic>
                    <p:nvPicPr>
                      <p:cNvPr id="0" name=""/>
                      <p:cNvPicPr/>
                      <p:nvPr/>
                    </p:nvPicPr>
                    <p:blipFill>
                      <a:blip r:embed="rId3"/>
                      <a:stretch>
                        <a:fillRect/>
                      </a:stretch>
                    </p:blipFill>
                    <p:spPr>
                      <a:xfrm>
                        <a:off x="6146800" y="3352800"/>
                        <a:ext cx="914400" cy="250825"/>
                      </a:xfrm>
                      <a:prstGeom prst="rect">
                        <a:avLst/>
                      </a:prstGeom>
                    </p:spPr>
                  </p:pic>
                </p:oleObj>
              </mc:Fallback>
            </mc:AlternateContent>
          </a:graphicData>
        </a:graphic>
      </p:graphicFrame>
      <p:graphicFrame>
        <p:nvGraphicFramePr>
          <p:cNvPr id="23" name="オブジェクト 22"/>
          <p:cNvGraphicFramePr>
            <a:graphicFrameLocks noChangeAspect="1"/>
          </p:cNvGraphicFramePr>
          <p:nvPr>
            <p:extLst>
              <p:ext uri="{D42A27DB-BD31-4B8C-83A1-F6EECF244321}">
                <p14:modId xmlns:p14="http://schemas.microsoft.com/office/powerpoint/2010/main" val="3674683681"/>
              </p:ext>
            </p:extLst>
          </p:nvPr>
        </p:nvGraphicFramePr>
        <p:xfrm>
          <a:off x="1979712" y="555526"/>
          <a:ext cx="272872" cy="288032"/>
        </p:xfrm>
        <a:graphic>
          <a:graphicData uri="http://schemas.openxmlformats.org/presentationml/2006/ole">
            <mc:AlternateContent xmlns:mc="http://schemas.openxmlformats.org/markup-compatibility/2006">
              <mc:Choice xmlns:v="urn:schemas-microsoft-com:vml" Requires="v">
                <p:oleObj name="Equation" r:id="rId4" imgW="228600" imgH="241200" progId="Equation.DSMT4">
                  <p:embed/>
                </p:oleObj>
              </mc:Choice>
              <mc:Fallback>
                <p:oleObj name="Equation" r:id="rId4" imgW="228600" imgH="241200" progId="Equation.DSMT4">
                  <p:embed/>
                  <p:pic>
                    <p:nvPicPr>
                      <p:cNvPr id="0" name=""/>
                      <p:cNvPicPr/>
                      <p:nvPr/>
                    </p:nvPicPr>
                    <p:blipFill>
                      <a:blip r:embed="rId5"/>
                      <a:stretch>
                        <a:fillRect/>
                      </a:stretch>
                    </p:blipFill>
                    <p:spPr>
                      <a:xfrm>
                        <a:off x="1979712" y="555526"/>
                        <a:ext cx="272872" cy="288032"/>
                      </a:xfrm>
                      <a:prstGeom prst="rect">
                        <a:avLst/>
                      </a:prstGeom>
                    </p:spPr>
                  </p:pic>
                </p:oleObj>
              </mc:Fallback>
            </mc:AlternateContent>
          </a:graphicData>
        </a:graphic>
      </p:graphicFrame>
      <p:graphicFrame>
        <p:nvGraphicFramePr>
          <p:cNvPr id="28" name="オブジェクト 27"/>
          <p:cNvGraphicFramePr>
            <a:graphicFrameLocks noChangeAspect="1"/>
          </p:cNvGraphicFramePr>
          <p:nvPr>
            <p:extLst>
              <p:ext uri="{D42A27DB-BD31-4B8C-83A1-F6EECF244321}">
                <p14:modId xmlns:p14="http://schemas.microsoft.com/office/powerpoint/2010/main" val="1230795941"/>
              </p:ext>
            </p:extLst>
          </p:nvPr>
        </p:nvGraphicFramePr>
        <p:xfrm>
          <a:off x="4788024" y="627534"/>
          <a:ext cx="586351" cy="216024"/>
        </p:xfrm>
        <a:graphic>
          <a:graphicData uri="http://schemas.openxmlformats.org/presentationml/2006/ole">
            <mc:AlternateContent xmlns:mc="http://schemas.openxmlformats.org/markup-compatibility/2006">
              <mc:Choice xmlns:v="urn:schemas-microsoft-com:vml" Requires="v">
                <p:oleObj name="Equation" r:id="rId6" imgW="482400" imgH="177480" progId="Equation.DSMT4">
                  <p:embed/>
                </p:oleObj>
              </mc:Choice>
              <mc:Fallback>
                <p:oleObj name="Equation" r:id="rId6" imgW="482400" imgH="177480" progId="Equation.DSMT4">
                  <p:embed/>
                  <p:pic>
                    <p:nvPicPr>
                      <p:cNvPr id="0" name="オブジェクト 22"/>
                      <p:cNvPicPr>
                        <a:picLocks noChangeAspect="1" noChangeArrowheads="1"/>
                      </p:cNvPicPr>
                      <p:nvPr/>
                    </p:nvPicPr>
                    <p:blipFill>
                      <a:blip r:embed="rId7"/>
                      <a:srcRect/>
                      <a:stretch>
                        <a:fillRect/>
                      </a:stretch>
                    </p:blipFill>
                    <p:spPr bwMode="auto">
                      <a:xfrm>
                        <a:off x="4788024" y="627534"/>
                        <a:ext cx="586351" cy="216024"/>
                      </a:xfrm>
                      <a:prstGeom prst="rect">
                        <a:avLst/>
                      </a:prstGeom>
                      <a:noFill/>
                      <a:ln>
                        <a:noFill/>
                      </a:ln>
                    </p:spPr>
                  </p:pic>
                </p:oleObj>
              </mc:Fallback>
            </mc:AlternateContent>
          </a:graphicData>
        </a:graphic>
      </p:graphicFrame>
      <p:graphicFrame>
        <p:nvGraphicFramePr>
          <p:cNvPr id="30" name="オブジェクト 29"/>
          <p:cNvGraphicFramePr>
            <a:graphicFrameLocks noChangeAspect="1"/>
          </p:cNvGraphicFramePr>
          <p:nvPr>
            <p:extLst>
              <p:ext uri="{D42A27DB-BD31-4B8C-83A1-F6EECF244321}">
                <p14:modId xmlns:p14="http://schemas.microsoft.com/office/powerpoint/2010/main" val="134859303"/>
              </p:ext>
            </p:extLst>
          </p:nvPr>
        </p:nvGraphicFramePr>
        <p:xfrm>
          <a:off x="2987824" y="915566"/>
          <a:ext cx="2376264" cy="748587"/>
        </p:xfrm>
        <a:graphic>
          <a:graphicData uri="http://schemas.openxmlformats.org/presentationml/2006/ole">
            <mc:AlternateContent xmlns:mc="http://schemas.openxmlformats.org/markup-compatibility/2006">
              <mc:Choice xmlns:v="urn:schemas-microsoft-com:vml" Requires="v">
                <p:oleObj name="Equation" r:id="rId8" imgW="2057400" imgH="647640" progId="Equation.DSMT4">
                  <p:embed/>
                </p:oleObj>
              </mc:Choice>
              <mc:Fallback>
                <p:oleObj name="Equation" r:id="rId8" imgW="2057400" imgH="647640" progId="Equation.DSMT4">
                  <p:embed/>
                  <p:pic>
                    <p:nvPicPr>
                      <p:cNvPr id="0" name="オブジェクト 9"/>
                      <p:cNvPicPr>
                        <a:picLocks noChangeAspect="1" noChangeArrowheads="1"/>
                      </p:cNvPicPr>
                      <p:nvPr/>
                    </p:nvPicPr>
                    <p:blipFill>
                      <a:blip r:embed="rId9"/>
                      <a:srcRect/>
                      <a:stretch>
                        <a:fillRect/>
                      </a:stretch>
                    </p:blipFill>
                    <p:spPr bwMode="auto">
                      <a:xfrm>
                        <a:off x="2987824" y="915566"/>
                        <a:ext cx="2376264" cy="748587"/>
                      </a:xfrm>
                      <a:prstGeom prst="rect">
                        <a:avLst/>
                      </a:prstGeom>
                      <a:noFill/>
                      <a:ln>
                        <a:noFill/>
                      </a:ln>
                    </p:spPr>
                  </p:pic>
                </p:oleObj>
              </mc:Fallback>
            </mc:AlternateContent>
          </a:graphicData>
        </a:graphic>
      </p:graphicFrame>
      <p:sp>
        <p:nvSpPr>
          <p:cNvPr id="32" name="コンテンツ プレースホルダー 26"/>
          <p:cNvSpPr>
            <a:spLocks noGrp="1"/>
          </p:cNvSpPr>
          <p:nvPr>
            <p:ph sz="quarter" idx="2"/>
          </p:nvPr>
        </p:nvSpPr>
        <p:spPr>
          <a:xfrm>
            <a:off x="755576" y="1779662"/>
            <a:ext cx="1440160" cy="360039"/>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と書ける。</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31" name="オブジェクト 30"/>
          <p:cNvGraphicFramePr>
            <a:graphicFrameLocks noChangeAspect="1"/>
          </p:cNvGraphicFramePr>
          <p:nvPr>
            <p:extLst>
              <p:ext uri="{D42A27DB-BD31-4B8C-83A1-F6EECF244321}">
                <p14:modId xmlns:p14="http://schemas.microsoft.com/office/powerpoint/2010/main" val="3224916242"/>
              </p:ext>
            </p:extLst>
          </p:nvPr>
        </p:nvGraphicFramePr>
        <p:xfrm>
          <a:off x="3635896" y="2787774"/>
          <a:ext cx="585788" cy="215900"/>
        </p:xfrm>
        <a:graphic>
          <a:graphicData uri="http://schemas.openxmlformats.org/presentationml/2006/ole">
            <mc:AlternateContent xmlns:mc="http://schemas.openxmlformats.org/markup-compatibility/2006">
              <mc:Choice xmlns:v="urn:schemas-microsoft-com:vml" Requires="v">
                <p:oleObj name="Equation" r:id="rId10" imgW="482400" imgH="177480" progId="Equation.DSMT4">
                  <p:embed/>
                </p:oleObj>
              </mc:Choice>
              <mc:Fallback>
                <p:oleObj name="Equation" r:id="rId10" imgW="482400" imgH="177480" progId="Equation.DSMT4">
                  <p:embed/>
                  <p:pic>
                    <p:nvPicPr>
                      <p:cNvPr id="0" name="オブジェクト 27"/>
                      <p:cNvPicPr>
                        <a:picLocks noChangeAspect="1" noChangeArrowheads="1"/>
                      </p:cNvPicPr>
                      <p:nvPr/>
                    </p:nvPicPr>
                    <p:blipFill>
                      <a:blip r:embed="rId11"/>
                      <a:srcRect/>
                      <a:stretch>
                        <a:fillRect/>
                      </a:stretch>
                    </p:blipFill>
                    <p:spPr bwMode="auto">
                      <a:xfrm>
                        <a:off x="3635896" y="2787774"/>
                        <a:ext cx="5857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オブジェクト 32"/>
          <p:cNvGraphicFramePr>
            <a:graphicFrameLocks noChangeAspect="1"/>
          </p:cNvGraphicFramePr>
          <p:nvPr>
            <p:extLst>
              <p:ext uri="{D42A27DB-BD31-4B8C-83A1-F6EECF244321}">
                <p14:modId xmlns:p14="http://schemas.microsoft.com/office/powerpoint/2010/main" val="413548573"/>
              </p:ext>
            </p:extLst>
          </p:nvPr>
        </p:nvGraphicFramePr>
        <p:xfrm>
          <a:off x="6280150" y="1837447"/>
          <a:ext cx="273050" cy="287338"/>
        </p:xfrm>
        <a:graphic>
          <a:graphicData uri="http://schemas.openxmlformats.org/presentationml/2006/ole">
            <mc:AlternateContent xmlns:mc="http://schemas.openxmlformats.org/markup-compatibility/2006">
              <mc:Choice xmlns:v="urn:schemas-microsoft-com:vml" Requires="v">
                <p:oleObj name="Equation" r:id="rId12" imgW="228600" imgH="241200" progId="Equation.DSMT4">
                  <p:embed/>
                </p:oleObj>
              </mc:Choice>
              <mc:Fallback>
                <p:oleObj name="Equation" r:id="rId12" imgW="228600" imgH="241200" progId="Equation.DSMT4">
                  <p:embed/>
                  <p:pic>
                    <p:nvPicPr>
                      <p:cNvPr id="0" name="オブジェクト 22"/>
                      <p:cNvPicPr>
                        <a:picLocks noChangeAspect="1" noChangeArrowheads="1"/>
                      </p:cNvPicPr>
                      <p:nvPr/>
                    </p:nvPicPr>
                    <p:blipFill>
                      <a:blip r:embed="rId13"/>
                      <a:srcRect/>
                      <a:stretch>
                        <a:fillRect/>
                      </a:stretch>
                    </p:blipFill>
                    <p:spPr bwMode="auto">
                      <a:xfrm>
                        <a:off x="6280150" y="1837447"/>
                        <a:ext cx="27305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オブジェクト 33"/>
          <p:cNvGraphicFramePr>
            <a:graphicFrameLocks noChangeAspect="1"/>
          </p:cNvGraphicFramePr>
          <p:nvPr>
            <p:extLst>
              <p:ext uri="{D42A27DB-BD31-4B8C-83A1-F6EECF244321}">
                <p14:modId xmlns:p14="http://schemas.microsoft.com/office/powerpoint/2010/main" val="2124756582"/>
              </p:ext>
            </p:extLst>
          </p:nvPr>
        </p:nvGraphicFramePr>
        <p:xfrm>
          <a:off x="3203848" y="2283718"/>
          <a:ext cx="668338" cy="287338"/>
        </p:xfrm>
        <a:graphic>
          <a:graphicData uri="http://schemas.openxmlformats.org/presentationml/2006/ole">
            <mc:AlternateContent xmlns:mc="http://schemas.openxmlformats.org/markup-compatibility/2006">
              <mc:Choice xmlns:v="urn:schemas-microsoft-com:vml" Requires="v">
                <p:oleObj name="Equation" r:id="rId14" imgW="558720" imgH="241200" progId="Equation.DSMT4">
                  <p:embed/>
                </p:oleObj>
              </mc:Choice>
              <mc:Fallback>
                <p:oleObj name="Equation" r:id="rId14" imgW="558720" imgH="241200" progId="Equation.DSMT4">
                  <p:embed/>
                  <p:pic>
                    <p:nvPicPr>
                      <p:cNvPr id="0" name="オブジェクト 32"/>
                      <p:cNvPicPr>
                        <a:picLocks noChangeAspect="1" noChangeArrowheads="1"/>
                      </p:cNvPicPr>
                      <p:nvPr/>
                    </p:nvPicPr>
                    <p:blipFill>
                      <a:blip r:embed="rId15"/>
                      <a:srcRect/>
                      <a:stretch>
                        <a:fillRect/>
                      </a:stretch>
                    </p:blipFill>
                    <p:spPr bwMode="auto">
                      <a:xfrm>
                        <a:off x="3203848" y="2283718"/>
                        <a:ext cx="668338"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 name="オブジェクト 38"/>
          <p:cNvGraphicFramePr>
            <a:graphicFrameLocks noChangeAspect="1"/>
          </p:cNvGraphicFramePr>
          <p:nvPr>
            <p:extLst>
              <p:ext uri="{D42A27DB-BD31-4B8C-83A1-F6EECF244321}">
                <p14:modId xmlns:p14="http://schemas.microsoft.com/office/powerpoint/2010/main" val="621626779"/>
              </p:ext>
            </p:extLst>
          </p:nvPr>
        </p:nvGraphicFramePr>
        <p:xfrm>
          <a:off x="2915816" y="1851670"/>
          <a:ext cx="585787" cy="215900"/>
        </p:xfrm>
        <a:graphic>
          <a:graphicData uri="http://schemas.openxmlformats.org/presentationml/2006/ole">
            <mc:AlternateContent xmlns:mc="http://schemas.openxmlformats.org/markup-compatibility/2006">
              <mc:Choice xmlns:v="urn:schemas-microsoft-com:vml" Requires="v">
                <p:oleObj name="Equation" r:id="rId16" imgW="482400" imgH="177480" progId="Equation.DSMT4">
                  <p:embed/>
                </p:oleObj>
              </mc:Choice>
              <mc:Fallback>
                <p:oleObj name="Equation" r:id="rId16" imgW="482400" imgH="177480" progId="Equation.DSMT4">
                  <p:embed/>
                  <p:pic>
                    <p:nvPicPr>
                      <p:cNvPr id="0" name="オブジェクト 3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15816" y="1851670"/>
                        <a:ext cx="585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オブジェクト 40"/>
          <p:cNvGraphicFramePr>
            <a:graphicFrameLocks noChangeAspect="1"/>
          </p:cNvGraphicFramePr>
          <p:nvPr>
            <p:extLst>
              <p:ext uri="{D42A27DB-BD31-4B8C-83A1-F6EECF244321}">
                <p14:modId xmlns:p14="http://schemas.microsoft.com/office/powerpoint/2010/main" val="1830562983"/>
              </p:ext>
            </p:extLst>
          </p:nvPr>
        </p:nvGraphicFramePr>
        <p:xfrm>
          <a:off x="2665413" y="3219450"/>
          <a:ext cx="3375025" cy="747713"/>
        </p:xfrm>
        <a:graphic>
          <a:graphicData uri="http://schemas.openxmlformats.org/presentationml/2006/ole">
            <mc:AlternateContent xmlns:mc="http://schemas.openxmlformats.org/markup-compatibility/2006">
              <mc:Choice xmlns:v="urn:schemas-microsoft-com:vml" Requires="v">
                <p:oleObj name="Equation" r:id="rId18" imgW="2920680" imgH="647640" progId="Equation.DSMT4">
                  <p:embed/>
                </p:oleObj>
              </mc:Choice>
              <mc:Fallback>
                <p:oleObj name="Equation" r:id="rId18" imgW="2920680" imgH="647640" progId="Equation.DSMT4">
                  <p:embed/>
                  <p:pic>
                    <p:nvPicPr>
                      <p:cNvPr id="0" name="オブジェクト 29"/>
                      <p:cNvPicPr>
                        <a:picLocks noChangeAspect="1" noChangeArrowheads="1"/>
                      </p:cNvPicPr>
                      <p:nvPr/>
                    </p:nvPicPr>
                    <p:blipFill>
                      <a:blip r:embed="rId19"/>
                      <a:srcRect/>
                      <a:stretch>
                        <a:fillRect/>
                      </a:stretch>
                    </p:blipFill>
                    <p:spPr bwMode="auto">
                      <a:xfrm>
                        <a:off x="2665413" y="3219450"/>
                        <a:ext cx="3375025" cy="747713"/>
                      </a:xfrm>
                      <a:prstGeom prst="rect">
                        <a:avLst/>
                      </a:prstGeom>
                      <a:noFill/>
                      <a:ln w="19050">
                        <a:solidFill>
                          <a:srgbClr val="0070C0"/>
                        </a:solidFill>
                      </a:ln>
                    </p:spPr>
                  </p:pic>
                </p:oleObj>
              </mc:Fallback>
            </mc:AlternateContent>
          </a:graphicData>
        </a:graphic>
      </p:graphicFrame>
      <p:sp>
        <p:nvSpPr>
          <p:cNvPr id="55" name="コンテンツ プレースホルダー 26"/>
          <p:cNvSpPr>
            <a:spLocks noGrp="1"/>
          </p:cNvSpPr>
          <p:nvPr>
            <p:ph sz="quarter" idx="2"/>
          </p:nvPr>
        </p:nvSpPr>
        <p:spPr>
          <a:xfrm>
            <a:off x="899592" y="4011910"/>
            <a:ext cx="1440160" cy="360039"/>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と書ける。</a:t>
            </a:r>
            <a:endParaRPr kumimoji="1"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36256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xEl>
                                              <p:pRg st="0" end="0"/>
                                            </p:txEl>
                                          </p:spTgt>
                                        </p:tgtEl>
                                        <p:attrNameLst>
                                          <p:attrName>style.visibility</p:attrName>
                                        </p:attrNameLst>
                                      </p:cBhvr>
                                      <p:to>
                                        <p:strVal val="visible"/>
                                      </p:to>
                                    </p:set>
                                    <p:animEffect transition="in" filter="fade">
                                      <p:cBhvr>
                                        <p:cTn id="7" dur="500"/>
                                        <p:tgtEl>
                                          <p:spTgt spid="4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500"/>
                                        <p:tgtEl>
                                          <p:spTgt spid="39"/>
                                        </p:tgtEl>
                                      </p:cBhvr>
                                    </p:animEffect>
                                  </p:childTnLst>
                                </p:cTn>
                              </p:par>
                              <p:par>
                                <p:cTn id="11" presetID="10" presetClass="entr" presetSubtype="0"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fade">
                                      <p:cBhvr>
                                        <p:cTn id="18" dur="500"/>
                                        <p:tgtEl>
                                          <p:spTgt spid="3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7">
                                            <p:txEl>
                                              <p:pRg st="0" end="0"/>
                                            </p:txEl>
                                          </p:spTgt>
                                        </p:tgtEl>
                                        <p:attrNameLst>
                                          <p:attrName>style.visibility</p:attrName>
                                        </p:attrNameLst>
                                      </p:cBhvr>
                                      <p:to>
                                        <p:strVal val="visible"/>
                                      </p:to>
                                    </p:set>
                                    <p:animEffect transition="in" filter="fade">
                                      <p:cBhvr>
                                        <p:cTn id="23" dur="500"/>
                                        <p:tgtEl>
                                          <p:spTgt spid="37">
                                            <p:txEl>
                                              <p:pRg st="0" end="0"/>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1"/>
                                        </p:tgtEl>
                                        <p:attrNameLst>
                                          <p:attrName>style.visibility</p:attrName>
                                        </p:attrNameLst>
                                      </p:cBhvr>
                                      <p:to>
                                        <p:strVal val="visible"/>
                                      </p:to>
                                    </p:set>
                                    <p:animEffect transition="in" filter="fade">
                                      <p:cBhvr>
                                        <p:cTn id="26" dur="500"/>
                                        <p:tgtEl>
                                          <p:spTgt spid="41"/>
                                        </p:tgtEl>
                                      </p:cBhvr>
                                    </p:animEffect>
                                  </p:childTnLst>
                                </p:cTn>
                              </p:par>
                              <p:par>
                                <p:cTn id="27" presetID="10" presetClass="entr" presetSubtype="0" fill="hold" nodeType="with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fade">
                                      <p:cBhvr>
                                        <p:cTn id="29" dur="500"/>
                                        <p:tgtEl>
                                          <p:spTgt spid="31"/>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5">
                                            <p:txEl>
                                              <p:pRg st="0" end="0"/>
                                            </p:txEl>
                                          </p:spTgt>
                                        </p:tgtEl>
                                        <p:attrNameLst>
                                          <p:attrName>style.visibility</p:attrName>
                                        </p:attrNameLst>
                                      </p:cBhvr>
                                      <p:to>
                                        <p:strVal val="visible"/>
                                      </p:to>
                                    </p:set>
                                    <p:animEffect transition="in" filter="fade">
                                      <p:cBhvr>
                                        <p:cTn id="32" dur="500"/>
                                        <p:tgtEl>
                                          <p:spTgt spid="55">
                                            <p:txEl>
                                              <p:pRg st="0" end="0"/>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6">
                                            <p:txEl>
                                              <p:pRg st="0" end="0"/>
                                            </p:txEl>
                                          </p:spTgt>
                                        </p:tgtEl>
                                        <p:attrNameLst>
                                          <p:attrName>style.visibility</p:attrName>
                                        </p:attrNameLst>
                                      </p:cBhvr>
                                      <p:to>
                                        <p:strVal val="visible"/>
                                      </p:to>
                                    </p:set>
                                    <p:animEffect transition="in" filter="fade">
                                      <p:cBhvr>
                                        <p:cTn id="35"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p:bldP spid="43" grpId="0" build="p"/>
      <p:bldP spid="36" grpId="0" build="p"/>
      <p:bldP spid="55"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2814</TotalTime>
  <Words>1172</Words>
  <Application>Microsoft Office PowerPoint</Application>
  <PresentationFormat>画面に合わせる (16:9)</PresentationFormat>
  <Paragraphs>155</Paragraphs>
  <Slides>12</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8" baseType="lpstr">
      <vt:lpstr>AR P丸ゴシック体M</vt:lpstr>
      <vt:lpstr>ＭＳ 明朝</vt:lpstr>
      <vt:lpstr>Arial</vt:lpstr>
      <vt:lpstr>Calibri</vt:lpstr>
      <vt:lpstr>Office ​​テーマ</vt:lpstr>
      <vt:lpstr>Equation</vt:lpstr>
      <vt:lpstr>PowerPoint プレゼンテーション</vt:lpstr>
      <vt:lpstr>教科書p.1</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次に、教科書の詳細解答のプリントを紹介します。  そのプリントの最後に、 今回の講義の課題を提示しています。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US0082</dc:creator>
  <cp:lastModifiedBy>和経 堀部</cp:lastModifiedBy>
  <cp:revision>473</cp:revision>
  <cp:lastPrinted>2021-02-11T15:09:16Z</cp:lastPrinted>
  <dcterms:created xsi:type="dcterms:W3CDTF">2016-12-10T00:52:18Z</dcterms:created>
  <dcterms:modified xsi:type="dcterms:W3CDTF">2021-02-22T14:21:17Z</dcterms:modified>
</cp:coreProperties>
</file>